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PowerPoint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женский</c:v>
                </c:pt>
                <c:pt idx="1">
                  <c:v>мужской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0.496</c:v>
                </c:pt>
                <c:pt idx="1">
                  <c:v>0.504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FB8-4FEB-A725-9C9990B2A5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7652711535716572"/>
          <c:y val="0.33489824660005096"/>
          <c:w val="0.40003180849440612"/>
          <c:h val="0.5136537116790944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Диагнозы</c:v>
                </c:pt>
              </c:strCache>
            </c:strRef>
          </c:tx>
          <c:dLbls>
            <c:dLbl>
              <c:idx val="2"/>
              <c:layout>
                <c:manualLayout>
                  <c:x val="6.2652779228672642E-2"/>
                  <c:y val="0.1816423454900546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6FA-4EFB-992D-6DAE092B646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F20-29</c:v>
                </c:pt>
                <c:pt idx="1">
                  <c:v>F30-39</c:v>
                </c:pt>
                <c:pt idx="2">
                  <c:v>F06-60</c:v>
                </c:pt>
                <c:pt idx="3">
                  <c:v>F60-61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91</c:v>
                </c:pt>
                <c:pt idx="1">
                  <c:v>29</c:v>
                </c:pt>
                <c:pt idx="2">
                  <c:v>11</c:v>
                </c:pt>
                <c:pt idx="3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6FA-4EFB-992D-6DAE092B64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Нормальные</a:t>
            </a:r>
            <a:r>
              <a:rPr lang="ru-RU" sz="1800" baseline="0" dirty="0"/>
              <a:t> (</a:t>
            </a:r>
            <a:r>
              <a:rPr lang="ru-RU" sz="1800" b="1" i="0" u="none" strike="noStrike" baseline="0" dirty="0">
                <a:effectLst/>
              </a:rPr>
              <a:t>*1А/*1А) </a:t>
            </a:r>
            <a:r>
              <a:rPr lang="ru-RU" sz="1800" baseline="0" dirty="0"/>
              <a:t>и медленные </a:t>
            </a:r>
            <a:r>
              <a:rPr lang="ru-RU" sz="1800" baseline="0" dirty="0" err="1"/>
              <a:t>метаболизаторы</a:t>
            </a:r>
            <a:r>
              <a:rPr lang="ru-RU" sz="1800" baseline="0" dirty="0"/>
              <a:t> (</a:t>
            </a:r>
            <a:r>
              <a:rPr lang="ru-RU" sz="1800" b="1" i="0" u="none" strike="noStrike" baseline="0" dirty="0">
                <a:effectLst/>
              </a:rPr>
              <a:t>*1</a:t>
            </a:r>
            <a:r>
              <a:rPr lang="en-US" sz="1800" b="1" i="0" u="none" strike="noStrike" baseline="0" dirty="0">
                <a:effectLst/>
              </a:rPr>
              <a:t>F/*1F</a:t>
            </a:r>
            <a:r>
              <a:rPr lang="ru-RU" sz="1800" b="1" i="0" u="none" strike="noStrike" baseline="0" dirty="0">
                <a:effectLst/>
              </a:rPr>
              <a:t>)</a:t>
            </a:r>
            <a:r>
              <a:rPr lang="en-US" sz="1800" baseline="0" dirty="0"/>
              <a:t> CYP</a:t>
            </a:r>
            <a:r>
              <a:rPr lang="ru-RU" sz="1800" baseline="0" dirty="0"/>
              <a:t>1А2</a:t>
            </a:r>
            <a:endParaRPr lang="ru-RU" sz="18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Контроль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0D32-429D-A6EF-5C86E6E4523A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0D32-429D-A6EF-5C86E6E4523A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0D32-429D-A6EF-5C86E6E4523A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0D32-429D-A6EF-5C86E6E4523A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0D32-429D-A6EF-5C86E6E4523A}"/>
              </c:ext>
            </c:extLst>
          </c:dPt>
          <c:dLbls>
            <c:dLbl>
              <c:idx val="1"/>
              <c:layout/>
              <c:tx>
                <c:rich>
                  <a:bodyPr/>
                  <a:lstStyle/>
                  <a:p>
                    <a:pPr>
                      <a:defRPr b="0"/>
                    </a:pPr>
                    <a:r>
                      <a:rPr lang="en-US" b="0" dirty="0"/>
                      <a:t>34,2%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D32-429D-A6EF-5C86E6E4523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*1A/*1A</c:v>
                </c:pt>
                <c:pt idx="1">
                  <c:v>*1F/*1F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0.17100000000000001</c:v>
                </c:pt>
                <c:pt idx="1">
                  <c:v>0.34200000000000003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B7-4177-A31E-A7AB2DBFD44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ФР к АП/АД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/>
                      <a:t>42,3%*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E9D5-462C-8421-9D77987D0F55}"/>
                </c:ext>
              </c:extLst>
            </c:dLbl>
            <c:dLbl>
              <c:idx val="1"/>
              <c:layout>
                <c:manualLayout>
                  <c:x val="2.7367648805305157E-2"/>
                  <c:y val="-3.9193176066856768E-3"/>
                </c:manualLayout>
              </c:layout>
              <c:tx>
                <c:rich>
                  <a:bodyPr/>
                  <a:lstStyle/>
                  <a:p>
                    <a:pPr>
                      <a:defRPr b="0"/>
                    </a:pPr>
                    <a:r>
                      <a:rPr lang="en-US" b="1" dirty="0"/>
                      <a:t>5,4%*</a:t>
                    </a:r>
                  </a:p>
                </c:rich>
              </c:tx>
              <c:numFmt formatCode="0.0%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1D61-48BA-A9B0-8CD43F2E5A2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*1A/*1A</c:v>
                </c:pt>
                <c:pt idx="1">
                  <c:v>*1F/*1F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0.42299999999999999</c:v>
                </c:pt>
                <c:pt idx="1">
                  <c:v>5.3999999999999999E-2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1D61-48BA-A9B0-8CD43F2E5A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230272"/>
        <c:axId val="78232192"/>
      </c:barChart>
      <c:catAx>
        <c:axId val="78230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8232192"/>
        <c:crosses val="autoZero"/>
        <c:auto val="1"/>
        <c:lblAlgn val="ctr"/>
        <c:lblOffset val="100"/>
        <c:noMultiLvlLbl val="0"/>
      </c:catAx>
      <c:valAx>
        <c:axId val="7823219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782302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Нормальные (*1/*1) и быстрые </a:t>
            </a:r>
            <a:r>
              <a:rPr lang="ru-RU" dirty="0" err="1"/>
              <a:t>метаболизаторы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baseline="0" dirty="0" smtClean="0"/>
              <a:t>*17/*17</a:t>
            </a:r>
            <a:r>
              <a:rPr lang="en-US" dirty="0" smtClean="0"/>
              <a:t>) </a:t>
            </a:r>
            <a:r>
              <a:rPr lang="en-US" dirty="0"/>
              <a:t>CYP2C19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'[Диаграмма в Microsoft PowerPoint]Лист1'!$B$1</c:f>
              <c:strCache>
                <c:ptCount val="1"/>
                <c:pt idx="0">
                  <c:v>Контроль</c:v>
                </c:pt>
              </c:strCache>
            </c:strRef>
          </c:tx>
          <c:invertIfNegative val="0"/>
          <c:dLbls>
            <c:numFmt formatCode="0.0%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в Microsoft PowerPoint]Лист1'!$A$2:$A$3</c:f>
              <c:strCache>
                <c:ptCount val="2"/>
                <c:pt idx="0">
                  <c:v>*1/*1</c:v>
                </c:pt>
                <c:pt idx="1">
                  <c:v>*1/*1NUM</c:v>
                </c:pt>
              </c:strCache>
            </c:strRef>
          </c:cat>
          <c:val>
            <c:numRef>
              <c:f>'[Диаграмма в Microsoft PowerPoint]Лист1'!$B$2:$B$3</c:f>
              <c:numCache>
                <c:formatCode>General</c:formatCode>
                <c:ptCount val="2"/>
                <c:pt idx="0">
                  <c:v>0.78600000000000003</c:v>
                </c:pt>
                <c:pt idx="1">
                  <c:v>0.28999999999999998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PowerPoint]Лист1'!$C$1</c:f>
              <c:strCache>
                <c:ptCount val="1"/>
                <c:pt idx="0">
                  <c:v>ФР к АП/АД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666666666666642E-2"/>
                  <c:y val="1.4109543384068437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6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в Microsoft PowerPoint]Лист1'!$A$2:$A$3</c:f>
              <c:strCache>
                <c:ptCount val="2"/>
                <c:pt idx="0">
                  <c:v>*1/*1</c:v>
                </c:pt>
                <c:pt idx="1">
                  <c:v>*1/*1NUM</c:v>
                </c:pt>
              </c:strCache>
            </c:strRef>
          </c:cat>
          <c:val>
            <c:numRef>
              <c:f>'[Диаграмма в Microsoft PowerPoint]Лист1'!$C$2:$C$3</c:f>
              <c:numCache>
                <c:formatCode>General</c:formatCode>
                <c:ptCount val="2"/>
                <c:pt idx="0">
                  <c:v>0.316</c:v>
                </c:pt>
                <c:pt idx="1">
                  <c:v>0.40500000000000003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966976"/>
        <c:axId val="101968896"/>
      </c:barChart>
      <c:catAx>
        <c:axId val="1019669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01968896"/>
        <c:crosses val="autoZero"/>
        <c:auto val="1"/>
        <c:lblAlgn val="ctr"/>
        <c:lblOffset val="100"/>
        <c:noMultiLvlLbl val="0"/>
      </c:catAx>
      <c:valAx>
        <c:axId val="101968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196697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C/C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-1.112238780275665E-2"/>
                  <c:y val="-3.6743602562678895E-3"/>
                </c:manualLayout>
              </c:layout>
              <c:tx>
                <c:rich>
                  <a:bodyPr/>
                  <a:lstStyle/>
                  <a:p>
                    <a:pPr>
                      <a:defRPr b="0"/>
                    </a:pPr>
                    <a:r>
                      <a:rPr lang="en-US" b="0" dirty="0"/>
                      <a:t>10%</a:t>
                    </a:r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382-4B87-9262-B6D5E19735A8}"/>
                </c:ext>
              </c:extLst>
            </c:dLbl>
            <c:dLbl>
              <c:idx val="5"/>
              <c:layout>
                <c:manualLayout>
                  <c:x val="-9.5334752595057012E-3"/>
                  <c:y val="-3.6743602562678223E-3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b="0"/>
                    </a:pPr>
                    <a:r>
                      <a:rPr lang="en-US" b="0" dirty="0"/>
                      <a:t>26%</a:t>
                    </a:r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382-4B87-9262-B6D5E19735A8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Контроль</c:v>
                </c:pt>
                <c:pt idx="1">
                  <c:v>ФР к АП/АД</c:v>
                </c:pt>
                <c:pt idx="2">
                  <c:v>Мужчины</c:v>
                </c:pt>
                <c:pt idx="3">
                  <c:v>Женщины</c:v>
                </c:pt>
                <c:pt idx="4">
                  <c:v>18-30 лет</c:v>
                </c:pt>
                <c:pt idx="5">
                  <c:v>&gt;30 лет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0.214</c:v>
                </c:pt>
                <c:pt idx="1">
                  <c:v>0.183</c:v>
                </c:pt>
                <c:pt idx="2">
                  <c:v>0.14000000000000001</c:v>
                </c:pt>
                <c:pt idx="3">
                  <c:v>0.23</c:v>
                </c:pt>
                <c:pt idx="4">
                  <c:v>0.1</c:v>
                </c:pt>
                <c:pt idx="5">
                  <c:v>0.26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47-413C-8688-4505C32C2FA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T/T</c:v>
                </c:pt>
              </c:strCache>
            </c:strRef>
          </c:tx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/>
                      <a:t>46%*</a:t>
                    </a:r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9382-4B87-9262-B6D5E19735A8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/>
                      <a:t>41%*</a:t>
                    </a:r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CD1-49E8-87C8-7A488FC8BE90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Контроль</c:v>
                </c:pt>
                <c:pt idx="1">
                  <c:v>ФР к АП/АД</c:v>
                </c:pt>
                <c:pt idx="2">
                  <c:v>Мужчины</c:v>
                </c:pt>
                <c:pt idx="3">
                  <c:v>Женщины</c:v>
                </c:pt>
                <c:pt idx="4">
                  <c:v>18-30 лет</c:v>
                </c:pt>
                <c:pt idx="5">
                  <c:v>&gt;30 лет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0.3</c:v>
                </c:pt>
                <c:pt idx="1">
                  <c:v>0.35</c:v>
                </c:pt>
                <c:pt idx="2">
                  <c:v>0.46</c:v>
                </c:pt>
                <c:pt idx="3">
                  <c:v>0.25</c:v>
                </c:pt>
                <c:pt idx="4">
                  <c:v>0.41</c:v>
                </c:pt>
                <c:pt idx="5">
                  <c:v>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D47-413C-8688-4505C32C2F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753088"/>
        <c:axId val="23754624"/>
      </c:barChart>
      <c:catAx>
        <c:axId val="23753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754624"/>
        <c:crosses val="autoZero"/>
        <c:auto val="1"/>
        <c:lblAlgn val="ctr"/>
        <c:lblOffset val="100"/>
        <c:noMultiLvlLbl val="0"/>
      </c:catAx>
      <c:valAx>
        <c:axId val="2375462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37530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hkadovasop@gmail.com" TargetMode="External"/><Relationship Id="rId2" Type="http://schemas.openxmlformats.org/officeDocument/2006/relationships/hyperlink" Target="mailto:askclinpharm@yandex.ru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sergeeva_ta_d@mail.r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Частота генотипов и аллелей генов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цитохромов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CYP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6,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CYP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19,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CYP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 и р-гликопротеина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MDR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3435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 у пациентов с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фармакорезистентностью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 антипсихотикам и антидепрессантам.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995638"/>
            <a:ext cx="8348464" cy="2676500"/>
          </a:xfrm>
        </p:spPr>
        <p:txBody>
          <a:bodyPr>
            <a:noAutofit/>
          </a:bodyPr>
          <a:lstStyle/>
          <a:p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Жиганова Т.А.</a:t>
            </a:r>
            <a:r>
              <a:rPr lang="ru-RU" sz="1600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Шкадова С.С.</a:t>
            </a:r>
            <a:r>
              <a:rPr lang="en-US" sz="1600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Сергеева Т.А.</a:t>
            </a:r>
            <a:r>
              <a:rPr lang="ru-RU" sz="1600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</a:p>
          <a:p>
            <a:r>
              <a:rPr lang="ru-RU" sz="1600" i="1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Сеть медицинских центров «Династия» 197101, Российская Федерация, Санкт-Петербург, ул. Ленина д.</a:t>
            </a: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 лит. Б, </a:t>
            </a:r>
            <a:r>
              <a:rPr lang="en-US" sz="1600" u="sng" dirty="0" err="1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askclinpharm</a:t>
            </a:r>
            <a:r>
              <a:rPr lang="ru-RU" sz="1600" u="sng" dirty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@</a:t>
            </a:r>
            <a:r>
              <a:rPr lang="en-US" sz="1600" u="sng" dirty="0" err="1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yandex</a:t>
            </a:r>
            <a:r>
              <a:rPr lang="ru-RU" sz="1600" u="sng" dirty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.</a:t>
            </a:r>
            <a:r>
              <a:rPr lang="en-US" sz="1600" u="sng" dirty="0" err="1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ru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r>
              <a:rPr lang="ru-RU" sz="1600" i="1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ФГБОУ ВО «Северо-Западный государственный медицинский университет имени</a:t>
            </a: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И.И.</a:t>
            </a: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Мечникова» Минздрава России 191015, Российская Федерация, Санкт-Петербург, ул. </a:t>
            </a:r>
            <a:r>
              <a:rPr lang="ru-RU" sz="16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Кирочная</a:t>
            </a:r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д. 41,</a:t>
            </a: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600" u="sng" dirty="0" err="1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shkadovasop</a:t>
            </a:r>
            <a:r>
              <a:rPr lang="ru-RU" sz="1600" u="sng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@</a:t>
            </a:r>
            <a:r>
              <a:rPr lang="en-US" sz="1600" u="sng" dirty="0" err="1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gmail</a:t>
            </a:r>
            <a:r>
              <a:rPr lang="ru-RU" sz="1600" u="sng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.</a:t>
            </a:r>
            <a:r>
              <a:rPr lang="en-US" sz="1600" u="sng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com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600" u="sng" dirty="0" err="1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sergeeva</a:t>
            </a:r>
            <a:r>
              <a:rPr lang="en-GB" sz="1600" u="sng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_</a:t>
            </a:r>
            <a:r>
              <a:rPr lang="en-US" sz="1600" u="sng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ta</a:t>
            </a:r>
            <a:r>
              <a:rPr lang="en-GB" sz="1600" u="sng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_</a:t>
            </a:r>
            <a:r>
              <a:rPr lang="en-US" sz="1600" u="sng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d</a:t>
            </a:r>
            <a:r>
              <a:rPr lang="en-GB" sz="1600" u="sng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@</a:t>
            </a:r>
            <a:r>
              <a:rPr lang="en-US" sz="1600" u="sng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mail</a:t>
            </a:r>
            <a:r>
              <a:rPr lang="en-GB" sz="1600" u="sng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.</a:t>
            </a:r>
            <a:r>
              <a:rPr lang="en-US" sz="1600" u="sng" dirty="0" err="1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ru</a:t>
            </a:r>
            <a:endParaRPr lang="ru-RU" sz="16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ru-RU" sz="16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238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Актуальность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Частота </a:t>
            </a:r>
            <a:r>
              <a:rPr lang="ru-RU" sz="2400" dirty="0" err="1"/>
              <a:t>фармакорезистентности</a:t>
            </a:r>
            <a:r>
              <a:rPr lang="ru-RU" sz="2400" dirty="0"/>
              <a:t> к антипсихотикам и антидепрессантам (ФР АП/АД)  - 30-40% </a:t>
            </a:r>
            <a:r>
              <a:rPr lang="ru-RU" sz="2400" dirty="0">
                <a:latin typeface="+mj-lt"/>
                <a:cs typeface="Times New Roman" pitchFamily="18" charset="0"/>
              </a:rPr>
              <a:t>пациентов с шизофренией и депрессией.</a:t>
            </a:r>
            <a:endParaRPr lang="ru-RU" sz="2400" dirty="0">
              <a:latin typeface="+mj-lt"/>
            </a:endParaRPr>
          </a:p>
          <a:p>
            <a:r>
              <a:rPr lang="ru-RU" sz="2400" dirty="0" smtClean="0"/>
              <a:t>Одн</a:t>
            </a:r>
            <a:r>
              <a:rPr lang="ru-RU" sz="2400" dirty="0" smtClean="0"/>
              <a:t>а </a:t>
            </a:r>
            <a:r>
              <a:rPr lang="ru-RU" sz="2400" dirty="0" smtClean="0"/>
              <a:t>из </a:t>
            </a:r>
            <a:r>
              <a:rPr lang="ru-RU" sz="2400" dirty="0"/>
              <a:t>причин ФР</a:t>
            </a:r>
            <a:r>
              <a:rPr lang="en-US" sz="2400" dirty="0"/>
              <a:t>:</a:t>
            </a:r>
            <a:r>
              <a:rPr lang="ru-RU" sz="2400" dirty="0"/>
              <a:t>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ru-RU" sz="2400" dirty="0"/>
              <a:t>генетически-детерминированные особенности ферментов метаболизма и элиминации АП и АД </a:t>
            </a:r>
          </a:p>
          <a:p>
            <a:pPr marL="0" indent="0">
              <a:buNone/>
            </a:pPr>
            <a:r>
              <a:rPr lang="ru-RU" sz="4400" dirty="0">
                <a:latin typeface="+mj-lt"/>
                <a:ea typeface="+mj-ea"/>
                <a:cs typeface="+mj-cs"/>
              </a:rPr>
              <a:t>Цель исследования: </a:t>
            </a:r>
            <a:endParaRPr lang="en-US" sz="4400" dirty="0">
              <a:latin typeface="+mj-lt"/>
              <a:ea typeface="+mj-ea"/>
              <a:cs typeface="+mj-cs"/>
            </a:endParaRPr>
          </a:p>
          <a:p>
            <a:r>
              <a:rPr lang="ru-RU" sz="2400" dirty="0"/>
              <a:t>изучить частоту полиморфизмов генов </a:t>
            </a:r>
            <a:r>
              <a:rPr lang="ru-RU" sz="2400" dirty="0" err="1"/>
              <a:t>цитохромов</a:t>
            </a:r>
            <a:r>
              <a:rPr lang="ru-RU" sz="2400" dirty="0"/>
              <a:t> </a:t>
            </a:r>
            <a:r>
              <a:rPr lang="en-US" sz="2400" dirty="0"/>
              <a:t>CYP2D6, CYP2C19, CYP1A2</a:t>
            </a:r>
            <a:r>
              <a:rPr lang="ru-RU" sz="2400" dirty="0"/>
              <a:t> и р-гликопротеина у пациентов с ФР АП/АД</a:t>
            </a:r>
          </a:p>
        </p:txBody>
      </p:sp>
    </p:spTree>
    <p:extLst>
      <p:ext uri="{BB962C8B-B14F-4D97-AF65-F5344CB8AC3E}">
        <p14:creationId xmlns:p14="http://schemas.microsoft.com/office/powerpoint/2010/main" val="3068829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3">
            <a:extLst>
              <a:ext uri="{FF2B5EF4-FFF2-40B4-BE49-F238E27FC236}">
                <a16:creationId xmlns:a16="http://schemas.microsoft.com/office/drawing/2014/main" xmlns="" id="{D4DEEDAA-92BF-A1E1-15BF-7D41DD767B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8781732"/>
              </p:ext>
            </p:extLst>
          </p:nvPr>
        </p:nvGraphicFramePr>
        <p:xfrm>
          <a:off x="5953683" y="404664"/>
          <a:ext cx="3010805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2008"/>
            <a:ext cx="8229600" cy="1143000"/>
          </a:xfrm>
        </p:spPr>
        <p:txBody>
          <a:bodyPr/>
          <a:lstStyle/>
          <a:p>
            <a:r>
              <a:rPr lang="ru-RU" dirty="0"/>
              <a:t>Материалы и методы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640960" cy="3744416"/>
          </a:xfrm>
        </p:spPr>
        <p:txBody>
          <a:bodyPr>
            <a:normAutofit fontScale="85000" lnSpcReduction="20000"/>
          </a:bodyPr>
          <a:lstStyle/>
          <a:p>
            <a:r>
              <a:rPr lang="ru-RU" sz="1900" dirty="0"/>
              <a:t>133 пациента с ФР АП/АД  </a:t>
            </a:r>
          </a:p>
          <a:p>
            <a:r>
              <a:rPr lang="ru-RU" sz="1900" dirty="0"/>
              <a:t>18 </a:t>
            </a:r>
            <a:r>
              <a:rPr lang="en-US" sz="1900" dirty="0"/>
              <a:t>-</a:t>
            </a:r>
            <a:r>
              <a:rPr lang="ru-RU" sz="1900" dirty="0"/>
              <a:t> 70 лет (средний возраст 32,7 лет)</a:t>
            </a:r>
          </a:p>
          <a:p>
            <a:r>
              <a:rPr lang="ru-RU" sz="1900" dirty="0"/>
              <a:t>терапия АП/АД амбулаторно</a:t>
            </a:r>
          </a:p>
          <a:p>
            <a:pPr marL="0" indent="0">
              <a:buNone/>
            </a:pPr>
            <a:endParaRPr lang="ru-RU" sz="1900" dirty="0" smtClean="0"/>
          </a:p>
          <a:p>
            <a:pPr marL="0" indent="0">
              <a:buNone/>
            </a:pPr>
            <a:endParaRPr lang="ru-RU" sz="1900" dirty="0" smtClean="0"/>
          </a:p>
          <a:p>
            <a:pPr marL="0" indent="0">
              <a:buNone/>
            </a:pPr>
            <a:r>
              <a:rPr lang="ru-RU" sz="1900" dirty="0" smtClean="0"/>
              <a:t>полиморфизмы </a:t>
            </a:r>
            <a:r>
              <a:rPr lang="ru-RU" sz="1900" dirty="0"/>
              <a:t>генов цитохромов CCYP2D6 (аллели *1, *3. *4, *5, *6,*1</a:t>
            </a:r>
            <a:r>
              <a:rPr lang="en-US" sz="1900" dirty="0"/>
              <a:t>N</a:t>
            </a:r>
            <a:r>
              <a:rPr lang="ru-RU" sz="1900" dirty="0"/>
              <a:t>), </a:t>
            </a:r>
            <a:r>
              <a:rPr lang="en-US" sz="1900" dirty="0"/>
              <a:t/>
            </a:r>
            <a:br>
              <a:rPr lang="en-US" sz="1900" dirty="0"/>
            </a:br>
            <a:r>
              <a:rPr lang="ru-RU" sz="1900" dirty="0"/>
              <a:t>CYP1A2 (аллели *А, *F, *С), </a:t>
            </a:r>
            <a:r>
              <a:rPr lang="en-US" sz="1900" dirty="0"/>
              <a:t/>
            </a:r>
            <a:br>
              <a:rPr lang="en-US" sz="1900" dirty="0"/>
            </a:br>
            <a:r>
              <a:rPr lang="ru-RU" sz="1900" dirty="0"/>
              <a:t>CYP2C19 (аллели *1, *2, *3, *17) </a:t>
            </a:r>
            <a:r>
              <a:rPr lang="en-US" sz="1900" dirty="0"/>
              <a:t/>
            </a:r>
            <a:br>
              <a:rPr lang="en-US" sz="1900" dirty="0"/>
            </a:br>
            <a:r>
              <a:rPr lang="ru-RU" sz="1900" dirty="0"/>
              <a:t>гена </a:t>
            </a:r>
            <a:r>
              <a:rPr lang="ru-RU" sz="1900" dirty="0" err="1"/>
              <a:t>рГП</a:t>
            </a:r>
            <a:r>
              <a:rPr lang="ru-RU" sz="1900" dirty="0"/>
              <a:t> MDR1 в лаборатории </a:t>
            </a:r>
            <a:r>
              <a:rPr lang="ru-RU" sz="1900" dirty="0" err="1"/>
              <a:t>Медлаб</a:t>
            </a:r>
            <a:endParaRPr lang="ru-RU" sz="1900" dirty="0"/>
          </a:p>
          <a:p>
            <a:pPr marL="0" indent="0">
              <a:buNone/>
            </a:pPr>
            <a:endParaRPr lang="en-US" sz="1900" b="1" dirty="0"/>
          </a:p>
          <a:p>
            <a:pPr marL="0" indent="0">
              <a:buNone/>
            </a:pPr>
            <a:r>
              <a:rPr lang="ru-RU" sz="1900" b="1" dirty="0"/>
              <a:t>Диагнозы</a:t>
            </a:r>
            <a:r>
              <a:rPr lang="ru-RU" sz="1900" dirty="0"/>
              <a:t>:</a:t>
            </a:r>
          </a:p>
          <a:p>
            <a:r>
              <a:rPr lang="ru-RU" sz="1900" dirty="0"/>
              <a:t>F20-F29 -  шизофрения, </a:t>
            </a:r>
            <a:r>
              <a:rPr lang="ru-RU" sz="1900" dirty="0" err="1"/>
              <a:t>шизотипическое</a:t>
            </a:r>
            <a:r>
              <a:rPr lang="ru-RU" sz="1900" dirty="0"/>
              <a:t> и бредовое расстройства </a:t>
            </a:r>
          </a:p>
          <a:p>
            <a:r>
              <a:rPr lang="ru-RU" sz="1900" dirty="0"/>
              <a:t>F30-F39 - аффективные расстройства</a:t>
            </a:r>
          </a:p>
          <a:p>
            <a:r>
              <a:rPr lang="ru-RU" sz="1900" dirty="0"/>
              <a:t>F00-09 - органические психические расстройства </a:t>
            </a:r>
          </a:p>
          <a:p>
            <a:r>
              <a:rPr lang="ru-RU" sz="1900" dirty="0"/>
              <a:t>F60-61 специфические расстройства личности</a:t>
            </a:r>
          </a:p>
          <a:p>
            <a:endParaRPr lang="ru-RU" sz="1800" dirty="0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57044074"/>
              </p:ext>
            </p:extLst>
          </p:nvPr>
        </p:nvGraphicFramePr>
        <p:xfrm>
          <a:off x="5004048" y="4293096"/>
          <a:ext cx="3887344" cy="2383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7F8DF4B-4E4E-73F2-02D3-06A1F551D156}"/>
              </a:ext>
            </a:extLst>
          </p:cNvPr>
          <p:cNvSpPr txBox="1"/>
          <p:nvPr/>
        </p:nvSpPr>
        <p:spPr>
          <a:xfrm>
            <a:off x="252608" y="5074492"/>
            <a:ext cx="5290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b="1" dirty="0"/>
              <a:t>Сравнение</a:t>
            </a:r>
            <a:r>
              <a:rPr lang="ru-RU" sz="1800" dirty="0"/>
              <a:t> со здоровой популяцией РФ (данные литературы)</a:t>
            </a: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b="1" dirty="0"/>
              <a:t>Статистический анализ: </a:t>
            </a:r>
            <a:br>
              <a:rPr lang="ru-RU" sz="1800" b="1" dirty="0"/>
            </a:br>
            <a:r>
              <a:rPr lang="ru-RU" sz="1800" dirty="0"/>
              <a:t>четырехпольные таблицы и критерий Фишера</a:t>
            </a:r>
          </a:p>
        </p:txBody>
      </p:sp>
    </p:spTree>
    <p:extLst>
      <p:ext uri="{BB962C8B-B14F-4D97-AF65-F5344CB8AC3E}">
        <p14:creationId xmlns:p14="http://schemas.microsoft.com/office/powerpoint/2010/main" val="3137239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077160"/>
            <a:ext cx="4474840" cy="1040979"/>
          </a:xfrm>
        </p:spPr>
        <p:txBody>
          <a:bodyPr>
            <a:normAutofit fontScale="85000" lnSpcReduction="20000"/>
          </a:bodyPr>
          <a:lstStyle/>
          <a:p>
            <a:endParaRPr lang="ru-RU" sz="1800" dirty="0"/>
          </a:p>
          <a:p>
            <a:pPr marL="0" indent="0">
              <a:buNone/>
            </a:pPr>
            <a:r>
              <a:rPr lang="ru-RU" sz="2200" dirty="0"/>
              <a:t>Снижение частоты генотипа нормального </a:t>
            </a:r>
            <a:r>
              <a:rPr lang="ru-RU" sz="2200" dirty="0" err="1"/>
              <a:t>метаболизатора</a:t>
            </a:r>
            <a:r>
              <a:rPr lang="ru-RU" sz="2200" dirty="0"/>
              <a:t> </a:t>
            </a:r>
            <a:r>
              <a:rPr lang="en-US" sz="2200" dirty="0"/>
              <a:t>CYP2C19 *1/*1</a:t>
            </a:r>
            <a:endParaRPr lang="ru-RU" sz="2200" dirty="0">
              <a:solidFill>
                <a:srgbClr val="FF0000"/>
              </a:solidFill>
            </a:endParaRPr>
          </a:p>
        </p:txBody>
      </p:sp>
      <p:graphicFrame>
        <p:nvGraphicFramePr>
          <p:cNvPr id="10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3248391"/>
              </p:ext>
            </p:extLst>
          </p:nvPr>
        </p:nvGraphicFramePr>
        <p:xfrm>
          <a:off x="4751512" y="1268760"/>
          <a:ext cx="439248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572000" y="530120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Повышение частоты генотипа нормального </a:t>
            </a:r>
            <a:r>
              <a:rPr lang="ru-RU" dirty="0" err="1"/>
              <a:t>метаболизатора</a:t>
            </a:r>
            <a:r>
              <a:rPr lang="ru-RU" dirty="0"/>
              <a:t> *1А/*1А и снижение медленного </a:t>
            </a:r>
            <a:r>
              <a:rPr lang="ru-RU" dirty="0" err="1"/>
              <a:t>метаболизатора</a:t>
            </a:r>
            <a:r>
              <a:rPr lang="ru-RU" dirty="0"/>
              <a:t> *1</a:t>
            </a:r>
            <a:r>
              <a:rPr lang="en-US" dirty="0"/>
              <a:t>F/*1F CYP</a:t>
            </a:r>
            <a:r>
              <a:rPr lang="ru-RU" dirty="0"/>
              <a:t>1А2 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6888647"/>
              </p:ext>
            </p:extLst>
          </p:nvPr>
        </p:nvGraphicFramePr>
        <p:xfrm>
          <a:off x="395536" y="1412776"/>
          <a:ext cx="457200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78404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cs typeface="Times New Roman" pitchFamily="18" charset="0"/>
              </a:rPr>
              <a:t>MDR1</a:t>
            </a:r>
            <a:r>
              <a:rPr lang="ru-RU" dirty="0">
                <a:cs typeface="Times New Roman" pitchFamily="18" charset="0"/>
              </a:rPr>
              <a:t>(</a:t>
            </a:r>
            <a:r>
              <a:rPr lang="en-US" dirty="0">
                <a:cs typeface="Times New Roman" pitchFamily="18" charset="0"/>
              </a:rPr>
              <a:t>P-</a:t>
            </a:r>
            <a:r>
              <a:rPr lang="ru-RU" dirty="0">
                <a:cs typeface="Times New Roman" pitchFamily="18" charset="0"/>
              </a:rPr>
              <a:t>ГП)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157192"/>
            <a:ext cx="8229600" cy="1573635"/>
          </a:xfrm>
        </p:spPr>
        <p:txBody>
          <a:bodyPr>
            <a:normAutofit/>
          </a:bodyPr>
          <a:lstStyle/>
          <a:p>
            <a:endParaRPr lang="ru-RU" sz="2000" dirty="0">
              <a:cs typeface="Times New Roman" pitchFamily="18" charset="0"/>
            </a:endParaRPr>
          </a:p>
          <a:p>
            <a:r>
              <a:rPr lang="ru-RU" sz="2000" dirty="0">
                <a:cs typeface="Times New Roman" pitchFamily="18" charset="0"/>
              </a:rPr>
              <a:t>Повышение частоты генотипа </a:t>
            </a:r>
            <a:r>
              <a:rPr lang="en-US" sz="2000" dirty="0">
                <a:cs typeface="Times New Roman" pitchFamily="18" charset="0"/>
              </a:rPr>
              <a:t>T/T</a:t>
            </a:r>
            <a:r>
              <a:rPr lang="ru-RU" sz="2000" dirty="0">
                <a:cs typeface="Times New Roman" pitchFamily="18" charset="0"/>
              </a:rPr>
              <a:t> (неактивный белок) у мужчин и пациентов до 30 лет с ФР АП/АД</a:t>
            </a:r>
          </a:p>
        </p:txBody>
      </p:sp>
      <p:graphicFrame>
        <p:nvGraphicFramePr>
          <p:cNvPr id="4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5290881"/>
              </p:ext>
            </p:extLst>
          </p:nvPr>
        </p:nvGraphicFramePr>
        <p:xfrm>
          <a:off x="611560" y="1628800"/>
          <a:ext cx="799288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1637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dirty="0">
                <a:cs typeface="Times New Roman" pitchFamily="18" charset="0"/>
              </a:rPr>
              <a:t>Выводы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1460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b="1" dirty="0">
                <a:cs typeface="Times New Roman" pitchFamily="18" charset="0"/>
              </a:rPr>
              <a:t>Выявлено</a:t>
            </a:r>
            <a:r>
              <a:rPr lang="ru-RU" sz="2400" dirty="0">
                <a:cs typeface="Times New Roman" pitchFamily="18" charset="0"/>
              </a:rPr>
              <a:t> </a:t>
            </a:r>
          </a:p>
          <a:p>
            <a:r>
              <a:rPr lang="ru-RU" sz="2400" dirty="0">
                <a:cs typeface="Times New Roman" pitchFamily="18" charset="0"/>
              </a:rPr>
              <a:t>повышение частоты генотипа нормальных </a:t>
            </a:r>
            <a:r>
              <a:rPr lang="ru-RU" sz="2400" dirty="0" err="1">
                <a:cs typeface="Times New Roman" pitchFamily="18" charset="0"/>
              </a:rPr>
              <a:t>метаболизаторов</a:t>
            </a:r>
            <a:r>
              <a:rPr lang="ru-RU" sz="2400" dirty="0">
                <a:cs typeface="Times New Roman" pitchFamily="18" charset="0"/>
              </a:rPr>
              <a:t> (*1A/*1A) и снижение частоты генотипа медленных </a:t>
            </a:r>
            <a:r>
              <a:rPr lang="ru-RU" sz="2400" dirty="0" err="1">
                <a:cs typeface="Times New Roman" pitchFamily="18" charset="0"/>
              </a:rPr>
              <a:t>метаболизаторов</a:t>
            </a:r>
            <a:r>
              <a:rPr lang="ru-RU" sz="2400" dirty="0">
                <a:cs typeface="Times New Roman" pitchFamily="18" charset="0"/>
              </a:rPr>
              <a:t> (*1F/*1F) CYP1A2. </a:t>
            </a:r>
          </a:p>
          <a:p>
            <a:r>
              <a:rPr lang="ru-RU" sz="2400" dirty="0">
                <a:cs typeface="Times New Roman" pitchFamily="18" charset="0"/>
              </a:rPr>
              <a:t>У мужчин и пациентов 18-30 лет выявлено повышение частоты генотипа T/T MDR1, кодирующего синтез неактивного белка . </a:t>
            </a:r>
          </a:p>
          <a:p>
            <a:r>
              <a:rPr lang="ru-RU" sz="2400" dirty="0">
                <a:cs typeface="Times New Roman" pitchFamily="18" charset="0"/>
              </a:rPr>
              <a:t>снижение частоты генотипа нормальных </a:t>
            </a:r>
            <a:r>
              <a:rPr lang="ru-RU" sz="2400" dirty="0" err="1">
                <a:cs typeface="Times New Roman" pitchFamily="18" charset="0"/>
              </a:rPr>
              <a:t>метаболизаторов</a:t>
            </a:r>
            <a:r>
              <a:rPr lang="ru-RU" sz="2400" dirty="0">
                <a:cs typeface="Times New Roman" pitchFamily="18" charset="0"/>
              </a:rPr>
              <a:t> CYP2C19 *1/*1,</a:t>
            </a:r>
          </a:p>
          <a:p>
            <a:endParaRPr lang="ru-RU" sz="2400" dirty="0">
              <a:cs typeface="Times New Roman" pitchFamily="18" charset="0"/>
            </a:endParaRPr>
          </a:p>
          <a:p>
            <a:r>
              <a:rPr lang="ru-RU" sz="2400" dirty="0">
                <a:cs typeface="Times New Roman" pitchFamily="18" charset="0"/>
              </a:rPr>
              <a:t>Результаты дают </a:t>
            </a:r>
            <a:r>
              <a:rPr lang="ru-RU" sz="2400" b="1" dirty="0">
                <a:cs typeface="Times New Roman" pitchFamily="18" charset="0"/>
              </a:rPr>
              <a:t>возможность выбора препаратов</a:t>
            </a:r>
            <a:r>
              <a:rPr lang="en-US" sz="2400" dirty="0">
                <a:cs typeface="Times New Roman" pitchFamily="18" charset="0"/>
              </a:rPr>
              <a:t>/</a:t>
            </a:r>
            <a:r>
              <a:rPr lang="ru-RU" sz="2400" b="1" dirty="0">
                <a:cs typeface="Times New Roman" pitchFamily="18" charset="0"/>
              </a:rPr>
              <a:t>режима дозирования  </a:t>
            </a:r>
            <a:r>
              <a:rPr lang="ru-RU" sz="2400" dirty="0">
                <a:cs typeface="Times New Roman" pitchFamily="18" charset="0"/>
              </a:rPr>
              <a:t>для достижения максимальной эффективности терапии  при ФР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ru-RU" sz="2400" dirty="0">
                <a:cs typeface="Times New Roman" pitchFamily="18" charset="0"/>
              </a:rPr>
              <a:t>АП/АД :</a:t>
            </a:r>
          </a:p>
          <a:p>
            <a:pPr lvl="1"/>
            <a:r>
              <a:rPr lang="ru-RU" sz="2000" dirty="0">
                <a:cs typeface="Times New Roman" pitchFamily="18" charset="0"/>
              </a:rPr>
              <a:t>предпочтительны препараты-субстраты </a:t>
            </a:r>
            <a:r>
              <a:rPr lang="en-US" sz="2000" dirty="0">
                <a:cs typeface="Times New Roman" pitchFamily="18" charset="0"/>
              </a:rPr>
              <a:t>CYP1A2</a:t>
            </a:r>
            <a:r>
              <a:rPr lang="ru-RU" sz="2000" dirty="0">
                <a:cs typeface="Times New Roman" pitchFamily="18" charset="0"/>
              </a:rPr>
              <a:t> (</a:t>
            </a:r>
            <a:r>
              <a:rPr lang="ru-RU" sz="2000" dirty="0" err="1">
                <a:cs typeface="Times New Roman" pitchFamily="18" charset="0"/>
              </a:rPr>
              <a:t>оланзапин</a:t>
            </a:r>
            <a:r>
              <a:rPr lang="ru-RU" sz="2000" dirty="0">
                <a:cs typeface="Times New Roman" pitchFamily="18" charset="0"/>
              </a:rPr>
              <a:t>, </a:t>
            </a:r>
            <a:r>
              <a:rPr lang="ru-RU" sz="2000" dirty="0" err="1">
                <a:cs typeface="Times New Roman" pitchFamily="18" charset="0"/>
              </a:rPr>
              <a:t>агомелатин</a:t>
            </a:r>
            <a:r>
              <a:rPr lang="ru-RU" sz="2000" dirty="0">
                <a:cs typeface="Times New Roman" pitchFamily="18" charset="0"/>
              </a:rPr>
              <a:t>)</a:t>
            </a:r>
          </a:p>
          <a:p>
            <a:pPr lvl="1"/>
            <a:r>
              <a:rPr lang="ru-RU" sz="2000" dirty="0">
                <a:cs typeface="Times New Roman" pitchFamily="18" charset="0"/>
              </a:rPr>
              <a:t>У мужчин и пациентов от 18 до 30 лет препараты с высоким сродством к р-гликопротеину  (</a:t>
            </a:r>
            <a:r>
              <a:rPr lang="ru-RU" sz="2000" dirty="0" err="1">
                <a:cs typeface="Times New Roman" pitchFamily="18" charset="0"/>
              </a:rPr>
              <a:t>оланзапин</a:t>
            </a:r>
            <a:r>
              <a:rPr lang="ru-RU" sz="2000" dirty="0">
                <a:cs typeface="Times New Roman" pitchFamily="18" charset="0"/>
              </a:rPr>
              <a:t>, </a:t>
            </a:r>
            <a:r>
              <a:rPr lang="ru-RU" sz="2000" dirty="0" err="1">
                <a:cs typeface="Times New Roman" pitchFamily="18" charset="0"/>
              </a:rPr>
              <a:t>рисперидон</a:t>
            </a:r>
            <a:r>
              <a:rPr lang="ru-RU" sz="2000" dirty="0">
                <a:cs typeface="Times New Roman" pitchFamily="18" charset="0"/>
              </a:rPr>
              <a:t>) необходима медленная титрация дозы для  уменьшения возможных побочных эффектов.</a:t>
            </a:r>
          </a:p>
          <a:p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34251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3224</TotalTime>
  <Words>362</Words>
  <Application>Microsoft Office PowerPoint</Application>
  <PresentationFormat>Экран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Частота генотипов и аллелей генов цитохромов CYP2D6, CYP2C19, CYP1A2 и р-гликопротеина MDR(C3435T) у пациентов с фармакорезистентностью к антипсихотикам и антидепрессантам.</vt:lpstr>
      <vt:lpstr>Актуальность</vt:lpstr>
      <vt:lpstr>Материалы и методы</vt:lpstr>
      <vt:lpstr>Результаты</vt:lpstr>
      <vt:lpstr>MDR1(P-ГП)</vt:lpstr>
      <vt:lpstr>Выводы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Частота генотипов и аллелей генов цитохромов CYP2D6, CYP2C19, CYP1A2 и р-гликопротеина MDR(C3435T) у пациентов с фармакорезистентностью к антипсихотикам и антидепрессантам.</dc:title>
  <dc:creator>Софья</dc:creator>
  <cp:lastModifiedBy>Софья Шкадова</cp:lastModifiedBy>
  <cp:revision>31</cp:revision>
  <dcterms:created xsi:type="dcterms:W3CDTF">2024-09-29T23:09:59Z</dcterms:created>
  <dcterms:modified xsi:type="dcterms:W3CDTF">2024-10-07T21:52:35Z</dcterms:modified>
</cp:coreProperties>
</file>