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70" r:id="rId5"/>
    <p:sldId id="271" r:id="rId6"/>
    <p:sldId id="258" r:id="rId7"/>
    <p:sldId id="260" r:id="rId8"/>
    <p:sldId id="261" r:id="rId9"/>
    <p:sldId id="274" r:id="rId10"/>
    <p:sldId id="276" r:id="rId11"/>
    <p:sldId id="277" r:id="rId12"/>
    <p:sldId id="26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74" autoAdjust="0"/>
    <p:restoredTop sz="94660"/>
  </p:normalViewPr>
  <p:slideViewPr>
    <p:cSldViewPr snapToGrid="0">
      <p:cViewPr>
        <p:scale>
          <a:sx n="77" d="100"/>
          <a:sy n="77" d="100"/>
        </p:scale>
        <p:origin x="-102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C6A3-61A0-472B-BFF9-096DC0F1A184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E68DB90-0637-4C54-A7AF-990375029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65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C6A3-61A0-472B-BFF9-096DC0F1A184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E68DB90-0637-4C54-A7AF-990375029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62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C6A3-61A0-472B-BFF9-096DC0F1A184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E68DB90-0637-4C54-A7AF-9903750291D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5667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C6A3-61A0-472B-BFF9-096DC0F1A184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68DB90-0637-4C54-A7AF-990375029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578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C6A3-61A0-472B-BFF9-096DC0F1A184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68DB90-0637-4C54-A7AF-9903750291D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6179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C6A3-61A0-472B-BFF9-096DC0F1A184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68DB90-0637-4C54-A7AF-990375029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679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C6A3-61A0-472B-BFF9-096DC0F1A184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B90-0637-4C54-A7AF-990375029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75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C6A3-61A0-472B-BFF9-096DC0F1A184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B90-0637-4C54-A7AF-990375029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278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C6A3-61A0-472B-BFF9-096DC0F1A184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B90-0637-4C54-A7AF-990375029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164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C6A3-61A0-472B-BFF9-096DC0F1A184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E68DB90-0637-4C54-A7AF-990375029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65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C6A3-61A0-472B-BFF9-096DC0F1A184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E68DB90-0637-4C54-A7AF-990375029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791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C6A3-61A0-472B-BFF9-096DC0F1A184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E68DB90-0637-4C54-A7AF-990375029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78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C6A3-61A0-472B-BFF9-096DC0F1A184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B90-0637-4C54-A7AF-990375029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27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C6A3-61A0-472B-BFF9-096DC0F1A184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B90-0637-4C54-A7AF-990375029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189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C6A3-61A0-472B-BFF9-096DC0F1A184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B90-0637-4C54-A7AF-990375029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125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C6A3-61A0-472B-BFF9-096DC0F1A184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68DB90-0637-4C54-A7AF-990375029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549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DC6A3-61A0-472B-BFF9-096DC0F1A184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E68DB90-0637-4C54-A7AF-990375029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35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2C8908-3CC7-4F58-8434-9ECC9AAF16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4649"/>
            <a:ext cx="12129856" cy="166192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1"/>
                </a:solidFill>
              </a:rPr>
              <a:t>Оптимизация </a:t>
            </a:r>
            <a:r>
              <a:rPr lang="ru-RU" b="1" dirty="0">
                <a:solidFill>
                  <a:schemeClr val="accent1"/>
                </a:solidFill>
              </a:rPr>
              <a:t>хирургического </a:t>
            </a:r>
            <a:r>
              <a:rPr lang="ru-RU" b="1" dirty="0" smtClean="0">
                <a:solidFill>
                  <a:schemeClr val="accent1"/>
                </a:solidFill>
              </a:rPr>
              <a:t>         лечения </a:t>
            </a:r>
            <a:r>
              <a:rPr lang="ru-RU" b="1" dirty="0">
                <a:solidFill>
                  <a:schemeClr val="accent1"/>
                </a:solidFill>
              </a:rPr>
              <a:t>ложных суставов 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>длинных </a:t>
            </a:r>
            <a:r>
              <a:rPr lang="ru-RU" b="1" dirty="0">
                <a:solidFill>
                  <a:schemeClr val="accent1"/>
                </a:solidFill>
              </a:rPr>
              <a:t>костей.</a:t>
            </a:r>
            <a:br>
              <a:rPr lang="ru-RU" b="1" dirty="0">
                <a:solidFill>
                  <a:schemeClr val="accent1"/>
                </a:solidFill>
              </a:rPr>
            </a:br>
            <a:r>
              <a:rPr lang="ru-RU" sz="5400" b="1" dirty="0">
                <a:solidFill>
                  <a:schemeClr val="accent1"/>
                </a:solidFill>
              </a:rPr>
              <a:t/>
            </a:r>
            <a:br>
              <a:rPr lang="ru-RU" sz="5400" b="1" dirty="0">
                <a:solidFill>
                  <a:schemeClr val="accent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tr-TR" sz="5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03A2453-DEAB-4E4A-B315-66478C125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943475"/>
            <a:ext cx="12192000" cy="111997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err="1" smtClean="0">
                <a:solidFill>
                  <a:schemeClr val="accent1"/>
                </a:solidFill>
              </a:rPr>
              <a:t>Дурсунов</a:t>
            </a:r>
            <a:r>
              <a:rPr lang="ru-RU" sz="3200" b="1" dirty="0" smtClean="0">
                <a:solidFill>
                  <a:schemeClr val="accent1"/>
                </a:solidFill>
              </a:rPr>
              <a:t> </a:t>
            </a:r>
            <a:r>
              <a:rPr lang="ru-RU" sz="3200" b="1" dirty="0">
                <a:solidFill>
                  <a:schemeClr val="accent1"/>
                </a:solidFill>
              </a:rPr>
              <a:t>А</a:t>
            </a:r>
            <a:r>
              <a:rPr lang="ru-RU" sz="3200" b="1" dirty="0" smtClean="0">
                <a:solidFill>
                  <a:schemeClr val="accent1"/>
                </a:solidFill>
              </a:rPr>
              <a:t>.М.,</a:t>
            </a:r>
            <a:r>
              <a:rPr lang="tr-TR" sz="3600" b="1" dirty="0" smtClean="0">
                <a:solidFill>
                  <a:schemeClr val="accent1"/>
                </a:solidFill>
              </a:rPr>
              <a:t> </a:t>
            </a:r>
            <a:r>
              <a:rPr lang="ru-RU" sz="3600" b="1" dirty="0" err="1" smtClean="0">
                <a:solidFill>
                  <a:schemeClr val="accent1"/>
                </a:solidFill>
              </a:rPr>
              <a:t>Рузикулов</a:t>
            </a:r>
            <a:r>
              <a:rPr lang="ru-RU" sz="3600" b="1" dirty="0" smtClean="0">
                <a:solidFill>
                  <a:schemeClr val="accent1"/>
                </a:solidFill>
              </a:rPr>
              <a:t> О.Ш.</a:t>
            </a:r>
            <a:endParaRPr lang="ru-RU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31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938" y="123566"/>
            <a:ext cx="10515600" cy="1049209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/>
              <a:t/>
            </a:r>
            <a:br>
              <a:rPr lang="ru-RU" sz="2000" dirty="0"/>
            </a:br>
            <a:r>
              <a:rPr lang="uz-Cyrl-UZ" sz="2000" dirty="0" smtClean="0"/>
              <a:t>Жумашева Д</a:t>
            </a:r>
            <a:r>
              <a:rPr lang="ru-RU" sz="2000" dirty="0" smtClean="0"/>
              <a:t>., 1986.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Д/з: </a:t>
            </a:r>
            <a:r>
              <a:rPr lang="ru-RU" sz="2000" dirty="0" smtClean="0"/>
              <a:t>Ложный сустав с/н/3 правой плечевой кости. СПО.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Опер: </a:t>
            </a:r>
            <a:r>
              <a:rPr lang="ru-RU" sz="2000" dirty="0" smtClean="0"/>
              <a:t>БИОС. </a:t>
            </a:r>
            <a:br>
              <a:rPr lang="ru-RU" sz="2000" dirty="0" smtClean="0"/>
            </a:br>
            <a:r>
              <a:rPr lang="ru-RU" sz="2000" dirty="0" smtClean="0"/>
              <a:t>Оператор: </a:t>
            </a:r>
            <a:r>
              <a:rPr lang="ru-RU" sz="2000" dirty="0" err="1" smtClean="0"/>
              <a:t>Дурсунов</a:t>
            </a:r>
            <a:r>
              <a:rPr lang="ru-RU" sz="2000" dirty="0" smtClean="0"/>
              <a:t> А.М., </a:t>
            </a:r>
            <a:r>
              <a:rPr lang="ru-RU" sz="2000" dirty="0" err="1" smtClean="0"/>
              <a:t>Рахматов</a:t>
            </a:r>
            <a:r>
              <a:rPr lang="ru-RU" sz="2000" dirty="0" smtClean="0"/>
              <a:t> Р.Б.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6147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45" t="12061" r="30782"/>
          <a:stretch>
            <a:fillRect/>
          </a:stretch>
        </p:blipFill>
        <p:spPr bwMode="auto">
          <a:xfrm>
            <a:off x="4657725" y="1619250"/>
            <a:ext cx="1439863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1580552"/>
            <a:ext cx="3889375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Овал 11"/>
          <p:cNvSpPr/>
          <p:nvPr/>
        </p:nvSpPr>
        <p:spPr>
          <a:xfrm>
            <a:off x="5160963" y="1844675"/>
            <a:ext cx="433387" cy="217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150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" t="1334" r="18214" b="2180"/>
          <a:stretch>
            <a:fillRect/>
          </a:stretch>
        </p:blipFill>
        <p:spPr bwMode="auto">
          <a:xfrm>
            <a:off x="6210300" y="1617623"/>
            <a:ext cx="3108325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6" t="6448" r="18649" b="11575"/>
          <a:stretch>
            <a:fillRect/>
          </a:stretch>
        </p:blipFill>
        <p:spPr bwMode="auto">
          <a:xfrm>
            <a:off x="9429750" y="1629980"/>
            <a:ext cx="2644775" cy="393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9505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63552" y="53012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000" dirty="0" err="1"/>
              <a:t>Ахадова</a:t>
            </a:r>
            <a:r>
              <a:rPr lang="ru-RU" sz="2000" dirty="0"/>
              <a:t> Н, 1984.</a:t>
            </a:r>
            <a:br>
              <a:rPr lang="ru-RU" sz="2000" dirty="0"/>
            </a:br>
            <a:r>
              <a:rPr lang="ru-RU" sz="2000" dirty="0"/>
              <a:t>Д/з: Ложный сустав с-н/3 правой плечевой кости. </a:t>
            </a:r>
            <a:br>
              <a:rPr lang="ru-RU" sz="2000" dirty="0"/>
            </a:br>
            <a:r>
              <a:rPr lang="ru-RU" sz="2000" dirty="0"/>
              <a:t>Опер: БИОС. </a:t>
            </a:r>
            <a:br>
              <a:rPr lang="ru-RU" sz="2000" dirty="0"/>
            </a:br>
            <a:r>
              <a:rPr lang="ru-RU" sz="2000" dirty="0"/>
              <a:t>Оператор: </a:t>
            </a:r>
            <a:r>
              <a:rPr lang="ru-RU" sz="2000" dirty="0" err="1"/>
              <a:t>А.М.Дурсунов</a:t>
            </a:r>
            <a:r>
              <a:rPr lang="ru-RU" sz="2000" dirty="0"/>
              <a:t>, </a:t>
            </a:r>
            <a:r>
              <a:rPr lang="ru-RU" sz="2000" dirty="0" err="1"/>
              <a:t>Р.Б.Рахматов</a:t>
            </a:r>
            <a:r>
              <a:rPr lang="ru-RU" sz="2000" dirty="0"/>
              <a:t>. </a:t>
            </a:r>
          </a:p>
        </p:txBody>
      </p:sp>
      <p:pic>
        <p:nvPicPr>
          <p:cNvPr id="3075" name="Picture 3" descr="C:\Users\PC1\Desktop\Доклад расмлари\photo_2020-02-06_17-13-09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1" y="260648"/>
            <a:ext cx="3708231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PC1\Desktop\Доклад расмлари\photo_2020-02-14_15-01-5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253167"/>
            <a:ext cx="3384376" cy="441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7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Заключение 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4016" y="1586726"/>
            <a:ext cx="10867768" cy="4805835"/>
          </a:xfrm>
        </p:spPr>
        <p:txBody>
          <a:bodyPr>
            <a:normAutofit/>
          </a:bodyPr>
          <a:lstStyle/>
          <a:p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/>
              <a:t>во-первых</a:t>
            </a:r>
            <a:r>
              <a:rPr lang="ru-RU" dirty="0"/>
              <a:t>, необходимо в обязательном порядке провести рентгенография пораженного сегмента в двух проекциях, МСКТ, допплерография сосудов конечности, ЭНМГ, денситометрия, </a:t>
            </a:r>
            <a:r>
              <a:rPr lang="ru-RU" dirty="0" err="1"/>
              <a:t>остеомаркеры</a:t>
            </a:r>
            <a:r>
              <a:rPr lang="ru-RU" dirty="0"/>
              <a:t>, витамина Д. и другие общеклинические лабораторные исследование. </a:t>
            </a:r>
          </a:p>
          <a:p>
            <a:r>
              <a:rPr lang="ru-RU" dirty="0"/>
              <a:t>Во-вторых, изучить состояние больного с учетом выраженности имеющийся сопутствующих заболеваний со стороны жизненно важных органов и систем и проводить патогенетическую терапию в предоперационном периоде.</a:t>
            </a:r>
          </a:p>
          <a:p>
            <a:r>
              <a:rPr lang="ru-RU" dirty="0"/>
              <a:t>В-третьих, необходимо особую внимание обратить на выраженности остеопороза и проведение не только </a:t>
            </a:r>
            <a:r>
              <a:rPr lang="ru-RU" dirty="0" err="1"/>
              <a:t>остеопротекторную</a:t>
            </a:r>
            <a:r>
              <a:rPr lang="ru-RU" dirty="0"/>
              <a:t>, но и для улучшения трофику и микроциркуляции конечности и в целом организме.</a:t>
            </a:r>
            <a:endParaRPr lang="ru-RU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69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59BCC8-D192-470E-B76B-6A7B6E82B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Актуальность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41B44D-4128-4C67-9017-D10271B07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57300"/>
            <a:ext cx="8915400" cy="4653922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Ложные суставы длинных костей конечности одно из самых распространенных и тяжелых патологий. Количество больных с ложными суставами , образующихся после переломов длинных костей с каждым годом продолжает увеличиваться и достигает 4.5 – 16 % случаев (Краснов А.Ф. Миронов С.П. Котельников Г.П. 2018 г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Агиев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Э.А. Ахмедов Б.А. 2021 г ). Псевдоартрозы бедренной кости составляет по частоте   10.7%- 30.8%, Голени 15%-50.6% плеча – 0.4% - 30</a:t>
            </a:r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%.</a:t>
            </a:r>
          </a:p>
          <a:p>
            <a:pPr algn="just"/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Ведущими факторами в патогенезе замедленной консолидации являются ухудшение кровоснабжения и стойкие 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гемоциркуляторное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нарушения в повреждённом сегменте. (Решетников А.Н. 2021.) и недостаточность потенции естественной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репаративной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регенерации </a:t>
            </a:r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Виноградов Г.Г и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соавт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2019 г, Барабанов А.П 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Норин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А.Н 2020 г.)</a:t>
            </a:r>
          </a:p>
          <a:p>
            <a:pPr algn="just"/>
            <a:endParaRPr lang="ru-RU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23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2C8908-3CC7-4F58-8434-9ECC9AAF16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144" y="217304"/>
            <a:ext cx="12129856" cy="887596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сообщения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03A2453-DEAB-4E4A-B315-66478C125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4" y="1104899"/>
            <a:ext cx="12192000" cy="5381625"/>
          </a:xfrm>
        </p:spPr>
        <p:txBody>
          <a:bodyPr>
            <a:normAutofit fontScale="92500" lnSpcReduction="20000"/>
          </a:bodyPr>
          <a:lstStyle/>
          <a:p>
            <a:pPr marL="571500" indent="-571500" algn="l">
              <a:buFontTx/>
              <a:buChar char="-"/>
            </a:pPr>
            <a:endParaRPr lang="ru-RU" sz="4400" b="1" dirty="0" smtClean="0">
              <a:solidFill>
                <a:schemeClr val="accent1"/>
              </a:solidFill>
            </a:endParaRPr>
          </a:p>
          <a:p>
            <a:pPr marL="571500" indent="-571500" algn="just">
              <a:buFontTx/>
              <a:buChar char="-"/>
            </a:pPr>
            <a:r>
              <a:rPr lang="ru-RU" sz="4400" b="1" dirty="0" smtClean="0">
                <a:solidFill>
                  <a:schemeClr val="accent1"/>
                </a:solidFill>
              </a:rPr>
              <a:t>Улучшение </a:t>
            </a:r>
            <a:r>
              <a:rPr lang="ru-RU" sz="4400" b="1" dirty="0">
                <a:solidFill>
                  <a:schemeClr val="accent1"/>
                </a:solidFill>
              </a:rPr>
              <a:t>результатов хирургического лечения несросшихся переломов и ложных суставов длинных костей </a:t>
            </a:r>
            <a:r>
              <a:rPr lang="ru-RU" sz="4400" b="1" dirty="0" smtClean="0">
                <a:solidFill>
                  <a:schemeClr val="accent1"/>
                </a:solidFill>
              </a:rPr>
              <a:t>на основе индивидуальной тактики предоперационной подготовки больных и использования рационального остеосинтеза.</a:t>
            </a:r>
          </a:p>
          <a:p>
            <a:pPr marL="571500" indent="-571500" algn="just">
              <a:buFontTx/>
              <a:buChar char="-"/>
            </a:pPr>
            <a:r>
              <a:rPr lang="ru-RU" sz="4400" b="1" dirty="0" smtClean="0">
                <a:solidFill>
                  <a:schemeClr val="accent1"/>
                </a:solidFill>
              </a:rPr>
              <a:t> </a:t>
            </a:r>
            <a:endParaRPr lang="ru-RU" sz="4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31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742949"/>
            <a:ext cx="10515600" cy="5395913"/>
          </a:xfrm>
        </p:spPr>
        <p:txBody>
          <a:bodyPr/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Цель оптимизация предоперационной подготовки больного с нарушениями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остеорегенерации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путем индивидуальной тактики предоперационной подготовки пациентов.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Улучшение микроциркуляторных нарушений;</a:t>
            </a:r>
          </a:p>
          <a:p>
            <a:r>
              <a:rPr lang="ru-RU" dirty="0"/>
              <a:t>Улучшение реологических свойств крови;</a:t>
            </a:r>
          </a:p>
          <a:p>
            <a:r>
              <a:rPr lang="ru-RU" dirty="0"/>
              <a:t>Улучшение метаболизма костной ткани;</a:t>
            </a:r>
          </a:p>
          <a:p>
            <a:r>
              <a:rPr lang="ru-RU" dirty="0"/>
              <a:t>Улучшение </a:t>
            </a:r>
            <a:r>
              <a:rPr lang="ru-RU" dirty="0" err="1"/>
              <a:t>постиммобилизационного</a:t>
            </a:r>
            <a:r>
              <a:rPr lang="ru-RU" dirty="0"/>
              <a:t> регионарного остеопороза; </a:t>
            </a:r>
          </a:p>
          <a:p>
            <a:r>
              <a:rPr lang="ru-RU" dirty="0"/>
              <a:t>Коррекция нарушений сопутствующих заболеваний;</a:t>
            </a:r>
          </a:p>
          <a:p>
            <a:r>
              <a:rPr lang="ru-RU" dirty="0"/>
              <a:t>Коррекция нарушений сопутствующих заболеваний;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06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189212"/>
              </p:ext>
            </p:extLst>
          </p:nvPr>
        </p:nvGraphicFramePr>
        <p:xfrm>
          <a:off x="1447800" y="142874"/>
          <a:ext cx="9448800" cy="671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Документ" r:id="rId3" imgW="9437259" imgH="7000140" progId="Word.Document.12">
                  <p:embed/>
                </p:oleObj>
              </mc:Choice>
              <mc:Fallback>
                <p:oleObj name="Документ" r:id="rId3" imgW="9437259" imgH="7000140" progId="Word.Documen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42874"/>
                        <a:ext cx="9448800" cy="6715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900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2C8908-3CC7-4F58-8434-9ECC9AAF16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668" y="283979"/>
            <a:ext cx="12129856" cy="954271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методы исследования :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03A2453-DEAB-4E4A-B315-66478C125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4" y="1365288"/>
            <a:ext cx="12192000" cy="126361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/>
                </a:solidFill>
              </a:rPr>
              <a:t>Нами было изучены результатов лечения 36 больных с ложными суставами длинных трубчатых костей .</a:t>
            </a:r>
          </a:p>
          <a:p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1579EF4-67D8-4F00-BB79-96E7A9B39972}"/>
              </a:ext>
            </a:extLst>
          </p:cNvPr>
          <p:cNvSpPr txBox="1"/>
          <p:nvPr/>
        </p:nvSpPr>
        <p:spPr>
          <a:xfrm>
            <a:off x="1104900" y="2971800"/>
            <a:ext cx="10267950" cy="3602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D993E1B8-B164-42B4-AC55-282A32E982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430540"/>
              </p:ext>
            </p:extLst>
          </p:nvPr>
        </p:nvGraphicFramePr>
        <p:xfrm>
          <a:off x="7010400" y="5930265"/>
          <a:ext cx="41656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311638367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1759987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81604392"/>
                  </a:ext>
                </a:extLst>
              </a:tr>
            </a:tbl>
          </a:graphicData>
        </a:graphic>
      </p:graphicFrame>
      <p:graphicFrame>
        <p:nvGraphicFramePr>
          <p:cNvPr id="11" name="Таблица 11">
            <a:extLst>
              <a:ext uri="{FF2B5EF4-FFF2-40B4-BE49-F238E27FC236}">
                <a16:creationId xmlns:a16="http://schemas.microsoft.com/office/drawing/2014/main" xmlns="" id="{4D98B49E-5BF2-477D-8297-0FAAEC40B0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319967"/>
              </p:ext>
            </p:extLst>
          </p:nvPr>
        </p:nvGraphicFramePr>
        <p:xfrm>
          <a:off x="1190625" y="2628898"/>
          <a:ext cx="9429750" cy="2567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25">
                  <a:extLst>
                    <a:ext uri="{9D8B030D-6E8A-4147-A177-3AD203B41FA5}">
                      <a16:colId xmlns:a16="http://schemas.microsoft.com/office/drawing/2014/main" xmlns="" val="1857323010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xmlns="" val="2824966928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xmlns="" val="383888068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xmlns="" val="2349139625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xmlns="" val="3624582864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xmlns="" val="4230380665"/>
                    </a:ext>
                  </a:extLst>
                </a:gridCol>
              </a:tblGrid>
              <a:tr h="63246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Пол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Возраст</a:t>
                      </a:r>
                    </a:p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        18-29         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30-49                   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50-69               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 70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&lt;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5957134"/>
                  </a:ext>
                </a:extLst>
              </a:tr>
              <a:tr h="632460">
                <a:tc>
                  <a:txBody>
                    <a:bodyPr/>
                    <a:lstStyle/>
                    <a:p>
                      <a:r>
                        <a:rPr lang="ru-RU" dirty="0"/>
                        <a:t>Мужчин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75176104"/>
                  </a:ext>
                </a:extLst>
              </a:tr>
              <a:tr h="632460">
                <a:tc>
                  <a:txBody>
                    <a:bodyPr/>
                    <a:lstStyle/>
                    <a:p>
                      <a:r>
                        <a:rPr lang="ru-RU" dirty="0"/>
                        <a:t>Женщин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15 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8984172"/>
                  </a:ext>
                </a:extLst>
              </a:tr>
              <a:tr h="632460">
                <a:tc>
                  <a:txBody>
                    <a:bodyPr/>
                    <a:lstStyle/>
                    <a:p>
                      <a:r>
                        <a:rPr lang="ru-RU" dirty="0"/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36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208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04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2C8908-3CC7-4F58-8434-9ECC9AAF16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093" y="331604"/>
            <a:ext cx="12129856" cy="23876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03A2453-DEAB-4E4A-B315-66478C125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562" y="852616"/>
            <a:ext cx="11895438" cy="3126536"/>
          </a:xfrm>
        </p:spPr>
        <p:txBody>
          <a:bodyPr>
            <a:normAutofit fontScale="62500" lnSpcReduction="20000"/>
          </a:bodyPr>
          <a:lstStyle/>
          <a:p>
            <a:endParaRPr lang="ru-RU" sz="3200" b="1" dirty="0">
              <a:solidFill>
                <a:schemeClr val="accent1"/>
              </a:solidFill>
            </a:endParaRPr>
          </a:p>
          <a:p>
            <a:r>
              <a:rPr lang="ru-RU" sz="3200" b="1" dirty="0">
                <a:solidFill>
                  <a:schemeClr val="accent1"/>
                </a:solidFill>
              </a:rPr>
              <a:t>Выполнено оперативное лечение 36  больных с ложными суставами длинных костей.</a:t>
            </a:r>
          </a:p>
          <a:p>
            <a:pPr algn="l"/>
            <a:r>
              <a:rPr lang="ru-RU" sz="3200" b="1" dirty="0">
                <a:solidFill>
                  <a:schemeClr val="accent1"/>
                </a:solidFill>
              </a:rPr>
              <a:t>Плечо- 9</a:t>
            </a:r>
          </a:p>
          <a:p>
            <a:pPr algn="l"/>
            <a:r>
              <a:rPr lang="ru-RU" sz="3200" b="1" dirty="0">
                <a:solidFill>
                  <a:schemeClr val="accent1"/>
                </a:solidFill>
              </a:rPr>
              <a:t>Голень-20</a:t>
            </a:r>
          </a:p>
          <a:p>
            <a:pPr algn="l"/>
            <a:r>
              <a:rPr lang="ru-RU" sz="3200" b="1" dirty="0">
                <a:solidFill>
                  <a:schemeClr val="accent1"/>
                </a:solidFill>
              </a:rPr>
              <a:t>Бедро- 7</a:t>
            </a:r>
          </a:p>
          <a:p>
            <a:pPr algn="l"/>
            <a:r>
              <a:rPr lang="ru-RU" sz="3200" b="1" dirty="0">
                <a:solidFill>
                  <a:schemeClr val="accent1"/>
                </a:solidFill>
              </a:rPr>
              <a:t>Сроки формирования ложных суставов  составило от 4 года до 2 лет.</a:t>
            </a:r>
          </a:p>
          <a:p>
            <a:pPr algn="l"/>
            <a:r>
              <a:rPr lang="ru-RU" sz="3200" b="1" dirty="0" err="1">
                <a:solidFill>
                  <a:schemeClr val="accent1"/>
                </a:solidFill>
              </a:rPr>
              <a:t>Нормопластические</a:t>
            </a:r>
            <a:r>
              <a:rPr lang="ru-RU" sz="3200" b="1" dirty="0">
                <a:solidFill>
                  <a:schemeClr val="accent1"/>
                </a:solidFill>
              </a:rPr>
              <a:t> был у  –22</a:t>
            </a:r>
          </a:p>
          <a:p>
            <a:pPr algn="l"/>
            <a:r>
              <a:rPr lang="ru-RU" sz="3200" b="1" dirty="0">
                <a:solidFill>
                  <a:schemeClr val="accent1"/>
                </a:solidFill>
              </a:rPr>
              <a:t>Гиперпластический был у –14</a:t>
            </a:r>
          </a:p>
          <a:p>
            <a:pPr algn="l"/>
            <a:endParaRPr lang="ru-RU" sz="3200" b="1" dirty="0">
              <a:solidFill>
                <a:schemeClr val="accent1"/>
              </a:solidFill>
            </a:endParaRPr>
          </a:p>
          <a:p>
            <a:endParaRPr lang="ru-RU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44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2C8908-3CC7-4F58-8434-9ECC9AAF16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4229" y="1597068"/>
            <a:ext cx="12129856" cy="888957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000" b="1" dirty="0" smtClean="0">
                <a:solidFill>
                  <a:srgbClr val="FF0000"/>
                </a:solidFill>
              </a:rPr>
              <a:t>Этапы </a:t>
            </a:r>
            <a:r>
              <a:rPr lang="ru-RU" sz="4000" b="1" dirty="0">
                <a:solidFill>
                  <a:srgbClr val="FF0000"/>
                </a:solidFill>
              </a:rPr>
              <a:t>хирургического лечения ложных суставов: </a:t>
            </a:r>
            <a:br>
              <a:rPr lang="ru-RU" sz="4000" b="1" dirty="0">
                <a:solidFill>
                  <a:srgbClr val="FF0000"/>
                </a:solidFill>
              </a:rPr>
            </a:br>
            <a:r>
              <a:rPr lang="ru-RU" sz="4900" b="1" dirty="0">
                <a:solidFill>
                  <a:schemeClr val="accent1"/>
                </a:solidFill>
              </a:rPr>
              <a:t/>
            </a:r>
            <a:br>
              <a:rPr lang="ru-RU" sz="4900" b="1" dirty="0">
                <a:solidFill>
                  <a:schemeClr val="accent1"/>
                </a:solidFill>
              </a:rPr>
            </a:b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03A2453-DEAB-4E4A-B315-66478C125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899" y="1352550"/>
            <a:ext cx="12192000" cy="627299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  </a:t>
            </a:r>
            <a:r>
              <a:rPr lang="ru-RU" sz="3200" b="1" dirty="0">
                <a:solidFill>
                  <a:schemeClr val="accent1"/>
                </a:solidFill>
              </a:rPr>
              <a:t>А) Оперативное лечение в зоне ложного сустава</a:t>
            </a:r>
            <a:br>
              <a:rPr lang="ru-RU" sz="3200" b="1" dirty="0">
                <a:solidFill>
                  <a:schemeClr val="accent1"/>
                </a:solidFill>
              </a:rPr>
            </a:br>
            <a:r>
              <a:rPr lang="ru-RU" sz="3200" b="1" dirty="0" smtClean="0">
                <a:solidFill>
                  <a:schemeClr val="accent1"/>
                </a:solidFill>
              </a:rPr>
              <a:t>  Б</a:t>
            </a:r>
            <a:r>
              <a:rPr lang="ru-RU" sz="3200" b="1" dirty="0">
                <a:solidFill>
                  <a:schemeClr val="accent1"/>
                </a:solidFill>
              </a:rPr>
              <a:t>) Вскрытие костно-мозгового канала.</a:t>
            </a:r>
            <a:br>
              <a:rPr lang="ru-RU" sz="3200" b="1" dirty="0">
                <a:solidFill>
                  <a:schemeClr val="accent1"/>
                </a:solidFill>
              </a:rPr>
            </a:br>
            <a:r>
              <a:rPr lang="ru-RU" sz="3200" b="1" dirty="0" smtClean="0">
                <a:solidFill>
                  <a:schemeClr val="accent1"/>
                </a:solidFill>
              </a:rPr>
              <a:t>  В</a:t>
            </a:r>
            <a:r>
              <a:rPr lang="ru-RU" sz="3200" b="1" dirty="0">
                <a:solidFill>
                  <a:schemeClr val="accent1"/>
                </a:solidFill>
              </a:rPr>
              <a:t>) Адаптация концов отломков с экономной резекцией </a:t>
            </a:r>
            <a:r>
              <a:rPr lang="ru-RU" sz="3200" b="1" dirty="0" err="1">
                <a:solidFill>
                  <a:schemeClr val="accent1"/>
                </a:solidFill>
              </a:rPr>
              <a:t>неконгурентных</a:t>
            </a:r>
            <a:r>
              <a:rPr lang="ru-RU" sz="3200" b="1" dirty="0">
                <a:solidFill>
                  <a:schemeClr val="accent1"/>
                </a:solidFill>
              </a:rPr>
              <a:t> образований.</a:t>
            </a:r>
            <a:br>
              <a:rPr lang="ru-RU" sz="3200" b="1" dirty="0">
                <a:solidFill>
                  <a:schemeClr val="accent1"/>
                </a:solidFill>
              </a:rPr>
            </a:br>
            <a:r>
              <a:rPr lang="ru-RU" sz="3200" b="1" dirty="0" smtClean="0">
                <a:solidFill>
                  <a:schemeClr val="accent1"/>
                </a:solidFill>
              </a:rPr>
              <a:t>  С</a:t>
            </a:r>
            <a:r>
              <a:rPr lang="ru-RU" sz="3200" b="1" dirty="0">
                <a:solidFill>
                  <a:schemeClr val="accent1"/>
                </a:solidFill>
              </a:rPr>
              <a:t>) Фиксация блокируемым </a:t>
            </a:r>
            <a:r>
              <a:rPr lang="ru-RU" sz="3200" b="1" dirty="0" err="1">
                <a:solidFill>
                  <a:schemeClr val="accent1"/>
                </a:solidFill>
              </a:rPr>
              <a:t>интрамедулярным</a:t>
            </a:r>
            <a:r>
              <a:rPr lang="ru-RU" sz="3200" b="1" dirty="0">
                <a:solidFill>
                  <a:schemeClr val="accent1"/>
                </a:solidFill>
              </a:rPr>
              <a:t> остеосинтезом. </a:t>
            </a:r>
          </a:p>
        </p:txBody>
      </p:sp>
    </p:spTree>
    <p:extLst>
      <p:ext uri="{BB962C8B-B14F-4D97-AF65-F5344CB8AC3E}">
        <p14:creationId xmlns:p14="http://schemas.microsoft.com/office/powerpoint/2010/main" val="215677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5201" y="5429251"/>
            <a:ext cx="6962775" cy="125571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sz="1400" dirty="0"/>
              <a:t> </a:t>
            </a:r>
            <a:r>
              <a:rPr lang="uz-Cyrl-UZ" sz="1400" dirty="0"/>
              <a:t>Левина Л</a:t>
            </a:r>
            <a:r>
              <a:rPr lang="ru-RU" sz="1400" dirty="0"/>
              <a:t>.А., 1969-г.р.</a:t>
            </a:r>
            <a:r>
              <a:rPr lang="en-US" sz="1400" dirty="0"/>
              <a:t> (</a:t>
            </a:r>
            <a:r>
              <a:rPr lang="ru-RU" sz="1400" dirty="0"/>
              <a:t>52</a:t>
            </a:r>
            <a:r>
              <a:rPr lang="en-US" sz="1400" dirty="0"/>
              <a:t>)</a:t>
            </a:r>
            <a:r>
              <a:rPr lang="uz-Cyrl-UZ" sz="1400" dirty="0"/>
              <a:t>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Д/з: Ложный сустав с/3 левой плечевой кости. СПО с наличием металлоконструкцией.</a:t>
            </a:r>
            <a:br>
              <a:rPr lang="ru-RU" sz="1400" dirty="0"/>
            </a:br>
            <a:r>
              <a:rPr lang="ru-RU" altLang="ru-RU" sz="1400" dirty="0"/>
              <a:t>Операция:</a:t>
            </a:r>
            <a:r>
              <a:rPr lang="en-US" altLang="ru-RU" sz="1400" dirty="0"/>
              <a:t> </a:t>
            </a:r>
            <a:r>
              <a:rPr lang="ru-RU" altLang="ru-RU" sz="1400" dirty="0"/>
              <a:t>Удаление металлоконструкций, резекция ложного сустава и БИОС</a:t>
            </a:r>
            <a:r>
              <a:rPr lang="en-US" altLang="ru-RU" sz="1400" dirty="0"/>
              <a:t>.</a:t>
            </a:r>
            <a:br>
              <a:rPr lang="en-US" altLang="ru-RU" sz="1400" dirty="0"/>
            </a:br>
            <a:r>
              <a:rPr lang="ru-RU" sz="1400" dirty="0">
                <a:solidFill>
                  <a:srgbClr val="FFFFFF"/>
                </a:solidFill>
              </a:rPr>
              <a:t>Операторы: д.м.н. </a:t>
            </a:r>
            <a:r>
              <a:rPr lang="ru-RU" sz="1400" dirty="0" err="1">
                <a:solidFill>
                  <a:srgbClr val="FFFFFF"/>
                </a:solidFill>
              </a:rPr>
              <a:t>Дурсунов</a:t>
            </a:r>
            <a:r>
              <a:rPr lang="ru-RU" sz="1400" dirty="0">
                <a:solidFill>
                  <a:srgbClr val="FFFFFF"/>
                </a:solidFill>
              </a:rPr>
              <a:t> А.М., </a:t>
            </a:r>
            <a:r>
              <a:rPr lang="ru-RU" sz="1400" dirty="0" err="1">
                <a:solidFill>
                  <a:srgbClr val="FFFFFF"/>
                </a:solidFill>
              </a:rPr>
              <a:t>Гаипов</a:t>
            </a:r>
            <a:r>
              <a:rPr lang="ru-RU" sz="1400" dirty="0">
                <a:solidFill>
                  <a:srgbClr val="FFFFFF"/>
                </a:solidFill>
              </a:rPr>
              <a:t> З.А.</a:t>
            </a:r>
            <a:endParaRPr lang="ru-RU" sz="1400" dirty="0"/>
          </a:p>
        </p:txBody>
      </p:sp>
      <p:pic>
        <p:nvPicPr>
          <p:cNvPr id="44035" name="Picture 2" descr="D:\ОПТ Архив\Results 2021\Сентябрь\1-11.09.21-йил\Фото-хафталик\photo_2021-09-09_17-46-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1" t="11836" r="21048"/>
          <a:stretch>
            <a:fillRect/>
          </a:stretch>
        </p:blipFill>
        <p:spPr bwMode="auto">
          <a:xfrm>
            <a:off x="1676401" y="3124201"/>
            <a:ext cx="1731963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57400" y="3476625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pic>
        <p:nvPicPr>
          <p:cNvPr id="44037" name="Picture 3" descr="D:\ОПТ Архив\Results 2021\Сентябрь\1-11.09.21-йил\Фото-хафталик\photo_2021-09-09_17-46-4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87" t="8934" r="8688" b="10271"/>
          <a:stretch>
            <a:fillRect/>
          </a:stretch>
        </p:blipFill>
        <p:spPr bwMode="auto">
          <a:xfrm>
            <a:off x="1676400" y="228601"/>
            <a:ext cx="3505200" cy="267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7" descr="D:\ОПТ Архив\Results 2021\Сентябрь\2-18.09.21-йил\Фото-хафталик\photo_2021-09-17_15-43-2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9" t="17657" r="3789"/>
          <a:stretch>
            <a:fillRect/>
          </a:stretch>
        </p:blipFill>
        <p:spPr bwMode="auto">
          <a:xfrm>
            <a:off x="5276850" y="230189"/>
            <a:ext cx="5334000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057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1115</TotalTime>
  <Words>407</Words>
  <Application>Microsoft Office PowerPoint</Application>
  <PresentationFormat>Произвольный</PresentationFormat>
  <Paragraphs>59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Легкий дым</vt:lpstr>
      <vt:lpstr>Документ</vt:lpstr>
      <vt:lpstr>                      Оптимизация хирургического          лечения ложных суставов   длинных костей.    </vt:lpstr>
      <vt:lpstr>Актуальность</vt:lpstr>
      <vt:lpstr>       Цель сообщения</vt:lpstr>
      <vt:lpstr>Презентация PowerPoint</vt:lpstr>
      <vt:lpstr>Презентация PowerPoint</vt:lpstr>
      <vt:lpstr>Материалы и методы исследования :</vt:lpstr>
      <vt:lpstr>       </vt:lpstr>
      <vt:lpstr>                   Этапы хирургического лечения ложных суставов:   </vt:lpstr>
      <vt:lpstr> Левина Л.А., 1969-г.р. (52). Д/з: Ложный сустав с/3 левой плечевой кости. СПО с наличием металлоконструкцией. Операция: Удаление металлоконструкций, резекция ложного сустава и БИОС. Операторы: д.м.н. Дурсунов А.М., Гаипов З.А.</vt:lpstr>
      <vt:lpstr> Жумашева Д., 1986. Д/з: Ложный сустав с/н/3 правой плечевой кости. СПО.  Опер: БИОС.  Оператор: Дурсунов А.М., Рахматов Р.Б. </vt:lpstr>
      <vt:lpstr>Ахадова Н, 1984. Д/з: Ложный сустав с-н/3 правой плечевой кости.  Опер: БИОС.  Оператор: А.М.Дурсунов, Р.Б.Рахматов. </vt:lpstr>
      <vt:lpstr>Заключение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Республиканского специализированного научно-практического медицинского центра травматологии и ортопедии Самаркандского филиала.</dc:title>
  <dc:creator>USER</dc:creator>
  <cp:lastModifiedBy>YURI</cp:lastModifiedBy>
  <cp:revision>16</cp:revision>
  <dcterms:created xsi:type="dcterms:W3CDTF">2022-10-17T04:40:21Z</dcterms:created>
  <dcterms:modified xsi:type="dcterms:W3CDTF">2023-06-14T07:16:01Z</dcterms:modified>
</cp:coreProperties>
</file>