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3" r:id="rId5"/>
    <p:sldId id="260" r:id="rId6"/>
    <p:sldId id="261" r:id="rId7"/>
    <p:sldId id="265" r:id="rId8"/>
    <p:sldId id="272" r:id="rId9"/>
    <p:sldId id="27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298" y="-570"/>
      </p:cViewPr>
      <p:guideLst>
        <p:guide orient="horz" pos="2160"/>
        <p:guide pos="2880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Возраст больных</a:t>
            </a:r>
          </a:p>
        </c:rich>
      </c:tx>
      <c:layout>
        <c:manualLayout>
          <c:xMode val="edge"/>
          <c:yMode val="edge"/>
          <c:x val="0.15439800561618144"/>
          <c:y val="0.16973340739407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285422611011135E-2"/>
          <c:y val="0.21349935402997938"/>
          <c:w val="0.5434788411068644"/>
          <c:h val="0.780959943179130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 5 лет</c:v>
                </c:pt>
                <c:pt idx="1">
                  <c:v>6-12 лет </c:v>
                </c:pt>
                <c:pt idx="2">
                  <c:v>13-18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26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0C-4FDA-A82E-1EA6C48DB4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 dirty="0"/>
              <a:t>n=4</a:t>
            </a:r>
            <a:r>
              <a:rPr lang="ru-RU" sz="1600" b="0" dirty="0"/>
              <a:t>2</a:t>
            </a:r>
          </a:p>
        </c:rich>
      </c:tx>
      <c:layout>
        <c:manualLayout>
          <c:xMode val="edge"/>
          <c:yMode val="edge"/>
          <c:x val="9.518022607281694E-2"/>
          <c:y val="4.97227816024462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642801251956202E-2"/>
          <c:y val="0.20608812260536399"/>
          <c:w val="0.63041471048513364"/>
          <c:h val="0.77171455938697364"/>
        </c:manualLayout>
      </c:layout>
      <c:doughnutChart>
        <c:varyColors val="1"/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Лист1!$A$2:$A$3</c:f>
            </c:multiLvlStrRef>
          </c:cat>
          <c:val>
            <c:numRef>
              <c:f>Лист1!$B$2:$B$3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CA-4C2A-9360-1D975BA7809A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n=42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CA-4C2A-9360-1D975BA780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4CA-4C2A-9360-1D975BA7809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tx1"/>
                        </a:solidFill>
                      </a:defRPr>
                    </a:pPr>
                    <a:r>
                      <a:rPr lang="en-US" sz="1600" b="0" dirty="0">
                        <a:solidFill>
                          <a:schemeClr val="tx1"/>
                        </a:solidFill>
                      </a:rPr>
                      <a:t>26;62%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A-4C2A-9360-1D975BA780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tx1"/>
                        </a:solidFill>
                      </a:defRPr>
                    </a:pPr>
                    <a:r>
                      <a:rPr lang="en-US" sz="1600" b="0" dirty="0">
                        <a:solidFill>
                          <a:schemeClr val="tx1"/>
                        </a:solidFill>
                      </a:rPr>
                      <a:t>16;38%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CA-4C2A-9360-1D975BA780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</c:v>
                </c:pt>
                <c:pt idx="1">
                  <c:v>Ж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CA-4C2A-9360-1D975BA780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53856185510355381"/>
          <c:y val="0.14559527228883171"/>
          <c:w val="0.36819421589712381"/>
          <c:h val="8.1322999672524834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0.34515836807890982"/>
          <c:y val="7.3433231653256381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 повреждения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D68-4A70-92D4-E81E9723F1CB}"/>
              </c:ext>
            </c:extLst>
          </c:dPt>
          <c:dLbls>
            <c:dLbl>
              <c:idx val="0"/>
              <c:layout>
                <c:manualLayout>
                  <c:x val="-0.14320439881725877"/>
                  <c:y val="9.25107740620719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865705497094966"/>
                  <c:y val="-0.110564555712886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Изолированный ЗПМВГЛК</c:v>
                </c:pt>
                <c:pt idx="1">
                  <c:v>ЗПМВГЛК при повреждениях Монтеджи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68-4A70-92D4-E81E9723F1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6641674467550351"/>
          <c:y val="0.18238199928558388"/>
          <c:w val="0.41670103810845321"/>
          <c:h val="0.7936683593358501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27763519278401E-2"/>
          <c:y val="5.0034005196512868E-2"/>
          <c:w val="0.87360575816469754"/>
          <c:h val="0.52947804298109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отличный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Функциональные результаты</c:v>
                </c:pt>
                <c:pt idx="1">
                  <c:v>Анатомические результаты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D0-4CDD-8276-A536D1AB56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Функциональные результаты</c:v>
                </c:pt>
                <c:pt idx="1">
                  <c:v>Анатомические результаты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D0-4CDD-8276-A536D1AB56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удовлетворительный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Функциональные результаты</c:v>
                </c:pt>
                <c:pt idx="1">
                  <c:v>Анатомические результаты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D0-4CDD-8276-A536D1AB564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неудовлетворительный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Функциональные результаты</c:v>
                </c:pt>
                <c:pt idx="1">
                  <c:v>Анатомические результаты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D0-4CDD-8276-A536D1AB5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8801792"/>
        <c:axId val="128811776"/>
      </c:barChart>
      <c:catAx>
        <c:axId val="12880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8811776"/>
        <c:crosses val="autoZero"/>
        <c:auto val="1"/>
        <c:lblAlgn val="ctr"/>
        <c:lblOffset val="100"/>
        <c:noMultiLvlLbl val="0"/>
      </c:catAx>
      <c:valAx>
        <c:axId val="128811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88017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8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6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9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5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7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6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1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6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4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5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8352928" cy="2387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err="1" smtClean="0">
                <a:solidFill>
                  <a:srgbClr val="006600"/>
                </a:solidFill>
                <a:effectLst>
                  <a:glow rad="254000">
                    <a:schemeClr val="bg1">
                      <a:alpha val="99000"/>
                    </a:schemeClr>
                  </a:glo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Капсулопластика</a:t>
            </a:r>
            <a:r>
              <a:rPr lang="ru-RU" sz="4000" b="1" dirty="0" smtClean="0">
                <a:solidFill>
                  <a:srgbClr val="006600"/>
                </a:solidFill>
                <a:effectLst>
                  <a:glow rad="254000">
                    <a:schemeClr val="bg1">
                      <a:alpha val="99000"/>
                    </a:schemeClr>
                  </a:glo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кольцевидной связки при лечении застарелого </a:t>
            </a:r>
            <a:r>
              <a:rPr lang="ru-RU" sz="4000" b="1" dirty="0" err="1" smtClean="0">
                <a:solidFill>
                  <a:srgbClr val="006600"/>
                </a:solidFill>
                <a:effectLst>
                  <a:glow rad="254000">
                    <a:schemeClr val="bg1">
                      <a:alpha val="99000"/>
                    </a:schemeClr>
                  </a:glo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передне</a:t>
            </a:r>
            <a:r>
              <a:rPr lang="ru-RU" sz="4000" b="1" dirty="0" smtClean="0">
                <a:solidFill>
                  <a:srgbClr val="006600"/>
                </a:solidFill>
                <a:effectLst>
                  <a:glow rad="254000">
                    <a:schemeClr val="bg1">
                      <a:alpha val="99000"/>
                    </a:schemeClr>
                  </a:glo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медиального вывиха головки лучевой кости у детей</a:t>
            </a:r>
            <a:endParaRPr lang="ru-RU" sz="40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228094"/>
            <a:ext cx="7632848" cy="144126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Ш.Н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Эранов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Б.А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Маматкулов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n w="0"/>
                <a:solidFill>
                  <a:schemeClr val="tx1"/>
                </a:solidFill>
                <a:effectLst>
                  <a:glow rad="215900">
                    <a:schemeClr val="bg1">
                      <a:alpha val="91000"/>
                    </a:schemeClr>
                  </a:glow>
                </a:effectLst>
                <a:cs typeface="Times New Roman" panose="02020603050405020304" pitchFamily="18" charset="0"/>
              </a:rPr>
              <a:t>МИНИСТЕРСТВО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glow rad="215900">
                    <a:schemeClr val="bg1">
                      <a:alpha val="91000"/>
                    </a:schemeClr>
                  </a:glow>
                </a:effectLst>
                <a:cs typeface="Times New Roman" panose="02020603050405020304" pitchFamily="18" charset="0"/>
              </a:rPr>
              <a:t>ЗДРАВООХРАНЕНИЯ РЕСПУБЛИКИ УЗБЕКИСТАН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glow rad="215900">
                    <a:schemeClr val="bg1">
                      <a:alpha val="91000"/>
                    </a:schemeClr>
                  </a:glow>
                </a:effectLst>
                <a:cs typeface="Times New Roman" panose="02020603050405020304" pitchFamily="18" charset="0"/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glow rad="215900">
                    <a:schemeClr val="bg1">
                      <a:alpha val="91000"/>
                    </a:schemeClr>
                  </a:glow>
                </a:effectLst>
                <a:cs typeface="Times New Roman" panose="02020603050405020304" pitchFamily="18" charset="0"/>
              </a:rPr>
              <a:t>Самаркандский государственный медицинский университет</a:t>
            </a:r>
          </a:p>
          <a:p>
            <a:pPr algn="l"/>
            <a:endParaRPr lang="ru-RU" dirty="0">
              <a:solidFill>
                <a:schemeClr val="tx1"/>
              </a:solidFill>
              <a:effectLst>
                <a:glow rad="254000">
                  <a:schemeClr val="bg1">
                    <a:alpha val="99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2157"/>
          <a:stretch>
            <a:fillRect/>
          </a:stretch>
        </p:blipFill>
        <p:spPr bwMode="auto">
          <a:xfrm>
            <a:off x="1" y="1"/>
            <a:ext cx="9144000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photo_2022-06-09_18-57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504448"/>
            <a:ext cx="1296144" cy="1276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6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31034"/>
            <a:ext cx="8629236" cy="43182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800" dirty="0" smtClean="0"/>
              <a:t>Фиброзно-измененная капсула </a:t>
            </a:r>
            <a:r>
              <a:rPr lang="ru-RU" sz="2800" dirty="0"/>
              <a:t>сустава позволяет образовать лоскут для восстановления (пластики) кольцевидной связки при хирургическом лечении застарелых вывихов головки лучевой кости, а восстановление кольцевидной связки из фиброзно-измененной капсулы сустава в свою очередь удерживает головку лучевой кости во вправленном положении.</a:t>
            </a:r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3483"/>
            <a:ext cx="864096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Выводы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3"/>
            <a:ext cx="7886700" cy="997683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24744"/>
            <a:ext cx="8776921" cy="547260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cs typeface="Times New Roman" panose="02020603050405020304" pitchFamily="18" charset="0"/>
              </a:rPr>
              <a:t>	</a:t>
            </a:r>
            <a:r>
              <a:rPr lang="ru-RU" sz="2400" dirty="0"/>
              <a:t>Одной из тяжелых патологий являются застарелые вывихи головки лучевой кости, которые, по данным различных авторов, встречаются в 1,9-2,7% случаев от всех повреждений в области локтевого сустава (</a:t>
            </a:r>
            <a:r>
              <a:rPr lang="en-US" sz="2400" dirty="0"/>
              <a:t>Clare D.J., Corley F.G. at all. 2002</a:t>
            </a:r>
            <a:r>
              <a:rPr lang="ru-RU" sz="2400" dirty="0" smtClean="0"/>
              <a:t>).</a:t>
            </a:r>
          </a:p>
          <a:p>
            <a:pPr algn="just"/>
            <a:r>
              <a:rPr lang="ru-RU" sz="2400" dirty="0"/>
              <a:t>Решением этой проблемы является восстановление кольцевидной связки во время операции.</a:t>
            </a:r>
          </a:p>
          <a:p>
            <a:pPr algn="just"/>
            <a:r>
              <a:rPr lang="ru-RU" sz="2400" dirty="0" smtClean="0"/>
              <a:t>Предлагаются </a:t>
            </a:r>
            <a:r>
              <a:rPr lang="ru-RU" sz="2400" dirty="0"/>
              <a:t>современные способы пластики кольцевидной связки головки лучевой кости при вывихах. Следовательно, реализация этих методов проводится путем дополнительных разрезов для аутопластики кольцевидной связки, высокой </a:t>
            </a:r>
            <a:r>
              <a:rPr lang="ru-RU" sz="2400" dirty="0" err="1"/>
              <a:t>травматичностью</a:t>
            </a:r>
            <a:r>
              <a:rPr lang="ru-RU" sz="2400" dirty="0"/>
              <a:t> операций, длительность послеоперационного реабилитационного периода, возникновения остаточных осложнений после восстановления функций локтевого сустава.</a:t>
            </a:r>
          </a:p>
          <a:p>
            <a:pPr marL="0" indent="0">
              <a:buNone/>
            </a:pPr>
            <a:endParaRPr lang="ru-RU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ru-RU" sz="24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3"/>
            <a:ext cx="7886700" cy="997683"/>
          </a:xfrm>
        </p:spPr>
        <p:txBody>
          <a:bodyPr>
            <a:normAutofit/>
          </a:bodyPr>
          <a:lstStyle/>
          <a:p>
            <a:pPr algn="l"/>
            <a:r>
              <a:rPr lang="uz-Cyrl-UZ" sz="4000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Цель исследования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24744"/>
            <a:ext cx="8776921" cy="54726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uz-Cyrl-UZ" dirty="0" smtClean="0">
              <a:cs typeface="Times New Roman" panose="02020603050405020304" pitchFamily="18" charset="0"/>
            </a:endParaRPr>
          </a:p>
          <a:p>
            <a:pPr indent="-360000">
              <a:buNone/>
            </a:pPr>
            <a:r>
              <a:rPr lang="uz-Cyrl-UZ" dirty="0">
                <a:cs typeface="Times New Roman" panose="02020603050405020304" pitchFamily="18" charset="0"/>
              </a:rPr>
              <a:t>	</a:t>
            </a:r>
            <a:r>
              <a:rPr lang="uz-Cyrl-UZ" dirty="0" smtClean="0">
                <a:cs typeface="Times New Roman" panose="02020603050405020304" pitchFamily="18" charset="0"/>
              </a:rPr>
              <a:t>	</a:t>
            </a:r>
            <a:r>
              <a:rPr lang="ru-RU" dirty="0" smtClean="0"/>
              <a:t>Создание </a:t>
            </a:r>
            <a:r>
              <a:rPr lang="ru-RU" dirty="0"/>
              <a:t>связочного аппарата головки лучевой кости из собственной капсулы сустава больного для достижения стабильности локтевого сустава, а именно удержания правильных внутрисуставных взаимоотношений плечелучевого сочленения и тем самым улучшения функции локтевого сустава</a:t>
            </a:r>
            <a:r>
              <a:rPr lang="ru-RU" sz="2800" dirty="0"/>
              <a:t>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02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3"/>
            <a:ext cx="7886700" cy="997683"/>
          </a:xfrm>
        </p:spPr>
        <p:txBody>
          <a:bodyPr>
            <a:normAutofit/>
          </a:bodyPr>
          <a:lstStyle/>
          <a:p>
            <a:pPr algn="l"/>
            <a:r>
              <a:rPr lang="uz-Cyrl-UZ" sz="40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Материалы и методы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5536" y="946241"/>
            <a:ext cx="8458707" cy="11866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/>
              <a:t>Объектом </a:t>
            </a:r>
            <a:r>
              <a:rPr lang="ru-RU" sz="1800" b="1" dirty="0"/>
              <a:t>исследования</a:t>
            </a:r>
            <a:r>
              <a:rPr lang="ru-RU" sz="1800" dirty="0"/>
              <a:t> явились </a:t>
            </a:r>
            <a:r>
              <a:rPr lang="ru-RU" sz="1800" b="1" dirty="0">
                <a:solidFill>
                  <a:srgbClr val="FF0000"/>
                </a:solidFill>
              </a:rPr>
              <a:t>42 больных </a:t>
            </a:r>
            <a:r>
              <a:rPr lang="ru-RU" sz="1800" dirty="0"/>
              <a:t>находившихся на лечении в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отделении </a:t>
            </a:r>
            <a:r>
              <a:rPr lang="ru-RU" sz="1800" dirty="0"/>
              <a:t>последствий травм детского возраста Самаркандского филиала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РСНПМЦ </a:t>
            </a:r>
            <a:r>
              <a:rPr lang="ru-RU" sz="1800" dirty="0"/>
              <a:t>травматологии и ортопедии с 2020 по 2021 годы. 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31401506"/>
              </p:ext>
            </p:extLst>
          </p:nvPr>
        </p:nvGraphicFramePr>
        <p:xfrm>
          <a:off x="468313" y="3766821"/>
          <a:ext cx="2830749" cy="306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197137"/>
              </p:ext>
            </p:extLst>
          </p:nvPr>
        </p:nvGraphicFramePr>
        <p:xfrm>
          <a:off x="2555776" y="2060848"/>
          <a:ext cx="3261397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6367817"/>
              </p:ext>
            </p:extLst>
          </p:nvPr>
        </p:nvGraphicFramePr>
        <p:xfrm>
          <a:off x="4211960" y="3702799"/>
          <a:ext cx="4766554" cy="311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65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27061"/>
            <a:ext cx="8263830" cy="997683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6600"/>
                </a:solidFill>
              </a:rPr>
              <a:t>Иллюстрация способа </a:t>
            </a:r>
            <a:r>
              <a:rPr lang="ru-RU" sz="2800" b="1" dirty="0" err="1">
                <a:solidFill>
                  <a:srgbClr val="006600"/>
                </a:solidFill>
              </a:rPr>
              <a:t>капсулопластики</a:t>
            </a:r>
            <a:r>
              <a:rPr lang="ru-RU" sz="2800" b="1" dirty="0">
                <a:solidFill>
                  <a:srgbClr val="006600"/>
                </a:solidFill>
              </a:rPr>
              <a:t> кольцевидной связки графическими </a:t>
            </a:r>
            <a:r>
              <a:rPr lang="ru-RU" sz="2800" b="1" dirty="0" smtClean="0">
                <a:solidFill>
                  <a:srgbClr val="006600"/>
                </a:solidFill>
              </a:rPr>
              <a:t/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материалами</a:t>
            </a:r>
            <a:r>
              <a:rPr lang="ru-RU" sz="2800" b="1" dirty="0">
                <a:solidFill>
                  <a:srgbClr val="006600"/>
                </a:solidFill>
              </a:rPr>
              <a:t>:</a:t>
            </a:r>
            <a:endParaRPr lang="ru-RU" sz="28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85145" y="5038374"/>
            <a:ext cx="2098623" cy="1558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/>
              <a:t>схема локтевого сустава, показана линия латерального разреза капсулы:  1-капсула сустава; 2-кольцевидная связка; </a:t>
            </a:r>
            <a:r>
              <a:rPr lang="ru-RU" sz="1000" dirty="0" smtClean="0"/>
              <a:t>3- </a:t>
            </a:r>
            <a:r>
              <a:rPr lang="ru-RU" sz="1000" dirty="0"/>
              <a:t>линия разреза;</a:t>
            </a:r>
          </a:p>
        </p:txBody>
      </p:sp>
      <p:pic>
        <p:nvPicPr>
          <p:cNvPr id="9" name="Рисунок 8" descr="C:\Users\E-Max\Desktop\photo_2020-11-04_19-23-53.jpg"/>
          <p:cNvPicPr/>
          <p:nvPr/>
        </p:nvPicPr>
        <p:blipFill>
          <a:blip r:embed="rId3">
            <a:lum bright="20000"/>
          </a:blip>
          <a:srcRect l="21414" t="25543" r="25993" b="7665"/>
          <a:stretch>
            <a:fillRect/>
          </a:stretch>
        </p:blipFill>
        <p:spPr bwMode="auto">
          <a:xfrm>
            <a:off x="467544" y="1454045"/>
            <a:ext cx="1896877" cy="3449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2699792" y="1478440"/>
            <a:ext cx="1813811" cy="346272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2627784" y="5013176"/>
            <a:ext cx="2088232" cy="1821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локтевого сустава, </a:t>
            </a: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показано рассечение </a:t>
            </a: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капсулы, образование лоскута </a:t>
            </a: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 приподнять), обозревается смещение головки лучевой кости кверху и </a:t>
            </a:r>
            <a:r>
              <a:rPr kumimoji="0" lang="ru-RU" sz="1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медиально</a:t>
            </a: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отношению головки мыщелка (</a:t>
            </a:r>
            <a:r>
              <a:rPr kumimoji="0" lang="uz-Latn-UZ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capituli humeri</a:t>
            </a: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</p:txBody>
      </p:sp>
      <p:pic>
        <p:nvPicPr>
          <p:cNvPr id="12" name="Рисунок 11" descr="C:\Users\E-Max\Desktop\photo_2020-11-04_19-24-00.jpg"/>
          <p:cNvPicPr/>
          <p:nvPr/>
        </p:nvPicPr>
        <p:blipFill>
          <a:blip r:embed="rId5" cstate="print">
            <a:lum bright="30000" contrast="10000"/>
          </a:blip>
          <a:srcRect l="17476"/>
          <a:stretch>
            <a:fillRect/>
          </a:stretch>
        </p:blipFill>
        <p:spPr bwMode="auto">
          <a:xfrm>
            <a:off x="4932040" y="1439056"/>
            <a:ext cx="1738860" cy="3462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4860032" y="5036695"/>
            <a:ext cx="2016224" cy="161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локтевого сустава, показано вправление головки лучевой кости на свое ложе, формирование лоскута из передней поверхности проксимального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луче - локтевого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сустава;</a:t>
            </a:r>
          </a:p>
        </p:txBody>
      </p:sp>
      <p:pic>
        <p:nvPicPr>
          <p:cNvPr id="14" name="Рисунок 13" descr="C:\Users\E-Max\Desktop\photo_2020-11-04_19-24-06.jpg"/>
          <p:cNvPicPr/>
          <p:nvPr/>
        </p:nvPicPr>
        <p:blipFill>
          <a:blip r:embed="rId6">
            <a:lum bright="30000" contrast="20000"/>
          </a:blip>
          <a:srcRect l="22724" r="7897" b="4693"/>
          <a:stretch>
            <a:fillRect/>
          </a:stretch>
        </p:blipFill>
        <p:spPr bwMode="auto">
          <a:xfrm>
            <a:off x="7020272" y="1439055"/>
            <a:ext cx="1985576" cy="3477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6948264" y="5013176"/>
            <a:ext cx="1956082" cy="157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локтевого сустава, показано как лоскут укладывается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область шейки лучевой кости и прикрепляется путем сшивания к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плотной фиброзной ткани у заднего края лучевой вырезки локтевой кости.</a:t>
            </a:r>
          </a:p>
        </p:txBody>
      </p:sp>
    </p:spTree>
    <p:extLst>
      <p:ext uri="{BB962C8B-B14F-4D97-AF65-F5344CB8AC3E}">
        <p14:creationId xmlns:p14="http://schemas.microsoft.com/office/powerpoint/2010/main" val="31407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8650" y="23483"/>
            <a:ext cx="788670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8072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Распределение больных по видам хирургического лечения (</a:t>
            </a:r>
            <a:r>
              <a:rPr lang="en-US" sz="2800" b="1" dirty="0">
                <a:solidFill>
                  <a:srgbClr val="006600"/>
                </a:solidFill>
              </a:rPr>
              <a:t>n</a:t>
            </a:r>
            <a:r>
              <a:rPr lang="ru-RU" sz="2800" b="1" dirty="0">
                <a:solidFill>
                  <a:srgbClr val="006600"/>
                </a:solidFill>
              </a:rPr>
              <a:t>=42</a:t>
            </a:r>
            <a:r>
              <a:rPr lang="ru-RU" sz="2800" b="1" dirty="0" smtClean="0">
                <a:solidFill>
                  <a:srgbClr val="006600"/>
                </a:solidFill>
              </a:rPr>
              <a:t>)</a:t>
            </a:r>
            <a:endParaRPr lang="ru-RU" sz="2800" b="1" dirty="0">
              <a:solidFill>
                <a:srgbClr val="0066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78773"/>
              </p:ext>
            </p:extLst>
          </p:nvPr>
        </p:nvGraphicFramePr>
        <p:xfrm>
          <a:off x="683568" y="2204864"/>
          <a:ext cx="8141383" cy="36666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80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5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6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Вид оперативного лечения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/>
                        <a:t>абс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%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Открытое вправление ГЛК с </a:t>
                      </a:r>
                      <a:r>
                        <a:rPr lang="ru-RU" sz="2400" dirty="0" err="1"/>
                        <a:t>капсулопластикой</a:t>
                      </a:r>
                      <a:r>
                        <a:rPr lang="ru-RU" sz="2400" dirty="0"/>
                        <a:t> кольцевидной связки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19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45,2%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4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Открытое вправление ГЛК с </a:t>
                      </a:r>
                      <a:r>
                        <a:rPr lang="ru-RU" sz="2400" dirty="0" err="1"/>
                        <a:t>капсулопластикой</a:t>
                      </a:r>
                      <a:r>
                        <a:rPr lang="ru-RU" sz="2400" dirty="0"/>
                        <a:t> кольцевидной связки, косая остеотомия локтевой кости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23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54,8%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Всего: 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42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7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"/>
            <a:ext cx="914717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-16955"/>
            <a:ext cx="788670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z-Cyrl-UZ" sz="4000" dirty="0">
                <a:solidFill>
                  <a:srgbClr val="0066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Клинический </a:t>
            </a:r>
            <a:r>
              <a:rPr lang="uz-Cyrl-UZ" sz="4000" dirty="0" smtClean="0">
                <a:solidFill>
                  <a:srgbClr val="0066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пример   </a:t>
            </a:r>
            <a:endParaRPr lang="ru-RU" sz="4000" dirty="0">
              <a:solidFill>
                <a:srgbClr val="0066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982469"/>
            <a:ext cx="819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Больная Д., 6 лет. </a:t>
            </a:r>
            <a:r>
              <a:rPr lang="ru-RU" dirty="0" err="1"/>
              <a:t>ист</a:t>
            </a:r>
            <a:r>
              <a:rPr lang="ru-RU" dirty="0"/>
              <a:t>-б. № 11726., поступила в отделение с </a:t>
            </a:r>
            <a:r>
              <a:rPr lang="ru-RU" dirty="0" smtClean="0"/>
              <a:t>диагнозом: застарелый </a:t>
            </a:r>
            <a:r>
              <a:rPr lang="ru-RU" dirty="0" err="1"/>
              <a:t>передне</a:t>
            </a:r>
            <a:r>
              <a:rPr lang="ru-RU" dirty="0"/>
              <a:t>-медиальный вывих головки левой лучевой кости</a:t>
            </a:r>
          </a:p>
        </p:txBody>
      </p:sp>
      <p:pic>
        <p:nvPicPr>
          <p:cNvPr id="10" name="Picture 2" descr="C:\Users\E-Max\Desktop\Скриншот 10-06-2022 0835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876203"/>
            <a:ext cx="8372330" cy="4361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64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64088" y="1196752"/>
            <a:ext cx="3672408" cy="5030849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</a:rPr>
              <a:t>(А) артротомия локтевого сустава головка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лучевой </a:t>
            </a:r>
            <a:r>
              <a:rPr lang="ru-RU" sz="1400" dirty="0">
                <a:solidFill>
                  <a:schemeClr val="tx1"/>
                </a:solidFill>
              </a:rPr>
              <a:t>кости в вывихнутом положении, замурована рубцовыми тканями,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Б</a:t>
            </a:r>
            <a:r>
              <a:rPr lang="ru-RU" sz="1400" dirty="0" smtClean="0">
                <a:solidFill>
                  <a:schemeClr val="tx1"/>
                </a:solidFill>
              </a:rPr>
              <a:t>) произведена </a:t>
            </a:r>
            <a:r>
              <a:rPr lang="ru-RU" sz="1400" dirty="0">
                <a:solidFill>
                  <a:schemeClr val="tx1"/>
                </a:solidFill>
              </a:rPr>
              <a:t>очищение головки от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окружающих </a:t>
            </a:r>
            <a:r>
              <a:rPr lang="ru-RU" sz="1400" dirty="0">
                <a:solidFill>
                  <a:schemeClr val="tx1"/>
                </a:solidFill>
              </a:rPr>
              <a:t>рубцовых тканей, также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очищение </a:t>
            </a:r>
            <a:r>
              <a:rPr lang="ru-RU" sz="1400" dirty="0">
                <a:solidFill>
                  <a:schemeClr val="tx1"/>
                </a:solidFill>
              </a:rPr>
              <a:t>лучевой вырезки, мобилизация вывихнутой головки луча,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В) от передней части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фиброзно-измененной </a:t>
            </a:r>
            <a:r>
              <a:rPr lang="ru-RU" sz="1400" dirty="0">
                <a:solidFill>
                  <a:schemeClr val="tx1"/>
                </a:solidFill>
              </a:rPr>
              <a:t>капсулы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образуется </a:t>
            </a:r>
            <a:r>
              <a:rPr lang="ru-RU" sz="1400" dirty="0">
                <a:solidFill>
                  <a:schemeClr val="tx1"/>
                </a:solidFill>
              </a:rPr>
              <a:t>лоскут для воссоздание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окольной </a:t>
            </a:r>
            <a:r>
              <a:rPr lang="ru-RU" sz="1400" dirty="0">
                <a:solidFill>
                  <a:schemeClr val="tx1"/>
                </a:solidFill>
              </a:rPr>
              <a:t>связки, лоскут проводится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через </a:t>
            </a:r>
            <a:r>
              <a:rPr lang="ru-RU" sz="1400" dirty="0">
                <a:solidFill>
                  <a:schemeClr val="tx1"/>
                </a:solidFill>
              </a:rPr>
              <a:t>шейки лучевой кости и ушивается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к </a:t>
            </a:r>
            <a:r>
              <a:rPr lang="ru-RU" sz="1400" dirty="0">
                <a:solidFill>
                  <a:schemeClr val="tx1"/>
                </a:solidFill>
              </a:rPr>
              <a:t>плотной фиброзной ткани у заднего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края </a:t>
            </a:r>
            <a:r>
              <a:rPr lang="ru-RU" sz="1400" dirty="0">
                <a:solidFill>
                  <a:schemeClr val="tx1"/>
                </a:solidFill>
              </a:rPr>
              <a:t>лучевой вырезки локтевой кости,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Г</a:t>
            </a:r>
            <a:r>
              <a:rPr lang="ru-RU" sz="1400" dirty="0" smtClean="0">
                <a:solidFill>
                  <a:schemeClr val="tx1"/>
                </a:solidFill>
              </a:rPr>
              <a:t>) </a:t>
            </a:r>
            <a:r>
              <a:rPr lang="ru-RU" sz="1400" dirty="0" err="1" smtClean="0">
                <a:solidFill>
                  <a:schemeClr val="tx1"/>
                </a:solidFill>
              </a:rPr>
              <a:t>трансартикулярно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вводится одна спица </a:t>
            </a:r>
            <a:r>
              <a:rPr lang="ru-RU" sz="1400" dirty="0" err="1">
                <a:solidFill>
                  <a:schemeClr val="tx1"/>
                </a:solidFill>
              </a:rPr>
              <a:t>Киршнера</a:t>
            </a:r>
            <a:r>
              <a:rPr lang="ru-RU" sz="1400" dirty="0">
                <a:solidFill>
                  <a:schemeClr val="tx1"/>
                </a:solidFill>
              </a:rPr>
              <a:t> на головку лучевой кости.</a:t>
            </a:r>
          </a:p>
        </p:txBody>
      </p:sp>
      <p:pic>
        <p:nvPicPr>
          <p:cNvPr id="13" name="Содержимое 4" descr="Скриншот 25-05-2022 13115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44824"/>
            <a:ext cx="509597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7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3483"/>
            <a:ext cx="864096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Результаты лечения больных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Заголовок 9"/>
          <p:cNvSpPr>
            <a:spLocks noGrp="1"/>
          </p:cNvSpPr>
          <p:nvPr>
            <p:ph type="title"/>
          </p:nvPr>
        </p:nvSpPr>
        <p:spPr>
          <a:xfrm>
            <a:off x="666071" y="1254683"/>
            <a:ext cx="8298417" cy="1022189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latin typeface="+mn-lt"/>
              </a:rPr>
              <a:t>При этом отличные и хорошие результаты наблюдались у 39 больных (92,9%), удовлетворительно у 2 больных (4,8%) и неудовлетворительный результат у </a:t>
            </a:r>
            <a:r>
              <a:rPr lang="ru-RU" sz="1800" dirty="0" smtClean="0">
                <a:latin typeface="+mn-lt"/>
              </a:rPr>
              <a:t>1 </a:t>
            </a:r>
            <a:r>
              <a:rPr lang="ru-RU" sz="1800" dirty="0">
                <a:latin typeface="+mn-lt"/>
              </a:rPr>
              <a:t>(2,3%) больного.</a:t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01079052"/>
              </p:ext>
            </p:extLst>
          </p:nvPr>
        </p:nvGraphicFramePr>
        <p:xfrm>
          <a:off x="899592" y="2132856"/>
          <a:ext cx="5943263" cy="431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2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274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Капсулопластика кольцевидной связки при лечении застарелого передне - медиального вывиха головки лучевой кости у детей</vt:lpstr>
      <vt:lpstr>Актуальность</vt:lpstr>
      <vt:lpstr>Цель исследования</vt:lpstr>
      <vt:lpstr>Материалы и методы</vt:lpstr>
      <vt:lpstr>Иллюстрация способа капсулопластики кольцевидной связки графическими  материалами:</vt:lpstr>
      <vt:lpstr>Презентация PowerPoint</vt:lpstr>
      <vt:lpstr>Презентация PowerPoint</vt:lpstr>
      <vt:lpstr>(А) артротомия локтевого сустава головка  лучевой кости в вывихнутом положении, замурована рубцовыми тканями,   (Б) произведена очищение головки от  окружающих рубцовых тканей, также  очищение лучевой вырезки, мобилизация вывихнутой головки луча,   (В) от передней части  фиброзно-измененной капсулы  образуется лоскут для воссоздание  окольной связки, лоскут проводится  через шейки лучевой кости и ушивается  к плотной фиброзной ткани у заднего  края лучевой вырезки локтевой кости,   (Г) трансартикулярно вводится одна спица Киршнера на головку лучевой кости.</vt:lpstr>
      <vt:lpstr>При этом отличные и хорошие результаты наблюдались у 39 больных (92,9%), удовлетворительно у 2 больных (4,8%) и неудовлетворительный результат у 1 (2,3%) больного.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ДЕТЕЙ С МНОЖЕСТВЕННЫМИ ПОВРЕЖДЕНИЯМИ КОСТЕЙ, ОБРАЗУЮЩИМИ ЛОКТЕВОЙ СУСТАВ</dc:title>
  <dc:creator>user</dc:creator>
  <cp:lastModifiedBy>user</cp:lastModifiedBy>
  <cp:revision>25</cp:revision>
  <dcterms:created xsi:type="dcterms:W3CDTF">2023-05-17T09:07:39Z</dcterms:created>
  <dcterms:modified xsi:type="dcterms:W3CDTF">2023-06-02T07:01:20Z</dcterms:modified>
</cp:coreProperties>
</file>