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6" r:id="rId4"/>
    <p:sldId id="267" r:id="rId5"/>
    <p:sldId id="268" r:id="rId6"/>
    <p:sldId id="260" r:id="rId7"/>
    <p:sldId id="261" r:id="rId8"/>
    <p:sldId id="262" r:id="rId9"/>
    <p:sldId id="265" r:id="rId10"/>
    <p:sldId id="264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-1920" y="-624"/>
      </p:cViewPr>
      <p:guideLst>
        <p:guide orient="horz" pos="2160"/>
        <p:guide pos="3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062C38-E9B6-4FCE-82B2-26E30FC0B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E8773EA-3376-4C86-9577-2F9CE9303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BDE65A-4033-493F-BF27-44877B10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29EBE8-20AF-4DC3-971B-9DDC8198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71C3C3-C38E-4DA7-BA11-AA2D26FD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E5EFE8-BB25-4E56-A475-4A6053DC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9DE63B2-9B73-4C9D-967A-C21D158EF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D4F84A-6D4E-41E7-9937-A1804257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BD4EF0-9377-4B26-9C08-30BA6E5F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22517A-59A8-487C-AD37-9DB8812C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4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45C9F12-6AF2-439F-88A3-FB7206A5B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9A6C5B-2DF0-4EC7-A65A-7224D83C6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305E37-D364-40A1-B270-63865C15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2FF9A5-841F-4FBA-ACBB-709B0237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B09443-A8E0-4944-9849-B8C1D13A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2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73F1D9-855C-4021-B5A9-385C53C9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A0133E-9767-4191-A2C7-6B2292514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FD124A-A5D5-4491-B939-D2B4D2BF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21D23-97E9-4689-BA05-3E742268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72F9E1-7DA7-4C30-BBF7-B506FAE7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0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FE13A-4F91-4C5D-AA33-0F8BDDE2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19D2584-A9FC-4281-85D9-C60B4720A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817A4E-3B2F-4084-A70E-F99CB68E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7BDA1F-FA10-4357-B0B4-1C934F73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75FB6C-A82A-4058-86EA-5FE385CE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3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81212E-6D0C-4BE2-BF31-E492F41F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F2AE7E-7152-4E94-A157-F411E23E6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4DB8D8-CC94-48CE-B6AC-A2C2857BC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EA46F62-0D8E-4CBD-8BC2-49515222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81E828-D22D-43E5-821F-9281DD1E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C779AC-EEB8-4A80-9A9B-5EC8EDCD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9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436FB4-936B-4F94-9F4E-E83D3846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B0DC7F-2BC7-4D1F-8EC6-5A1116A57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AF3B1C-E19F-4DF9-BBB5-04C7F1E17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B67090F-8482-495B-9014-E02633A05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633A4DC-4093-4DA7-BA06-D03B3909A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50D6310-5017-48D3-B038-56515CF6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8013CBA-1B14-4C2D-9307-71E68D8C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0326DE9-99BB-4316-A236-31FD23BF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9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3103DC-0ECD-421D-A520-78825919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9F81807-B9F7-4C8B-9AC2-0AB3E70D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A243FC-8C6F-43CE-A0EB-95A2DEF1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FE4CAE7-9526-4E5D-9220-DD90F20C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1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ADF5EBA-B0FB-4CC2-93E4-34E9C1FB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FEC6715-CD0D-4EFB-9CBB-17205676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F56CC9-2AB5-4A9B-8E3A-0E6E2BB9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7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1FE896-5696-4CEB-B1A9-20695F09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6D73BB-3DB9-4281-B475-48BD9D66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ECDA86-4B71-40F1-A9D2-AD1E1DB3D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001650-834D-4646-823D-F85A911D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FF1454C-05FA-4105-8EF2-FD505C18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BDE8143-B8EA-4CA4-9EB2-E2A27932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1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532117-6C99-43B3-A7FE-6F68E7CC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F19903F-464C-406D-8BC2-77A0A3307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1DBE48-8AC5-442C-8648-4F28CB996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B12432-C577-48DF-B20F-3BCD2BA2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861C37C-763E-4426-A676-0E51DC3D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5D0ACA-3A5F-4186-A342-24C768B9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3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D24DF-5B16-4503-9840-9B50DBC1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7A7F9-25A3-4DDF-B0AD-B940C5BD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1AAF49-5907-4D37-ACE9-9203CA836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7571-1209-4EE6-A991-C4D7F677BD22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48625E-33C2-45B2-81BD-7BC6A432D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B4C1DF-85A2-4E08-A95E-101F90D59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C3D0-A308-4038-9818-8C2EE873F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5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06506" y="2361325"/>
            <a:ext cx="9049005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3366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Факторы риска развития хронической боли и посттравматического остеоартрита после повреждения коленного </a:t>
            </a:r>
            <a:r>
              <a:rPr lang="ru-RU" sz="4000" b="1" dirty="0" smtClean="0">
                <a:solidFill>
                  <a:srgbClr val="3366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сустава</a:t>
            </a:r>
            <a:endParaRPr lang="ru-RU" sz="40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05" y="4757052"/>
            <a:ext cx="8268919" cy="1441266"/>
          </a:xfrm>
        </p:spPr>
        <p:txBody>
          <a:bodyPr>
            <a:noAutofit/>
          </a:bodyPr>
          <a:lstStyle/>
          <a:p>
            <a:pPr algn="l"/>
            <a:endParaRPr lang="ru-RU" sz="800" b="1" dirty="0" smtClean="0">
              <a:ln w="0"/>
              <a:effectLst>
                <a:glow rad="215900">
                  <a:schemeClr val="bg1">
                    <a:alpha val="91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cs typeface="Arial" panose="020B0604020202020204" pitchFamily="34" charset="0"/>
              </a:rPr>
              <a:t>Черникова А.А., </a:t>
            </a:r>
            <a:r>
              <a:rPr lang="ru-RU" sz="2800" dirty="0" err="1">
                <a:cs typeface="Arial" panose="020B0604020202020204" pitchFamily="34" charset="0"/>
              </a:rPr>
              <a:t>Каратеев</a:t>
            </a:r>
            <a:r>
              <a:rPr lang="ru-RU" sz="2800" dirty="0">
                <a:cs typeface="Arial" panose="020B0604020202020204" pitchFamily="34" charset="0"/>
              </a:rPr>
              <a:t> А.Е., Макаров М.А., Нестеренко В.А., Бялик Е.И., Бялик Е.И., </a:t>
            </a:r>
            <a:r>
              <a:rPr lang="ru-RU" sz="2800" dirty="0" err="1">
                <a:cs typeface="Arial" panose="020B0604020202020204" pitchFamily="34" charset="0"/>
              </a:rPr>
              <a:t>Буриков</a:t>
            </a:r>
            <a:r>
              <a:rPr lang="ru-RU" sz="2800" dirty="0">
                <a:cs typeface="Arial" panose="020B0604020202020204" pitchFamily="34" charset="0"/>
              </a:rPr>
              <a:t> Н.Г</a:t>
            </a:r>
            <a:r>
              <a:rPr lang="ru-RU" sz="2800" dirty="0" smtClean="0">
                <a:cs typeface="Arial" panose="020B0604020202020204" pitchFamily="34" charset="0"/>
              </a:rPr>
              <a:t>.</a:t>
            </a:r>
          </a:p>
          <a:p>
            <a:pPr algn="r"/>
            <a:endParaRPr lang="ru-RU" sz="800" dirty="0">
              <a:cs typeface="Arial" panose="020B0604020202020204" pitchFamily="34" charset="0"/>
            </a:endParaRPr>
          </a:p>
          <a:p>
            <a:pPr algn="r"/>
            <a:r>
              <a:rPr lang="ru-RU" sz="1800" dirty="0"/>
              <a:t>ФЕДЕРАЛЬНОЕ ГОСУДАРСТВЕННОЕ БЮДЖЕТНОЕ НАУЧНОЕ УЧРЕЖДЕНИЕ "НАУЧНО-ИССЛЕДОВАТЕЛЬСКИЙ ИНСТИТУТ РЕВМАТОЛОГИИ ИМЕНИ В. А. НАСОНОВОЙ"</a:t>
            </a:r>
            <a:endParaRPr lang="ru-RU" sz="1800" dirty="0">
              <a:cs typeface="Arial" panose="020B0604020202020204" pitchFamily="34" charset="0"/>
            </a:endParaRPr>
          </a:p>
          <a:p>
            <a:endParaRPr lang="ru-RU" sz="800" dirty="0" smtClean="0">
              <a:ln w="0"/>
              <a:solidFill>
                <a:schemeClr val="tx1"/>
              </a:solidFill>
              <a:effectLst>
                <a:glow rad="215900">
                  <a:schemeClr val="bg1">
                    <a:alpha val="91000"/>
                  </a:schemeClr>
                </a:glo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157"/>
          <a:stretch>
            <a:fillRect/>
          </a:stretch>
        </p:blipFill>
        <p:spPr bwMode="auto">
          <a:xfrm>
            <a:off x="1" y="2"/>
            <a:ext cx="9906000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EE08EF3-45FA-4F38-87F4-A268979263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4" y="5806101"/>
            <a:ext cx="1215608" cy="10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2FA233-554F-4761-8D91-1098C99E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C9055E6-C7CE-4514-AA85-04A0CA6A7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9906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FA8354B-A502-4C00-831F-535ABE7E3C9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3473" y="3246114"/>
            <a:ext cx="4953001" cy="3397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11D327-A5BB-4C54-AE4B-B2C8612CD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23" y="2396232"/>
            <a:ext cx="4089633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0B16E0-0134-434B-BBE3-BD639D705F62}"/>
              </a:ext>
            </a:extLst>
          </p:cNvPr>
          <p:cNvSpPr txBox="1"/>
          <p:nvPr/>
        </p:nvSpPr>
        <p:spPr>
          <a:xfrm>
            <a:off x="182856" y="1075278"/>
            <a:ext cx="912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	Определить </a:t>
            </a:r>
            <a:r>
              <a:rPr lang="ru-RU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клинические факторы, связанные с развитием хронической боли и ранних стадий посттравматического остеоартрита после повреждения коленного сустава  </a:t>
            </a:r>
            <a:endParaRPr lang="en-US" sz="2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3777" y="172114"/>
            <a:ext cx="137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ea typeface="Calibri" panose="020F0502020204030204" pitchFamily="34" charset="0"/>
                <a:cs typeface="Arial" panose="020B0604020202020204" pitchFamily="34" charset="0"/>
              </a:rPr>
              <a:t>ЦЕЛЬ</a:t>
            </a:r>
            <a:endParaRPr lang="ru-RU" sz="4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E78D4-062A-484F-9B20-F19CDC53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187" y="-97466"/>
            <a:ext cx="624508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  <a:cs typeface="Arial" panose="020B0604020202020204" pitchFamily="34" charset="0"/>
              </a:rPr>
              <a:t>АКТУАЛЬНОСТЬ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3E7DF4D7-E661-41D8-A7BB-F613E60A9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69" y="2914685"/>
            <a:ext cx="4949039" cy="37387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A274384-5C87-4FC8-9C9B-D750D520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804" y="1150373"/>
            <a:ext cx="5105439" cy="37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EC0A31-7210-46D0-A1EC-8D82A0D2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225F7D7-1395-4C6E-952F-DC3A0889B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759"/>
            <a:ext cx="9905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852147-B27B-4FB4-9D6E-C5210737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5C4FCA2-7F31-45F0-8480-E2457B96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A47DF8-BE2B-4527-A25C-DDF5E86D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980D9D8-7487-45EE-9990-6EDE5C0C3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9B40085-6110-40FD-BC73-8282659F5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61"/>
            <a:ext cx="4937890" cy="34185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38DB33E-EFF9-4B6D-BFC2-F8DDDE023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571" y="113337"/>
            <a:ext cx="4953429" cy="34292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5C3177-9270-4A36-BC65-2E402009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093" y="3515064"/>
            <a:ext cx="4742675" cy="32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F7C274-AD93-4A8E-87BE-03A3ED64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344FAE5-1E8F-47D0-A178-C6DE631B1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143"/>
            <a:ext cx="4307747" cy="40665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13FF3EA-65B8-49A3-BFC0-E210FD228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014" y="0"/>
            <a:ext cx="5650724" cy="48236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CDE0E0-4CBA-43B7-B9BC-42FF3A03F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70" y="4285182"/>
            <a:ext cx="4102651" cy="244488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479875" y="4664280"/>
            <a:ext cx="4021473" cy="2065789"/>
            <a:chOff x="4608971" y="4664280"/>
            <a:chExt cx="4021473" cy="2065789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F9087BC0-0D5B-484E-AB76-83E1EA27F79F}"/>
                </a:ext>
              </a:extLst>
            </p:cNvPr>
            <p:cNvSpPr/>
            <p:nvPr/>
          </p:nvSpPr>
          <p:spPr>
            <a:xfrm>
              <a:off x="6122135" y="4664280"/>
              <a:ext cx="2508309" cy="20657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62 человека из 72 имели признаки депрессии и/или тревоги</a:t>
              </a: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="" xmlns:a16="http://schemas.microsoft.com/office/drawing/2014/main" id="{DEF121FC-F162-487D-8DE9-71E4ABFA0FA3}"/>
                </a:ext>
              </a:extLst>
            </p:cNvPr>
            <p:cNvCxnSpPr/>
            <p:nvPr/>
          </p:nvCxnSpPr>
          <p:spPr>
            <a:xfrm flipH="1">
              <a:off x="4608971" y="5687736"/>
              <a:ext cx="146545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251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045CFE-FC9D-4648-A6E2-EA8659B4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DE966C6-904D-4CE1-8CC1-159ADEAA6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906000" cy="67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56</Words>
  <Application>Microsoft Office PowerPoint</Application>
  <PresentationFormat>Лист A4 (210x297 мм)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Факторы риска развития хронической боли и посттравматического остеоартрита после повреждения коленного сустава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2023-05-31T18:38:22Z</dcterms:created>
  <dcterms:modified xsi:type="dcterms:W3CDTF">2023-06-01T06:11:50Z</dcterms:modified>
</cp:coreProperties>
</file>