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20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8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6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7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4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67544" y="2553568"/>
            <a:ext cx="8352928" cy="23876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ЛЕЧЕНИЕ </a:t>
            </a:r>
            <a:r>
              <a:rPr lang="ru-RU" sz="4000" b="1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ДЕТЕЙ </a:t>
            </a:r>
            <a:r>
              <a:rPr lang="ru-RU" sz="4000" b="1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4000" b="1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4000" b="1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С </a:t>
            </a:r>
            <a:r>
              <a:rPr lang="ru-RU" sz="4000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МНОЖЕСТВЕННЫМИ ПОВРЕЖДЕНИЯМИ КОСТЕЙ, ОБРАЗУЮЩИМИ ЛОКТЕВОЙ СУСТАВ </a:t>
            </a:r>
            <a:endParaRPr lang="ru-RU" sz="40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8094"/>
            <a:ext cx="7632848" cy="1441266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Ходжанов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И.Ю.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ГУ «РСНПМЦТО», Ташкент, Узбекистан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1"/>
            <a:ext cx="9144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6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76152"/>
            <a:ext cx="1957071" cy="4110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3979" y="1268760"/>
            <a:ext cx="1918240" cy="4110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07" y="1290663"/>
            <a:ext cx="1923844" cy="411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9011" y="1300712"/>
            <a:ext cx="1867445" cy="41108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5469031"/>
            <a:ext cx="7581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Пациент Ш., </a:t>
            </a:r>
            <a:r>
              <a:rPr lang="ru-RU" sz="2400" b="1" dirty="0">
                <a:cs typeface="Times New Roman" panose="02020603050405020304" pitchFamily="18" charset="0"/>
              </a:rPr>
              <a:t>7 лет.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Закрытый </a:t>
            </a:r>
            <a:r>
              <a:rPr lang="ru-RU" sz="2400" dirty="0">
                <a:cs typeface="Times New Roman" panose="02020603050405020304" pitchFamily="18" charset="0"/>
              </a:rPr>
              <a:t>перелом головки мыщелка плечевой кости венечного отростка локтевой кости.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914717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-16955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Клиническое наблюдение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7886700" cy="2750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Благодарю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за внимание!</a:t>
            </a:r>
            <a:endParaRPr lang="ru-RU" sz="66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3"/>
            <a:ext cx="7886700" cy="997683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421" y="1196752"/>
            <a:ext cx="8776921" cy="5472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К множественным повреждениям локтевого сустава мы относим случаи с двумя и более повреждениями костей, образующих локтевой сустав. Изучение литературных источников показало, что множественные повреждения костей локтевого сустава освещены недостаточно.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По нашим данным, встречающиеся в повседневной практике осложнения (деформации, дефекты, контрактуры и анкилозы локтевого сустава) являются, в том числе, следствием ранее не диагностированных множественных повреждений. 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prstClr val="black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Цель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изучить </a:t>
            </a:r>
            <a:r>
              <a:rPr lang="ru-RU" sz="2800" dirty="0">
                <a:cs typeface="Times New Roman" panose="02020603050405020304" pitchFamily="18" charset="0"/>
              </a:rPr>
              <a:t>зависимость отдаленных </a:t>
            </a:r>
            <a:r>
              <a:rPr lang="ru-RU" sz="2800" dirty="0" err="1">
                <a:cs typeface="Times New Roman" panose="02020603050405020304" pitchFamily="18" charset="0"/>
              </a:rPr>
              <a:t>анатомофункциональных</a:t>
            </a:r>
            <a:r>
              <a:rPr lang="ru-RU" sz="2800" dirty="0">
                <a:cs typeface="Times New Roman" panose="02020603050405020304" pitchFamily="18" charset="0"/>
              </a:rPr>
              <a:t> результатов лечения детей с множественными переломами в области локтевого сустава от вида повреждения.</a:t>
            </a:r>
          </a:p>
          <a:p>
            <a:pPr marL="0" lvl="0" indent="0">
              <a:buNone/>
            </a:pPr>
            <a:endParaRPr lang="ru-R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30" y="1052736"/>
            <a:ext cx="885447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Ретроспективная клиническая серия – 82 ребенка с множественной травмой локтевого сустава (перелом двух и более костей, образующих локтевой сустав, сочетание перелома и вывиха костей, образующих локтевой сустав). Анализируемая группа сформирована на основании критериев включения из 946 детей, пролеченных в клинике ГУ «РСНПМЦТО» (г. Ташкент) за четырехлетний период.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Критерии включения пациентов: – травматические множественные повреждения локтевого сустава (переломы двух и более отделов костей, составляющих локтевой сустав, </a:t>
            </a:r>
            <a:r>
              <a:rPr lang="ru-RU" sz="2400" dirty="0" err="1" smtClean="0">
                <a:cs typeface="Times New Roman" panose="02020603050405020304" pitchFamily="18" charset="0"/>
              </a:rPr>
              <a:t>переломовывихи</a:t>
            </a:r>
            <a:r>
              <a:rPr lang="ru-RU" sz="2400" dirty="0" smtClean="0">
                <a:cs typeface="Times New Roman" panose="02020603050405020304" pitchFamily="18" charset="0"/>
              </a:rPr>
              <a:t> костей предплечья в области локтевого сустава), – сроки поступления – до 30 дней с момента травмы (ранее лечившиеся в других клиниках), – возраст больных в момент включения в исследование – младше 18 лет.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Критерии исключения: – сроки поступления – более 30 дней с момента травмы, – гнойные осложнения, – открытые повреждения.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3483"/>
            <a:ext cx="8263830" cy="997683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Материалы и методы исследования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268760"/>
            <a:ext cx="9036496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На основе типа повреждения анализируемая клиническая серия разделена на две группы: </a:t>
            </a:r>
          </a:p>
          <a:p>
            <a:pPr lvl="1"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1 группа – пациенты с множественными переломами области локтевого сустава (n=35). </a:t>
            </a:r>
          </a:p>
          <a:p>
            <a:pPr lvl="1"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2 группа – пациенты с сочетанием перелома и вывиха в области локтевого сустава (n=47).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Средний возраст пациентов составил 10,5±5,5 лет. Проводился анализ стандартных клинико-лучевых исследований, применяемых в </a:t>
            </a:r>
            <a:r>
              <a:rPr lang="ru-RU" sz="2400" dirty="0" err="1" smtClean="0">
                <a:cs typeface="Times New Roman" panose="02020603050405020304" pitchFamily="18" charset="0"/>
              </a:rPr>
              <a:t>травматолого</a:t>
            </a:r>
            <a:r>
              <a:rPr lang="ru-RU" sz="2400" dirty="0" smtClean="0">
                <a:cs typeface="Times New Roman" panose="02020603050405020304" pitchFamily="18" charset="0"/>
              </a:rPr>
              <a:t>-ортопедической практике.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cs typeface="Times New Roman" panose="02020603050405020304" pitchFamily="18" charset="0"/>
              </a:rPr>
              <a:t> Всем 82 больным в условиях стационара проведено оперативное лечение. Анализу отдаленных результатов оперативных вмешательств подвергнуты все больные, пролеченные в клинике, так как выполненные до обращения в нашу клинику операции не обеспечили должную репозицию костных фрагментов и вправление вывихов.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3483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Типы повреждения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4970"/>
            <a:ext cx="8990045" cy="5542382"/>
          </a:xfrm>
        </p:spPr>
        <p:txBody>
          <a:bodyPr>
            <a:noAutofit/>
          </a:bodyPr>
          <a:lstStyle/>
          <a:p>
            <a:pPr algn="just" fontAlgn="base" hangingPunc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 пациенты были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оперированы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было проведено 102 операции.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У больных с сочетанием переломов дистального конца плечевой кости и проксимального конца локтевой кости (подгруппа 1.1) производили открытое сопоставление отломков с фиксацией спицами Киршнера и аппаратом Илизарова. Спицы проводили касательно сустава с целью создания стабильно- функционального остеосинтеза (СФО).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 Открытая репозиция отломков при </a:t>
            </a:r>
            <a:r>
              <a:rPr lang="ru-RU" sz="2000" dirty="0" err="1" smtClean="0">
                <a:cs typeface="Times New Roman" panose="02020603050405020304" pitchFamily="18" charset="0"/>
              </a:rPr>
              <a:t>остеоэпифизеолизах</a:t>
            </a:r>
            <a:r>
              <a:rPr lang="ru-RU" sz="2000" dirty="0" smtClean="0">
                <a:cs typeface="Times New Roman" panose="02020603050405020304" pitchFamily="18" charset="0"/>
              </a:rPr>
              <a:t> головки мыщелка плечевой кости не представляла особых трудностей, но ее сочетание с открытой репозицией локтевого отростка требовало определенных навыков по доступу, фиксации отломков и чрескостному остеосинтезу по Илизарову.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По нашей методике для сохранения функции локтевого сустава мы монтировали аппарат, состоящий из отдельных компоновок для плеча и предплечья и имеющий шарнирные узлы на уровне локтевого сустава.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Отдельный интерес представляют больные с переломами дистального конца плечевой кости и проксимального конца лучевой кости (подгруппа 1.2), так как сочетание переломов (элементов дистального конца) плечевой кости с переломами головки и шейки лучевой кости всегда требуют дифференцированного подхода и, в ряде случаев, нестандартных решений.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3483"/>
            <a:ext cx="864096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Особенности хирургического лечения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87" y="1237902"/>
            <a:ext cx="8561196" cy="55034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Оценку результатов лечения производили по адаптированному опроснику DASH (</a:t>
            </a:r>
            <a:r>
              <a:rPr lang="ru-RU" sz="2000" dirty="0" err="1" smtClean="0">
                <a:cs typeface="Times New Roman" panose="02020603050405020304" pitchFamily="18" charset="0"/>
              </a:rPr>
              <a:t>Disability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of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the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Arm</a:t>
            </a:r>
            <a:r>
              <a:rPr lang="ru-RU" sz="2000" dirty="0" smtClean="0"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cs typeface="Times New Roman" panose="02020603050405020304" pitchFamily="18" charset="0"/>
              </a:rPr>
              <a:t>Shoulder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and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Hand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Outcome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cs typeface="Times New Roman" panose="02020603050405020304" pitchFamily="18" charset="0"/>
              </a:rPr>
              <a:t>Measure</a:t>
            </a:r>
            <a:r>
              <a:rPr lang="ru-RU" sz="2000" dirty="0" smtClean="0">
                <a:cs typeface="Times New Roman" panose="02020603050405020304" pitchFamily="18" charset="0"/>
              </a:rPr>
              <a:t>) и оценочной шкале </a:t>
            </a:r>
            <a:r>
              <a:rPr lang="ru-RU" sz="2000" dirty="0" err="1" smtClean="0">
                <a:cs typeface="Times New Roman" panose="02020603050405020304" pitchFamily="18" charset="0"/>
              </a:rPr>
              <a:t>Broberg-Morrey</a:t>
            </a:r>
            <a:r>
              <a:rPr lang="ru-RU" sz="2000" dirty="0" smtClean="0">
                <a:cs typeface="Times New Roman" panose="02020603050405020304" pitchFamily="18" charset="0"/>
              </a:rPr>
              <a:t> в сроки от 15 до 18 месяцев после операции.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Исследования одобрены локальным комитетом по этике ГУ «РСНПМЦТО» (протокол № 1 от 13 апреля 2020 года) и проводились в соответствии с этическими стандартами, изложенными в Хельсинской декларации. От родителей пациентов получено информированное согласие на обработку персональных данных. Используя описательную статистику, определяли среднее значение величин (М), ошибку среднего (m), доверительный интервал (σ), минимальное и максимальное значение показателя. Полученные данные обработаны методами линейного статистического анализа.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cs typeface="Times New Roman" panose="02020603050405020304" pitchFamily="18" charset="0"/>
              </a:rPr>
              <a:t>Анализ достоверности отличий между исследуемыми группами проводился с помощью критерия Стьюдента. Достоверными считались отличия отдельных параметров в изучаемых группах при р &lt; 0,05 (уровень достоверности 95 %).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650" y="23483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Результаты исследования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664" y="1124744"/>
            <a:ext cx="8719457" cy="4581128"/>
          </a:xfrm>
        </p:spPr>
        <p:txBody>
          <a:bodyPr>
            <a:noAutofit/>
          </a:bodyPr>
          <a:lstStyle/>
          <a:p>
            <a:r>
              <a:rPr lang="ru-RU" sz="2200" dirty="0" smtClean="0">
                <a:cs typeface="Times New Roman" panose="02020603050405020304" pitchFamily="18" charset="0"/>
              </a:rPr>
              <a:t>Отдаленные </a:t>
            </a:r>
            <a:r>
              <a:rPr lang="ru-RU" sz="2200" dirty="0">
                <a:cs typeface="Times New Roman" panose="02020603050405020304" pitchFamily="18" charset="0"/>
              </a:rPr>
              <a:t>результаты лечения </a:t>
            </a:r>
            <a:r>
              <a:rPr lang="ru-RU" sz="2200" dirty="0" smtClean="0">
                <a:cs typeface="Times New Roman" panose="02020603050405020304" pitchFamily="18" charset="0"/>
              </a:rPr>
              <a:t>в </a:t>
            </a:r>
            <a:r>
              <a:rPr lang="ru-RU" sz="2200" dirty="0">
                <a:cs typeface="Times New Roman" panose="02020603050405020304" pitchFamily="18" charset="0"/>
              </a:rPr>
              <a:t>целом, результаты лечения в </a:t>
            </a:r>
            <a:r>
              <a:rPr lang="ru-RU" sz="2200" dirty="0" smtClean="0"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cs typeface="Times New Roman" panose="02020603050405020304" pitchFamily="18" charset="0"/>
              </a:rPr>
            </a:br>
            <a:r>
              <a:rPr lang="ru-RU" sz="2200" dirty="0" smtClean="0">
                <a:cs typeface="Times New Roman" panose="02020603050405020304" pitchFamily="18" charset="0"/>
              </a:rPr>
              <a:t>1-ой </a:t>
            </a:r>
            <a:r>
              <a:rPr lang="ru-RU" sz="2200" dirty="0">
                <a:cs typeface="Times New Roman" panose="02020603050405020304" pitchFamily="18" charset="0"/>
              </a:rPr>
              <a:t>группе были значительно лучше, и процесс восстановления функции локтевого сустава менее продолжительным. </a:t>
            </a:r>
            <a:endParaRPr lang="ru-RU" sz="2200" dirty="0" smtClean="0">
              <a:cs typeface="Times New Roman" panose="02020603050405020304" pitchFamily="18" charset="0"/>
            </a:endParaRPr>
          </a:p>
          <a:p>
            <a:r>
              <a:rPr lang="ru-RU" sz="2200" dirty="0" smtClean="0">
                <a:cs typeface="Times New Roman" panose="02020603050405020304" pitchFamily="18" charset="0"/>
              </a:rPr>
              <a:t>Показатели выполнения повседневных манипуляций верхней конечности, оцененные в баллах по шкалам DASH и </a:t>
            </a:r>
            <a:r>
              <a:rPr lang="ru-RU" sz="2200" dirty="0" err="1" smtClean="0">
                <a:cs typeface="Times New Roman" panose="02020603050405020304" pitchFamily="18" charset="0"/>
              </a:rPr>
              <a:t>Broberg-Morrey</a:t>
            </a:r>
            <a:r>
              <a:rPr lang="ru-RU" sz="2200" dirty="0" smtClean="0">
                <a:cs typeface="Times New Roman" panose="02020603050405020304" pitchFamily="18" charset="0"/>
              </a:rPr>
              <a:t>, оказались выше, чем у пациентов 2-ой группы (табл. 5, 6). Полученные результаты реабилитационных мер по шкале </a:t>
            </a:r>
            <a:r>
              <a:rPr lang="ru-RU" sz="2200" dirty="0" err="1" smtClean="0">
                <a:cs typeface="Times New Roman" panose="02020603050405020304" pitchFamily="18" charset="0"/>
              </a:rPr>
              <a:t>Broberg-Morrey</a:t>
            </a:r>
            <a:r>
              <a:rPr lang="ru-RU" sz="2200" dirty="0" smtClean="0">
                <a:cs typeface="Times New Roman" panose="02020603050405020304" pitchFamily="18" charset="0"/>
              </a:rPr>
              <a:t> соответствовали результатам по опроснику DASH. </a:t>
            </a:r>
          </a:p>
          <a:p>
            <a:r>
              <a:rPr lang="ru-RU" sz="2200" dirty="0">
                <a:cs typeface="Times New Roman" panose="02020603050405020304" pitchFamily="18" charset="0"/>
              </a:rPr>
              <a:t>Объем движений локтевого сустава у пациентов 1-ой группы был равен 38,9 ± 0,62 (индивидуальные показатели от 37,5 до 40,4 балла), у пациентов 2-ой группы этот показатель был </a:t>
            </a:r>
            <a:r>
              <a:rPr lang="ru-RU" sz="2200" dirty="0" smtClean="0">
                <a:cs typeface="Times New Roman" panose="02020603050405020304" pitchFamily="18" charset="0"/>
              </a:rPr>
              <a:t>36,5±1,01 </a:t>
            </a:r>
            <a:r>
              <a:rPr lang="ru-RU" sz="2200" dirty="0">
                <a:cs typeface="Times New Roman" panose="02020603050405020304" pitchFamily="18" charset="0"/>
              </a:rPr>
              <a:t>балла. Общее количество баллов у пациентов 1-ой группы – </a:t>
            </a:r>
            <a:r>
              <a:rPr lang="ru-RU" sz="2200" dirty="0" smtClean="0">
                <a:cs typeface="Times New Roman" panose="02020603050405020304" pitchFamily="18" charset="0"/>
              </a:rPr>
              <a:t>96,1±1,7</a:t>
            </a:r>
            <a:r>
              <a:rPr lang="ru-RU" sz="2200" dirty="0">
                <a:cs typeface="Times New Roman" panose="02020603050405020304" pitchFamily="18" charset="0"/>
              </a:rPr>
              <a:t>, у пациентов 2-ой группы – 91,36.</a:t>
            </a:r>
          </a:p>
          <a:p>
            <a:pPr marL="0" indent="0">
              <a:buNone/>
            </a:pP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8772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cs typeface="Times New Roman" panose="02020603050405020304" pitchFamily="18" charset="0"/>
              </a:rPr>
              <a:t>Оценку результатов лечения производили по адаптированному опроснику DASH 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cs typeface="Times New Roman" panose="02020603050405020304" pitchFamily="18" charset="0"/>
              </a:rPr>
              <a:t>(</a:t>
            </a:r>
            <a:r>
              <a:rPr lang="ru-RU" i="1" dirty="0" err="1">
                <a:cs typeface="Times New Roman" panose="02020603050405020304" pitchFamily="18" charset="0"/>
              </a:rPr>
              <a:t>Disability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of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the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Arm</a:t>
            </a:r>
            <a:r>
              <a:rPr lang="ru-RU" i="1" dirty="0">
                <a:cs typeface="Times New Roman" panose="02020603050405020304" pitchFamily="18" charset="0"/>
              </a:rPr>
              <a:t>, </a:t>
            </a:r>
            <a:r>
              <a:rPr lang="ru-RU" i="1" dirty="0" err="1">
                <a:cs typeface="Times New Roman" panose="02020603050405020304" pitchFamily="18" charset="0"/>
              </a:rPr>
              <a:t>Shoulder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and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Hand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Outcome</a:t>
            </a:r>
            <a:r>
              <a:rPr lang="ru-RU" i="1" dirty="0">
                <a:cs typeface="Times New Roman" panose="02020603050405020304" pitchFamily="18" charset="0"/>
              </a:rPr>
              <a:t> </a:t>
            </a:r>
            <a:r>
              <a:rPr lang="ru-RU" i="1" dirty="0" err="1">
                <a:cs typeface="Times New Roman" panose="02020603050405020304" pitchFamily="18" charset="0"/>
              </a:rPr>
              <a:t>Measure</a:t>
            </a:r>
            <a:r>
              <a:rPr lang="ru-RU" i="1" dirty="0">
                <a:cs typeface="Times New Roman" panose="02020603050405020304" pitchFamily="18" charset="0"/>
              </a:rPr>
              <a:t>) </a:t>
            </a:r>
            <a:endParaRPr lang="ru-RU" i="1" dirty="0" smtClean="0"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cs typeface="Times New Roman" panose="02020603050405020304" pitchFamily="18" charset="0"/>
              </a:rPr>
              <a:t>и оценочной </a:t>
            </a:r>
            <a:r>
              <a:rPr lang="ru-RU" i="1" dirty="0">
                <a:cs typeface="Times New Roman" panose="02020603050405020304" pitchFamily="18" charset="0"/>
              </a:rPr>
              <a:t>шкале </a:t>
            </a:r>
            <a:r>
              <a:rPr lang="ru-RU" i="1" dirty="0" err="1">
                <a:cs typeface="Times New Roman" panose="02020603050405020304" pitchFamily="18" charset="0"/>
              </a:rPr>
              <a:t>Broberg-Morrey</a:t>
            </a:r>
            <a:r>
              <a:rPr lang="ru-RU" i="1" dirty="0">
                <a:cs typeface="Times New Roman" panose="02020603050405020304" pitchFamily="18" charset="0"/>
              </a:rPr>
              <a:t> в сроки от 15 до 18 месяцев после операции.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"/>
            <a:ext cx="601533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3483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Изучение отдаленных результатов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950" y="1440567"/>
            <a:ext cx="2342144" cy="3486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310897" y="1420517"/>
            <a:ext cx="1529598" cy="3486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5589" y="1454341"/>
            <a:ext cx="1468138" cy="3486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552" y="1436616"/>
            <a:ext cx="1901442" cy="3486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01560" y="1424197"/>
            <a:ext cx="1934936" cy="34868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Пациентка С., </a:t>
            </a:r>
            <a:r>
              <a:rPr lang="ru-RU" sz="2400" b="1" dirty="0">
                <a:cs typeface="Times New Roman" panose="02020603050405020304" pitchFamily="18" charset="0"/>
              </a:rPr>
              <a:t>7 лет. </a:t>
            </a:r>
            <a:endParaRPr lang="ru-RU" sz="2400" b="1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Закрытый </a:t>
            </a:r>
            <a:r>
              <a:rPr lang="ru-RU" sz="2400" dirty="0">
                <a:cs typeface="Times New Roman" panose="02020603050405020304" pitchFamily="18" charset="0"/>
              </a:rPr>
              <a:t>оскольчатый </a:t>
            </a:r>
            <a:r>
              <a:rPr lang="ru-RU" sz="2400" dirty="0" err="1">
                <a:cs typeface="Times New Roman" panose="02020603050405020304" pitchFamily="18" charset="0"/>
              </a:rPr>
              <a:t>чрезмыщелковый</a:t>
            </a:r>
            <a:r>
              <a:rPr lang="ru-RU" sz="2400" dirty="0">
                <a:cs typeface="Times New Roman" panose="02020603050405020304" pitchFamily="18" charset="0"/>
              </a:rPr>
              <a:t> перелом плечевой кости со смещением костных отломков и апикальной части локтевого отростка.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914717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-16955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Клиническое наблюдение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97" y="1702881"/>
            <a:ext cx="1437025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407" y="1696873"/>
            <a:ext cx="188114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8531" y="1705026"/>
            <a:ext cx="1873195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9388" y="1729758"/>
            <a:ext cx="1904027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3492" y="1743073"/>
            <a:ext cx="1871730" cy="288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479715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Пациентка Н., </a:t>
            </a:r>
            <a:r>
              <a:rPr lang="ru-RU" sz="2400" b="1" dirty="0">
                <a:cs typeface="Times New Roman" panose="02020603050405020304" pitchFamily="18" charset="0"/>
              </a:rPr>
              <a:t>13 лет.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endParaRPr lang="ru-RU" sz="24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Закрытый </a:t>
            </a:r>
            <a:r>
              <a:rPr lang="ru-RU" sz="2400" dirty="0">
                <a:cs typeface="Times New Roman" panose="02020603050405020304" pitchFamily="18" charset="0"/>
              </a:rPr>
              <a:t>перелом наружного и внутреннего </a:t>
            </a:r>
            <a:r>
              <a:rPr lang="ru-RU" sz="2400" dirty="0" err="1">
                <a:cs typeface="Times New Roman" panose="02020603050405020304" pitchFamily="18" charset="0"/>
              </a:rPr>
              <a:t>надмыщелков</a:t>
            </a:r>
            <a:r>
              <a:rPr lang="ru-RU" sz="2400" dirty="0">
                <a:cs typeface="Times New Roman" panose="02020603050405020304" pitchFamily="18" charset="0"/>
              </a:rPr>
              <a:t> плечевой кости со смещением, перелом локтевого отростка локтевой кости с удовлетворительным стоянием костных отломков.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9147178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259632" y="-16955"/>
            <a:ext cx="7886700" cy="99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 smtClean="0">
                <a:solidFill>
                  <a:srgbClr val="006600"/>
                </a:solidFill>
                <a:latin typeface="+mn-lt"/>
                <a:cs typeface="Times New Roman" panose="02020603050405020304" pitchFamily="18" charset="0"/>
              </a:rPr>
              <a:t>Клиническое наблюдение</a:t>
            </a:r>
            <a:endParaRPr lang="ru-RU" sz="4000" dirty="0">
              <a:solidFill>
                <a:srgbClr val="0066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788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ЛЕЧЕНИЕ ДЕТЕЙ  С МНОЖЕСТВЕННЫМИ ПОВРЕЖДЕНИЯМИ КОСТЕЙ, ОБРАЗУЮЩИМИ ЛОКТЕВОЙ СУСТАВ </vt:lpstr>
      <vt:lpstr>Актуальность</vt:lpstr>
      <vt:lpstr>Материалы и методы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ДЕТЕЙ С МНОЖЕСТВЕННЫМИ ПОВРЕЖДЕНИЯМИ КОСТЕЙ, ОБРАЗУЮЩИМИ ЛОКТЕВОЙ СУСТАВ</dc:title>
  <dc:creator>user</dc:creator>
  <cp:lastModifiedBy>user</cp:lastModifiedBy>
  <cp:revision>12</cp:revision>
  <dcterms:created xsi:type="dcterms:W3CDTF">2023-05-17T09:07:39Z</dcterms:created>
  <dcterms:modified xsi:type="dcterms:W3CDTF">2023-06-02T07:00:27Z</dcterms:modified>
</cp:coreProperties>
</file>