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</p:sldMasterIdLst>
  <p:notesMasterIdLst>
    <p:notesMasterId r:id="rId14"/>
  </p:notesMasterIdLst>
  <p:sldIdLst>
    <p:sldId id="269" r:id="rId4"/>
    <p:sldId id="270" r:id="rId5"/>
    <p:sldId id="271" r:id="rId6"/>
    <p:sldId id="261" r:id="rId7"/>
    <p:sldId id="262" r:id="rId8"/>
    <p:sldId id="263" r:id="rId9"/>
    <p:sldId id="264" r:id="rId10"/>
    <p:sldId id="265" r:id="rId11"/>
    <p:sldId id="27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86" d="100"/>
          <a:sy n="86" d="100"/>
        </p:scale>
        <p:origin x="-224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A13A-2B5D-4E15-BB3C-E5D5092FBB05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98B55-BB96-4647-BF48-7A164568A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6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8B55-BB96-4647-BF48-7A164568A07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8B55-BB96-4647-BF48-7A164568A07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8B55-BB96-4647-BF48-7A164568A07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98B55-BB96-4647-BF48-7A164568A07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6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79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6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78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33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9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3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69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61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7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32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12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27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63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38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0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1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92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47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9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C47B-DB31-45AB-AF5B-1E7CE4E0A6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AA23-C65C-404E-B9A0-70DBD67BAC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3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02.06.2023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C3D69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C3D69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66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352928" cy="2387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6600"/>
                </a:solidFill>
                <a:latin typeface="+mn-lt"/>
              </a:rPr>
              <a:t>Лечение больных с псевдоартрозами наружного мыщелка плечевой кости с применением костно-пластических операций и аппарата </a:t>
            </a:r>
            <a:r>
              <a:rPr lang="ru-RU" sz="3600" b="1" dirty="0" err="1" smtClean="0">
                <a:solidFill>
                  <a:srgbClr val="006600"/>
                </a:solidFill>
                <a:latin typeface="+mn-lt"/>
              </a:rPr>
              <a:t>Илизарова</a:t>
            </a:r>
            <a:endParaRPr lang="ru-RU" sz="36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7632848" cy="1441266"/>
          </a:xfrm>
        </p:spPr>
        <p:txBody>
          <a:bodyPr>
            <a:noAutofit/>
          </a:bodyPr>
          <a:lstStyle/>
          <a:p>
            <a:pPr marR="45720" lvl="0" algn="l">
              <a:buClr>
                <a:srgbClr val="9BBB59"/>
              </a:buClr>
              <a:buSzPct val="95000"/>
            </a:pPr>
            <a:r>
              <a:rPr lang="ru-RU" sz="2800" dirty="0" err="1">
                <a:solidFill>
                  <a:srgbClr val="000000"/>
                </a:solidFill>
              </a:rPr>
              <a:t>Уринбаев</a:t>
            </a:r>
            <a:r>
              <a:rPr lang="ru-RU" sz="2800" dirty="0">
                <a:solidFill>
                  <a:srgbClr val="000000"/>
                </a:solidFill>
              </a:rPr>
              <a:t> П.У., </a:t>
            </a:r>
            <a:r>
              <a:rPr lang="ru-RU" sz="2800" dirty="0" err="1">
                <a:solidFill>
                  <a:srgbClr val="000000"/>
                </a:solidFill>
              </a:rPr>
              <a:t>Норбадалов</a:t>
            </a:r>
            <a:r>
              <a:rPr lang="ru-RU" sz="2800" dirty="0">
                <a:solidFill>
                  <a:srgbClr val="000000"/>
                </a:solidFill>
              </a:rPr>
              <a:t> Ф.Х</a:t>
            </a:r>
            <a:r>
              <a:rPr lang="ru-RU" sz="2800" dirty="0" smtClean="0">
                <a:solidFill>
                  <a:srgbClr val="000000"/>
                </a:solidFill>
              </a:rPr>
              <a:t>., </a:t>
            </a:r>
            <a:r>
              <a:rPr lang="ru-RU" sz="2800" dirty="0" err="1" smtClean="0">
                <a:solidFill>
                  <a:srgbClr val="000000"/>
                </a:solidFill>
              </a:rPr>
              <a:t>Уринбаев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И.П.</a:t>
            </a:r>
          </a:p>
          <a:p>
            <a:pPr marR="45720" lvl="0">
              <a:buClr>
                <a:srgbClr val="9BBB59"/>
              </a:buClr>
              <a:buSzPct val="95000"/>
            </a:pPr>
            <a:endParaRPr lang="ru-RU" sz="1400" dirty="0">
              <a:solidFill>
                <a:srgbClr val="000000"/>
              </a:solidFill>
            </a:endParaRPr>
          </a:p>
          <a:p>
            <a:pPr marR="45720" lvl="0" algn="l">
              <a:buClr>
                <a:srgbClr val="9BBB59"/>
              </a:buClr>
              <a:buSzPct val="95000"/>
            </a:pPr>
            <a:r>
              <a:rPr lang="ru-RU" sz="2000" dirty="0">
                <a:solidFill>
                  <a:srgbClr val="000000"/>
                </a:solidFill>
              </a:rPr>
              <a:t>Самаркандский Медицинский Университет. Самаркандский </a:t>
            </a:r>
            <a:r>
              <a:rPr lang="ru-RU" sz="2000" dirty="0" smtClean="0">
                <a:solidFill>
                  <a:srgbClr val="000000"/>
                </a:solidFill>
              </a:rPr>
              <a:t>Филиал Республиканского </a:t>
            </a:r>
            <a:r>
              <a:rPr lang="ru-RU" sz="2000" dirty="0">
                <a:solidFill>
                  <a:srgbClr val="000000"/>
                </a:solidFill>
              </a:rPr>
              <a:t>Специализированного Научно Практического Медицинского Центра Травматологии и </a:t>
            </a:r>
            <a:r>
              <a:rPr lang="ru-RU" sz="2000" dirty="0" smtClean="0">
                <a:solidFill>
                  <a:srgbClr val="000000"/>
                </a:solidFill>
              </a:rPr>
              <a:t>Ортопедии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2157"/>
          <a:stretch>
            <a:fillRect/>
          </a:stretch>
        </p:blipFill>
        <p:spPr bwMode="auto">
          <a:xfrm>
            <a:off x="1" y="1"/>
            <a:ext cx="9144000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68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104" y="197768"/>
            <a:ext cx="422910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Выводы</a:t>
            </a:r>
            <a:endParaRPr lang="ru-RU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72816"/>
            <a:ext cx="8229600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	</a:t>
            </a:r>
            <a:r>
              <a:rPr lang="ru-RU" sz="2800" dirty="0" smtClean="0">
                <a:latin typeface="Calibri" panose="020F0502020204030204" pitchFamily="34" charset="0"/>
              </a:rPr>
              <a:t>У </a:t>
            </a:r>
            <a:r>
              <a:rPr lang="ru-RU" sz="2800" dirty="0">
                <a:latin typeface="Calibri" panose="020F0502020204030204" pitchFamily="34" charset="0"/>
              </a:rPr>
              <a:t>больных с </a:t>
            </a:r>
            <a:r>
              <a:rPr lang="ru-RU" sz="2800" dirty="0" smtClean="0">
                <a:latin typeface="Calibri" panose="020F0502020204030204" pitchFamily="34" charset="0"/>
              </a:rPr>
              <a:t>псевдоартрозами НМПК</a:t>
            </a:r>
            <a:r>
              <a:rPr lang="ru-RU" sz="2800" dirty="0">
                <a:latin typeface="Calibri" panose="020F0502020204030204" pitchFamily="34" charset="0"/>
              </a:rPr>
              <a:t> операция замещение костного дефекта костными трансплантатами взятыми из малоберцовой кости больных способствует к сращению </a:t>
            </a:r>
            <a:r>
              <a:rPr lang="ru-RU" sz="2800" dirty="0" smtClean="0">
                <a:latin typeface="Calibri" panose="020F0502020204030204" pitchFamily="34" charset="0"/>
              </a:rPr>
              <a:t>ложного </a:t>
            </a:r>
            <a:r>
              <a:rPr lang="ru-RU" sz="2800" dirty="0" err="1" smtClean="0">
                <a:latin typeface="Calibri" panose="020F0502020204030204" pitchFamily="34" charset="0"/>
              </a:rPr>
              <a:t>сустава.Трансплантаты</a:t>
            </a:r>
            <a:r>
              <a:rPr lang="ru-RU" sz="2800" dirty="0" smtClean="0">
                <a:latin typeface="Calibri" panose="020F0502020204030204" pitchFamily="34" charset="0"/>
              </a:rPr>
              <a:t> приживляются </a:t>
            </a:r>
            <a:r>
              <a:rPr lang="ru-RU" sz="2800" dirty="0">
                <a:latin typeface="Calibri" panose="020F0502020204030204" pitchFamily="34" charset="0"/>
              </a:rPr>
              <a:t>за исключением единичных случаев</a:t>
            </a:r>
            <a:r>
              <a:rPr lang="ru-RU" sz="2800" dirty="0" smtClean="0">
                <a:latin typeface="Calibri" panose="020F0502020204030204" pitchFamily="34" charset="0"/>
              </a:rPr>
              <a:t>.</a:t>
            </a:r>
            <a:r>
              <a:rPr lang="ru-RU" sz="2800" dirty="0">
                <a:latin typeface="Calibri" panose="020F0502020204030204" pitchFamily="34" charset="0"/>
              </a:rPr>
              <a:t> Применение аппарата </a:t>
            </a:r>
            <a:r>
              <a:rPr lang="ru-RU" sz="2800" dirty="0" err="1">
                <a:latin typeface="Calibri" panose="020F0502020204030204" pitchFamily="34" charset="0"/>
              </a:rPr>
              <a:t>Илизарова</a:t>
            </a:r>
            <a:r>
              <a:rPr lang="ru-RU" sz="2800" dirty="0">
                <a:latin typeface="Calibri" panose="020F0502020204030204" pitchFamily="34" charset="0"/>
              </a:rPr>
              <a:t> способствует к достижению </a:t>
            </a:r>
            <a:r>
              <a:rPr lang="ru-RU" sz="2800" dirty="0" smtClean="0">
                <a:latin typeface="Calibri" panose="020F0502020204030204" pitchFamily="34" charset="0"/>
              </a:rPr>
              <a:t>сращения </a:t>
            </a:r>
            <a:r>
              <a:rPr lang="ru-RU" sz="2800" dirty="0">
                <a:latin typeface="Calibri" panose="020F0502020204030204" pitchFamily="34" charset="0"/>
              </a:rPr>
              <a:t>ложного сустава у </a:t>
            </a:r>
            <a:r>
              <a:rPr lang="ru-RU" sz="2800" dirty="0" smtClean="0">
                <a:latin typeface="Calibri" panose="020F0502020204030204" pitchFamily="34" charset="0"/>
              </a:rPr>
              <a:t>всех больных.</a:t>
            </a:r>
          </a:p>
          <a:p>
            <a:pPr>
              <a:buNone/>
            </a:pPr>
            <a:endParaRPr lang="ru-RU" sz="28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ru-RU" sz="39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733256"/>
            <a:ext cx="66338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Благодарим за </a:t>
            </a:r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внимание!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947174"/>
            <a:ext cx="459993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832048" y="5877272"/>
            <a:ext cx="7772400" cy="68103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Псевдоартроз и костная пластика</a:t>
            </a:r>
            <a:endParaRPr kumimoji="0" lang="ru-RU" sz="3200" b="0" i="0" u="none" strike="noStrike" kern="1200" cap="none" spc="0" normalizeH="0" baseline="0" noProof="0" dirty="0">
              <a:ln w="635"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51180" t="6500" r="2829" b="8256"/>
          <a:stretch>
            <a:fillRect/>
          </a:stretch>
        </p:blipFill>
        <p:spPr bwMode="auto">
          <a:xfrm flipH="1">
            <a:off x="6101268" y="2497704"/>
            <a:ext cx="2143140" cy="33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84634" y="980728"/>
            <a:ext cx="826383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Цель исследования – описание результатов лечения ложных суставов НМПК с применением костной пластики </a:t>
            </a:r>
            <a:endParaRPr lang="ru-RU" sz="3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1132706" y="2132856"/>
            <a:ext cx="5815558" cy="43204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R="45720" lv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2800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Период </a:t>
            </a:r>
            <a:r>
              <a:rPr lang="ru-RU" sz="2800" b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лечения - 2009 – 2022 гг.</a:t>
            </a:r>
          </a:p>
          <a:p>
            <a:pPr marR="45720" lv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2800" b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Общее количество больных - 55</a:t>
            </a:r>
          </a:p>
          <a:p>
            <a:pPr marR="45720" lv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2800" b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Взрослые - 5</a:t>
            </a:r>
          </a:p>
          <a:p>
            <a:pPr marR="45720" lv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2800" b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Дети – 50</a:t>
            </a:r>
          </a:p>
          <a:p>
            <a:pPr marR="45720" lv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2800" b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Мужской   пол - 33</a:t>
            </a:r>
          </a:p>
          <a:p>
            <a:pPr marR="45720" lv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2800" b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Женский пол - 22</a:t>
            </a:r>
          </a:p>
          <a:p>
            <a:pPr marR="45720" lv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2800" b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Возраст от 5 до 36 лет</a:t>
            </a:r>
          </a:p>
          <a:p>
            <a:pPr marR="45720" lv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2800" b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Давность травмы от 6 </a:t>
            </a:r>
            <a:r>
              <a:rPr lang="ru-RU" sz="2800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мес. </a:t>
            </a:r>
            <a:r>
              <a:rPr lang="ru-RU" sz="2800" b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до 27 лет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 w="635"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4634" y="631117"/>
            <a:ext cx="826383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Материалы и методы</a:t>
            </a:r>
            <a:endParaRPr lang="ru-RU" sz="4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Распределение больных по виду операций </a:t>
            </a:r>
            <a:endParaRPr lang="ru-RU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C:\Users\Администратор\Desktop\локтевой сустав\IMG_20190716_103133.jpg"/>
          <p:cNvPicPr>
            <a:picLocks noChangeAspect="1" noChangeArrowheads="1"/>
          </p:cNvPicPr>
          <p:nvPr/>
        </p:nvPicPr>
        <p:blipFill>
          <a:blip r:embed="rId3" cstate="print"/>
          <a:srcRect l="54009" t="4717" r="7076" b="5660"/>
          <a:stretch>
            <a:fillRect/>
          </a:stretch>
        </p:blipFill>
        <p:spPr bwMode="auto">
          <a:xfrm rot="16200000">
            <a:off x="1503626" y="3060342"/>
            <a:ext cx="2214577" cy="3824540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123123\20190913_184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609" y="3936761"/>
            <a:ext cx="3833839" cy="21565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2244699"/>
            <a:ext cx="8550418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Открытый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металлостесинтез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, фиксация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спицами-11б-х</a:t>
            </a:r>
          </a:p>
          <a:p>
            <a:pPr marL="274320" lvl="0" indent="-27432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Костная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пластика, фиксация спицами  -  30 б-х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локтевой сустав\IMG_20190129_11251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55431"/>
            <a:ext cx="3020964" cy="4025897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локтевой сустав\IMG_20190129_112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6383" y="2062432"/>
            <a:ext cx="3446884" cy="45958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98072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Костная пластика, фиксация спицами </a:t>
            </a:r>
            <a:endParaRPr lang="ru-RU" sz="320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и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аппаратом </a:t>
            </a:r>
            <a:r>
              <a:rPr lang="ru-RU" sz="3200" dirty="0" err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Илизарова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rPr>
              <a:t> - 10  б-х                                                        </a:t>
            </a:r>
            <a:endParaRPr lang="ru-RU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904" y="260648"/>
            <a:ext cx="5486400" cy="56673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Клинические примеры</a:t>
            </a:r>
            <a:endParaRPr lang="ru-RU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419872" y="4581128"/>
            <a:ext cx="5486400" cy="109061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libri" panose="020F0502020204030204" pitchFamily="34" charset="0"/>
              </a:rPr>
              <a:t>Сращение псевдоартроза. Ос руки исправлена. </a:t>
            </a:r>
          </a:p>
          <a:p>
            <a:r>
              <a:rPr lang="ru-RU" sz="3200" dirty="0" smtClean="0">
                <a:latin typeface="Calibri" panose="020F0502020204030204" pitchFamily="34" charset="0"/>
              </a:rPr>
              <a:t>Функция сустава хорошая.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C:\Users\Администратор\Desktop\123123\20190913_1850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79" r="12479"/>
          <a:stretch>
            <a:fillRect/>
          </a:stretch>
        </p:blipFill>
        <p:spPr bwMode="auto">
          <a:xfrm>
            <a:off x="631510" y="4362065"/>
            <a:ext cx="2500330" cy="1875247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локтевой сустав\IMG_20190716_102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14422"/>
            <a:ext cx="2303876" cy="3071834"/>
          </a:xfrm>
          <a:prstGeom prst="rect">
            <a:avLst/>
          </a:prstGeom>
          <a:noFill/>
        </p:spPr>
      </p:pic>
      <p:pic>
        <p:nvPicPr>
          <p:cNvPr id="6" name="Рисунок 5" descr="C:\Users\admin\Desktop\уринбаев22222\photo_2020-05-12_12-30-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136" y="1214422"/>
            <a:ext cx="2000264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57298"/>
            <a:ext cx="1825617" cy="25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62981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Костная пластика, фиксация спицами и аппаратом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Илизарова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32" descr="photo_2020-05-12_12-32-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14366" y="2011485"/>
            <a:ext cx="1885426" cy="2353619"/>
          </a:xfrm>
          <a:prstGeom prst="rect">
            <a:avLst/>
          </a:prstGeom>
          <a:noFill/>
        </p:spPr>
      </p:pic>
      <p:pic>
        <p:nvPicPr>
          <p:cNvPr id="7" name="Рисунок 31" descr="photo_2020-05-12_12-32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705" y="2007650"/>
            <a:ext cx="1775367" cy="2357454"/>
          </a:xfrm>
          <a:prstGeom prst="rect">
            <a:avLst/>
          </a:prstGeom>
          <a:noFill/>
        </p:spPr>
      </p:pic>
      <p:pic>
        <p:nvPicPr>
          <p:cNvPr id="6" name="Рисунок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5889804" y="2121911"/>
            <a:ext cx="2714644" cy="2027169"/>
          </a:xfrm>
          <a:prstGeom prst="rect">
            <a:avLst/>
          </a:prstGeom>
          <a:noFill/>
        </p:spPr>
      </p:pic>
      <p:pic>
        <p:nvPicPr>
          <p:cNvPr id="9" name="Рисунок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662573"/>
            <a:ext cx="1928850" cy="1928850"/>
          </a:xfrm>
          <a:prstGeom prst="rect">
            <a:avLst/>
          </a:prstGeom>
          <a:noFill/>
        </p:spPr>
      </p:pic>
      <p:pic>
        <p:nvPicPr>
          <p:cNvPr id="10" name="Рисунок 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662573"/>
            <a:ext cx="1857388" cy="193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72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Надмыщелковая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остеотомия – 4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б-х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3" descr="C:\Users\Администратор\Desktop\локтевой сустав\IMG_20190720_092608.jpg"/>
          <p:cNvPicPr>
            <a:picLocks noChangeAspect="1" noChangeArrowheads="1"/>
          </p:cNvPicPr>
          <p:nvPr/>
        </p:nvPicPr>
        <p:blipFill>
          <a:blip r:embed="rId2" cstate="print"/>
          <a:srcRect l="9774" b="9774"/>
          <a:stretch>
            <a:fillRect/>
          </a:stretch>
        </p:blipFill>
        <p:spPr bwMode="auto">
          <a:xfrm flipH="1">
            <a:off x="410926" y="1649320"/>
            <a:ext cx="1928826" cy="257176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585" y="2071678"/>
            <a:ext cx="34405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>
            <a:off x="1928794" y="4367747"/>
            <a:ext cx="2960470" cy="222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47060" y="1682839"/>
            <a:ext cx="1857388" cy="246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229014" y="4314531"/>
            <a:ext cx="1719250" cy="228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827584" y="2636912"/>
            <a:ext cx="7831782" cy="36004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R="45720" lvl="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ru-RU" sz="3200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У </a:t>
            </a:r>
            <a:r>
              <a:rPr lang="ru-RU" sz="3200" b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10 больных,  которым была выполнена костная пластика с наложением аппарата у всех получено сращение. </a:t>
            </a:r>
            <a:r>
              <a:rPr lang="ru-RU" sz="3200" b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Times New Roman" pitchFamily="18" charset="0"/>
              </a:rPr>
              <a:t>Из 30 операций с костной пластикой, фиксацией спицами и наружной иммобилизацией гипсовой повязкой у 24 (80%) достигнуто сращение. У 6 (20%) больных получено сращение после применение аппарата </a:t>
            </a:r>
            <a:r>
              <a:rPr lang="ru-RU" sz="3200" b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Times New Roman" pitchFamily="18" charset="0"/>
              </a:rPr>
              <a:t>Илизарова</a:t>
            </a:r>
            <a:r>
              <a:rPr lang="ru-RU" sz="3200" b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Times New Roman" pitchFamily="18" charset="0"/>
              </a:rPr>
              <a:t>.</a:t>
            </a:r>
            <a:endParaRPr lang="ru-RU" sz="3200" b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algn="ctr"/>
            <a:endParaRPr lang="ru-RU" sz="3200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4634" y="559109"/>
            <a:ext cx="826383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Результаты лечения</a:t>
            </a:r>
            <a:endParaRPr lang="ru-RU" sz="40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7">
      <a:dk1>
        <a:srgbClr val="000000"/>
      </a:dk1>
      <a:lt1>
        <a:sysClr val="window" lastClr="FFFFFF"/>
      </a:lt1>
      <a:dk2>
        <a:srgbClr val="C3D69B"/>
      </a:dk2>
      <a:lt2>
        <a:srgbClr val="EEECE1"/>
      </a:lt2>
      <a:accent1>
        <a:srgbClr val="95B3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B3D7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Другая 7">
      <a:dk1>
        <a:srgbClr val="000000"/>
      </a:dk1>
      <a:lt1>
        <a:sysClr val="window" lastClr="FFFFFF"/>
      </a:lt1>
      <a:dk2>
        <a:srgbClr val="C3D69B"/>
      </a:dk2>
      <a:lt2>
        <a:srgbClr val="EEECE1"/>
      </a:lt2>
      <a:accent1>
        <a:srgbClr val="95B3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B3D7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219</Words>
  <Application>Microsoft Office PowerPoint</Application>
  <PresentationFormat>Экран (4:3)</PresentationFormat>
  <Paragraphs>34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Поток</vt:lpstr>
      <vt:lpstr>Тема Office</vt:lpstr>
      <vt:lpstr>1_Поток</vt:lpstr>
      <vt:lpstr>Лечение больных с псевдоартрозами наружного мыщелка плечевой кости с применением костно-пластических операций и аппарата Илизарова</vt:lpstr>
      <vt:lpstr>Презентация PowerPoint</vt:lpstr>
      <vt:lpstr>Презентация PowerPoint</vt:lpstr>
      <vt:lpstr>Распределение больных по виду операций </vt:lpstr>
      <vt:lpstr>Презентация PowerPoint</vt:lpstr>
      <vt:lpstr>Клинические примеры</vt:lpstr>
      <vt:lpstr>Костная пластика, фиксация спицами и аппаратом Илизарова</vt:lpstr>
      <vt:lpstr>Надмыщелковая остеотомия – 4 б-х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больных с псевдоартрозами наружного мыщелка плечевой кости с применением костно-пластических операций и аппарата Илизарова</dc:title>
  <dc:creator>User</dc:creator>
  <cp:lastModifiedBy>user</cp:lastModifiedBy>
  <cp:revision>13</cp:revision>
  <dcterms:created xsi:type="dcterms:W3CDTF">2023-05-15T16:14:17Z</dcterms:created>
  <dcterms:modified xsi:type="dcterms:W3CDTF">2023-06-02T06:58:51Z</dcterms:modified>
</cp:coreProperties>
</file>