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57" r:id="rId3"/>
    <p:sldId id="258" r:id="rId4"/>
    <p:sldId id="265" r:id="rId5"/>
    <p:sldId id="268" r:id="rId6"/>
    <p:sldId id="269" r:id="rId7"/>
    <p:sldId id="266" r:id="rId8"/>
    <p:sldId id="267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-2394" y="-774"/>
      </p:cViewPr>
      <p:guideLst>
        <p:guide orient="horz" pos="2160"/>
        <p:guide pos="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B52EF-04BE-437D-8030-A061B69EA502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4F654-3A5B-4821-8A2C-003551105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4F654-3A5B-4821-8A2C-0035511055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9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0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8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9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3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5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5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2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5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1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8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9A852-C1BB-4215-9A76-4136143CD96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6D87-9E83-4DB9-8DBF-21EC31D7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30306" y="2552700"/>
            <a:ext cx="9221694" cy="1778868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006600"/>
                </a:solidFill>
                <a:effectLst>
                  <a:glow rad="254000">
                    <a:schemeClr val="bg1">
                      <a:alpha val="99000"/>
                    </a:schemeClr>
                  </a:glo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4800" b="1" dirty="0" smtClean="0">
                <a:solidFill>
                  <a:srgbClr val="006600"/>
                </a:solidFill>
                <a:effectLst>
                  <a:glow rad="254000">
                    <a:schemeClr val="bg1">
                      <a:alpha val="99000"/>
                    </a:schemeClr>
                  </a:glo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кспериментальная модель </a:t>
            </a:r>
            <a:r>
              <a:rPr lang="ru-RU" sz="4800" b="1" dirty="0" err="1" smtClean="0">
                <a:solidFill>
                  <a:srgbClr val="006600"/>
                </a:solidFill>
                <a:effectLst>
                  <a:glow rad="254000">
                    <a:schemeClr val="bg1">
                      <a:alpha val="99000"/>
                    </a:schemeClr>
                  </a:glo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периимплантной</a:t>
            </a:r>
            <a:r>
              <a:rPr lang="ru-RU" sz="4800" b="1" dirty="0" smtClean="0">
                <a:solidFill>
                  <a:srgbClr val="006600"/>
                </a:solidFill>
                <a:effectLst>
                  <a:glow rad="254000">
                    <a:schemeClr val="bg1">
                      <a:alpha val="99000"/>
                    </a:schemeClr>
                  </a:glo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инфекции трубчатых костей у крыс</a:t>
            </a:r>
            <a:endParaRPr lang="ru-RU" sz="4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619" y="4529594"/>
            <a:ext cx="8268919" cy="1441266"/>
          </a:xfrm>
        </p:spPr>
        <p:txBody>
          <a:bodyPr>
            <a:noAutofit/>
          </a:bodyPr>
          <a:lstStyle/>
          <a:p>
            <a:r>
              <a:rPr lang="ru-RU" sz="3000" dirty="0"/>
              <a:t>Сергеев Г.К., </a:t>
            </a:r>
            <a:r>
              <a:rPr lang="ru-RU" sz="3000" dirty="0" err="1"/>
              <a:t>Мальчевский</a:t>
            </a:r>
            <a:r>
              <a:rPr lang="ru-RU" sz="3000" dirty="0"/>
              <a:t> В.А., Сергеев К.С., </a:t>
            </a:r>
            <a:r>
              <a:rPr lang="ru-RU" sz="3000" dirty="0" err="1"/>
              <a:t>Аксельров</a:t>
            </a:r>
            <a:r>
              <a:rPr lang="ru-RU" sz="3000" dirty="0"/>
              <a:t> М.А</a:t>
            </a:r>
            <a:r>
              <a:rPr lang="ru-RU" sz="3000" dirty="0" smtClean="0"/>
              <a:t>.</a:t>
            </a:r>
          </a:p>
          <a:p>
            <a:endParaRPr lang="ru-RU" sz="800" dirty="0"/>
          </a:p>
          <a:p>
            <a:pPr algn="r"/>
            <a:r>
              <a:rPr lang="ru-RU" dirty="0"/>
              <a:t>ФГБОУ ВО Тюменский ГМУ </a:t>
            </a:r>
          </a:p>
          <a:p>
            <a:pPr algn="r"/>
            <a:r>
              <a:rPr lang="ru-RU" dirty="0"/>
              <a:t>ФГБУН ФИЦ Тюменский Научный Центр СО РАН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2157"/>
          <a:stretch>
            <a:fillRect/>
          </a:stretch>
        </p:blipFill>
        <p:spPr bwMode="auto">
          <a:xfrm>
            <a:off x="1" y="2"/>
            <a:ext cx="9906000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7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38" y="1825625"/>
            <a:ext cx="8543925" cy="435133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овершенствование </a:t>
            </a:r>
            <a:r>
              <a:rPr lang="ru-RU" dirty="0"/>
              <a:t>способа моделирования </a:t>
            </a:r>
            <a:r>
              <a:rPr lang="ru-RU" dirty="0" err="1" smtClean="0"/>
              <a:t>периимплатной</a:t>
            </a:r>
            <a:r>
              <a:rPr lang="ru-RU" dirty="0" smtClean="0"/>
              <a:t> </a:t>
            </a:r>
            <a:r>
              <a:rPr lang="ru-RU" dirty="0"/>
              <a:t>инфекции и последующего остеомиелита </a:t>
            </a:r>
            <a:r>
              <a:rPr lang="ru-RU" dirty="0" smtClean="0"/>
              <a:t>трубчатых костей</a:t>
            </a:r>
          </a:p>
          <a:p>
            <a:pPr algn="just">
              <a:buFontTx/>
              <a:buChar char="-"/>
            </a:pPr>
            <a:r>
              <a:rPr lang="ru-RU" dirty="0" smtClean="0"/>
              <a:t>Увеличение вероятности получения патологического процесса при выполнении моделирования </a:t>
            </a:r>
            <a:r>
              <a:rPr lang="ru-RU" dirty="0" err="1" smtClean="0"/>
              <a:t>периимплантной</a:t>
            </a:r>
            <a:r>
              <a:rPr lang="ru-RU" dirty="0" smtClean="0"/>
              <a:t> инфекции и остеомиелита </a:t>
            </a:r>
          </a:p>
          <a:p>
            <a:pPr algn="just"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величение производительности труда, уменьшение расхода анестезиологических препаратов и минимизацию их неблагоприятного побочного воздействия на организм лабораторного животного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898196"/>
            <a:ext cx="506208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- под </a:t>
            </a:r>
            <a:r>
              <a:rPr lang="ru-RU" sz="2400" dirty="0"/>
              <a:t>общей </a:t>
            </a:r>
            <a:r>
              <a:rPr lang="ru-RU" sz="2400" dirty="0" smtClean="0"/>
              <a:t>анестезией </a:t>
            </a:r>
            <a:r>
              <a:rPr lang="ru-RU" sz="2400" dirty="0"/>
              <a:t>выполняется </a:t>
            </a:r>
            <a:r>
              <a:rPr lang="ru-RU" sz="2400" dirty="0" smtClean="0"/>
              <a:t>доступ в </a:t>
            </a:r>
            <a:r>
              <a:rPr lang="ru-RU" sz="2400" dirty="0" err="1" smtClean="0"/>
              <a:t>костно</a:t>
            </a:r>
            <a:r>
              <a:rPr lang="ru-RU" sz="2400" dirty="0" smtClean="0"/>
              <a:t> – мозговой канал в области большого </a:t>
            </a:r>
            <a:r>
              <a:rPr lang="ru-RU" sz="2400" dirty="0"/>
              <a:t>вертела бедренной </a:t>
            </a:r>
            <a:r>
              <a:rPr lang="ru-RU" sz="2400" dirty="0" smtClean="0"/>
              <a:t>кости </a:t>
            </a:r>
          </a:p>
          <a:p>
            <a:pPr marL="0" indent="0" algn="just">
              <a:buNone/>
            </a:pPr>
            <a:r>
              <a:rPr lang="ru-RU" sz="2400" dirty="0" smtClean="0"/>
              <a:t>- в </a:t>
            </a:r>
            <a:r>
              <a:rPr lang="ru-RU" sz="2400" dirty="0"/>
              <a:t>полость костномозгового </a:t>
            </a:r>
            <a:r>
              <a:rPr lang="ru-RU" sz="2400" dirty="0" smtClean="0"/>
              <a:t>канала вводиться имплантат, представляющий собой интрамедуллярный штифт из титанового сплава длинной </a:t>
            </a:r>
            <a:r>
              <a:rPr lang="ru-RU" sz="2400" dirty="0"/>
              <a:t>2,5 </a:t>
            </a:r>
            <a:r>
              <a:rPr lang="ru-RU" sz="2400" dirty="0" smtClean="0"/>
              <a:t>см </a:t>
            </a:r>
            <a:r>
              <a:rPr lang="en-US" sz="2400" dirty="0" smtClean="0"/>
              <a:t>[</a:t>
            </a:r>
            <a:r>
              <a:rPr lang="ru-RU" sz="2400" dirty="0" smtClean="0"/>
              <a:t>Рис 1.</a:t>
            </a:r>
            <a:r>
              <a:rPr lang="en-US" sz="2400" dirty="0" smtClean="0"/>
              <a:t>]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5194"/>
          <a:stretch/>
        </p:blipFill>
        <p:spPr>
          <a:xfrm>
            <a:off x="6896327" y="-17689"/>
            <a:ext cx="2087335" cy="6573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743122" y="5909498"/>
            <a:ext cx="407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Рис.1</a:t>
            </a:r>
            <a:r>
              <a:rPr lang="ru-RU" dirty="0" smtClean="0"/>
              <a:t> Введение интрамедуллярного имплантата в бедренную кость крысы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8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63526"/>
            <a:ext cx="8543925" cy="1325563"/>
          </a:xfrm>
        </p:spPr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752" y="1545265"/>
            <a:ext cx="5533799" cy="519611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/>
              <a:t>А</a:t>
            </a:r>
            <a:r>
              <a:rPr lang="ru-RU" sz="2400" dirty="0" smtClean="0"/>
              <a:t>дгезия микробных тел на поверхности металлоконструкции, прежде внедрения имплантата в кость, является важным патогенетическим звеном в формировании </a:t>
            </a:r>
            <a:r>
              <a:rPr lang="ru-RU" sz="2400" dirty="0" err="1" smtClean="0"/>
              <a:t>периимплантной</a:t>
            </a:r>
            <a:r>
              <a:rPr lang="ru-RU" sz="2400" dirty="0" smtClean="0"/>
              <a:t> инфекции и в дальнейшем остеомиелитических процессов </a:t>
            </a:r>
            <a:r>
              <a:rPr lang="en-US" sz="2400" dirty="0" smtClean="0"/>
              <a:t>[1]</a:t>
            </a:r>
            <a:r>
              <a:rPr lang="ru-RU" sz="2400" dirty="0" smtClean="0"/>
              <a:t> </a:t>
            </a:r>
          </a:p>
          <a:p>
            <a:pPr>
              <a:buFontTx/>
              <a:buChar char="-"/>
            </a:pPr>
            <a:r>
              <a:rPr lang="ru-RU" sz="2400" dirty="0" smtClean="0"/>
              <a:t>Предварительно имплантат погружается в агаровую среду с засеянной в нее культурой </a:t>
            </a:r>
            <a:r>
              <a:rPr lang="en-US" sz="2400" dirty="0" smtClean="0"/>
              <a:t>S</a:t>
            </a:r>
            <a:r>
              <a:rPr lang="ru-RU" sz="2400" dirty="0" smtClean="0"/>
              <a:t>. </a:t>
            </a:r>
            <a:r>
              <a:rPr lang="en-US" sz="2400" dirty="0" smtClean="0"/>
              <a:t>Aureus</a:t>
            </a:r>
            <a:r>
              <a:rPr lang="ru-RU" sz="2400" dirty="0" smtClean="0"/>
              <a:t> </a:t>
            </a:r>
            <a:r>
              <a:rPr lang="en-US" sz="2400" dirty="0" smtClean="0"/>
              <a:t>[</a:t>
            </a:r>
            <a:r>
              <a:rPr lang="ru-RU" sz="2400" dirty="0" smtClean="0"/>
              <a:t>Рис. 2</a:t>
            </a:r>
            <a:r>
              <a:rPr lang="en-US" sz="2400" dirty="0"/>
              <a:t>]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4145" y="6144280"/>
            <a:ext cx="5104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1) A.G. </a:t>
            </a:r>
            <a:r>
              <a:rPr lang="en-US" sz="1400" dirty="0" err="1" smtClean="0"/>
              <a:t>Gristina</a:t>
            </a:r>
            <a:r>
              <a:rPr lang="en-US" sz="1400" dirty="0" smtClean="0"/>
              <a:t>, Biomaterial-centered infection: microbial adhesion versus tissue integration, Science 237 (4822) (1987) 1588–1595.</a:t>
            </a:r>
            <a:endParaRPr lang="ru-RU" sz="1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038" t="7058" r="4760" b="7207"/>
          <a:stretch/>
        </p:blipFill>
        <p:spPr>
          <a:xfrm>
            <a:off x="6076271" y="547900"/>
            <a:ext cx="3502478" cy="46974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61050" y="5219957"/>
            <a:ext cx="38090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Рис.2</a:t>
            </a:r>
            <a:r>
              <a:rPr lang="ru-RU" dirty="0" smtClean="0"/>
              <a:t> Введение имплантата в бедренную кость крысы с предварительным погружением имплантата </a:t>
            </a:r>
            <a:r>
              <a:rPr lang="ru-RU" dirty="0"/>
              <a:t>в агаровую среду, с засеянной в нее культурой </a:t>
            </a:r>
            <a:r>
              <a:rPr lang="en-US" dirty="0"/>
              <a:t>S</a:t>
            </a:r>
            <a:r>
              <a:rPr lang="ru-RU" dirty="0"/>
              <a:t>. </a:t>
            </a:r>
            <a:r>
              <a:rPr lang="en-US" dirty="0" smtClean="0"/>
              <a:t>aureus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3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63526"/>
            <a:ext cx="8543925" cy="1325563"/>
          </a:xfrm>
        </p:spPr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pic>
        <p:nvPicPr>
          <p:cNvPr id="1026" name="Picture 2" descr="https://sun9-3.userapi.com/impg/Vj_je5nmeyuMbPuuKc5D61y4RqoasqfOm2g_YA/LF-dGf3dXVU.jpg?size=1276x1280&amp;quality=95&amp;sign=cdc44c4924d89bd07990d7c055f3d534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0"/>
          <a:stretch/>
        </p:blipFill>
        <p:spPr bwMode="auto">
          <a:xfrm>
            <a:off x="2120900" y="1509261"/>
            <a:ext cx="604071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00" y="5331440"/>
            <a:ext cx="909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Схема 1. </a:t>
            </a:r>
            <a:r>
              <a:rPr lang="ru-RU" sz="1600" dirty="0"/>
              <a:t>Э</a:t>
            </a:r>
            <a:r>
              <a:rPr lang="ru-RU" sz="1600" dirty="0" smtClean="0"/>
              <a:t>тапы оперативного вмешательства при выполнении моделирования </a:t>
            </a:r>
            <a:r>
              <a:rPr lang="ru-RU" sz="1600" dirty="0" err="1" smtClean="0"/>
              <a:t>периимплантной</a:t>
            </a:r>
            <a:r>
              <a:rPr lang="ru-RU" sz="1600" dirty="0" smtClean="0"/>
              <a:t> инфекции у крыс</a:t>
            </a:r>
          </a:p>
          <a:p>
            <a:r>
              <a:rPr lang="ru-RU" sz="1600" dirty="0" smtClean="0"/>
              <a:t>Этап 1 – выполнение общей анестезии лабораторной крысе</a:t>
            </a:r>
          </a:p>
          <a:p>
            <a:r>
              <a:rPr lang="ru-RU" sz="1600" dirty="0" smtClean="0"/>
              <a:t>Этап 2 – выполнение оперативного доступа</a:t>
            </a:r>
            <a:r>
              <a:rPr lang="ru-RU" sz="1600" dirty="0"/>
              <a:t> </a:t>
            </a:r>
            <a:r>
              <a:rPr lang="ru-RU" sz="1600" dirty="0" smtClean="0"/>
              <a:t>к проксимальному отделу бедра, трепанация кости в месте предполагаемого введения имплантата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25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70997"/>
            <a:ext cx="8543925" cy="1325563"/>
          </a:xfrm>
        </p:spPr>
        <p:txBody>
          <a:bodyPr/>
          <a:lstStyle/>
          <a:p>
            <a:r>
              <a:rPr lang="ru-RU" dirty="0" smtClean="0"/>
              <a:t>Материалы и методы</a:t>
            </a:r>
            <a:endParaRPr lang="ru-RU" dirty="0"/>
          </a:p>
        </p:txBody>
      </p:sp>
      <p:pic>
        <p:nvPicPr>
          <p:cNvPr id="4" name="Picture 4" descr="https://sun9-3.userapi.com/impg/Vj_je5nmeyuMbPuuKc5D61y4RqoasqfOm2g_YA/LF-dGf3dXVU.jpg?size=1276x1280&amp;quality=95&amp;sign=cdc44c4924d89bd07990d7c055f3d534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8"/>
          <a:stretch/>
        </p:blipFill>
        <p:spPr bwMode="auto">
          <a:xfrm>
            <a:off x="2108200" y="1388563"/>
            <a:ext cx="580243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" y="5303846"/>
            <a:ext cx="916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Схема 2. </a:t>
            </a:r>
            <a:r>
              <a:rPr lang="ru-RU" sz="1600" dirty="0"/>
              <a:t>Э</a:t>
            </a:r>
            <a:r>
              <a:rPr lang="ru-RU" sz="1600" dirty="0" smtClean="0"/>
              <a:t>тапы оперативного вмешательства при выполнении моделирования </a:t>
            </a:r>
            <a:r>
              <a:rPr lang="ru-RU" sz="1600" dirty="0" err="1" smtClean="0"/>
              <a:t>периимплантной</a:t>
            </a:r>
            <a:r>
              <a:rPr lang="ru-RU" sz="1600" dirty="0" smtClean="0"/>
              <a:t> инфекции у крыс</a:t>
            </a:r>
          </a:p>
          <a:p>
            <a:r>
              <a:rPr lang="ru-RU" sz="1600" dirty="0" smtClean="0"/>
              <a:t>Этап 3 – введение имплантата в бедренную кость крысы с предварительным погружением имплантата в агаровую среду, с засеянной в нее культурой </a:t>
            </a:r>
            <a:r>
              <a:rPr lang="en-US" sz="1600" dirty="0" smtClean="0"/>
              <a:t>S</a:t>
            </a:r>
            <a:r>
              <a:rPr lang="ru-RU" sz="1600" dirty="0" smtClean="0"/>
              <a:t>. </a:t>
            </a:r>
            <a:r>
              <a:rPr lang="en-US" sz="1600" dirty="0" smtClean="0"/>
              <a:t>aureus</a:t>
            </a:r>
            <a:endParaRPr lang="ru-RU" sz="1600" dirty="0" smtClean="0"/>
          </a:p>
          <a:p>
            <a:r>
              <a:rPr lang="ru-RU" sz="1600" dirty="0"/>
              <a:t>Э</a:t>
            </a:r>
            <a:r>
              <a:rPr lang="ru-RU" sz="1600" dirty="0" smtClean="0"/>
              <a:t>тап 4 – </a:t>
            </a:r>
            <a:r>
              <a:rPr lang="ru-RU" sz="1600" dirty="0"/>
              <a:t>рана наглухо и послойно </a:t>
            </a:r>
            <a:r>
              <a:rPr lang="ru-RU" sz="1600" dirty="0" smtClean="0"/>
              <a:t>ушивается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08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638" y="1825625"/>
            <a:ext cx="8543925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Через </a:t>
            </a:r>
            <a:r>
              <a:rPr lang="ru-RU" dirty="0"/>
              <a:t>28 дней все </a:t>
            </a:r>
            <a:r>
              <a:rPr lang="ru-RU" dirty="0" smtClean="0"/>
              <a:t>животные выводятся из эксперимента</a:t>
            </a:r>
          </a:p>
          <a:p>
            <a:pPr>
              <a:buFontTx/>
              <a:buChar char="-"/>
            </a:pPr>
            <a:r>
              <a:rPr lang="ru-RU" dirty="0" smtClean="0"/>
              <a:t>После </a:t>
            </a:r>
            <a:r>
              <a:rPr lang="ru-RU" dirty="0"/>
              <a:t>извлечения </a:t>
            </a:r>
            <a:r>
              <a:rPr lang="ru-RU" dirty="0" err="1" smtClean="0"/>
              <a:t>имплантов</a:t>
            </a:r>
            <a:r>
              <a:rPr lang="ru-RU" dirty="0" smtClean="0"/>
              <a:t>, </a:t>
            </a:r>
            <a:r>
              <a:rPr lang="ru-RU" dirty="0"/>
              <a:t>на их </a:t>
            </a:r>
            <a:r>
              <a:rPr lang="ru-RU" dirty="0" smtClean="0"/>
              <a:t>поверхности, </a:t>
            </a:r>
            <a:r>
              <a:rPr lang="ru-RU" dirty="0"/>
              <a:t>при микроскопии </a:t>
            </a:r>
            <a:r>
              <a:rPr lang="ru-RU" dirty="0" smtClean="0"/>
              <a:t>отмечаются </a:t>
            </a:r>
            <a:r>
              <a:rPr lang="ru-RU" dirty="0"/>
              <a:t>микробные </a:t>
            </a:r>
            <a:r>
              <a:rPr lang="ru-RU" dirty="0" smtClean="0"/>
              <a:t>биопленки</a:t>
            </a:r>
          </a:p>
          <a:p>
            <a:pPr>
              <a:buFontTx/>
              <a:buChar char="-"/>
            </a:pPr>
            <a:r>
              <a:rPr lang="ru-RU" dirty="0" smtClean="0"/>
              <a:t>Возникают </a:t>
            </a:r>
            <a:r>
              <a:rPr lang="ru-RU" dirty="0"/>
              <a:t>явления остеомиелита костной </a:t>
            </a:r>
            <a:r>
              <a:rPr lang="ru-RU" dirty="0" smtClean="0"/>
              <a:t>ткани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0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638" y="1825625"/>
            <a:ext cx="9275762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Предложенный </a:t>
            </a:r>
            <a:r>
              <a:rPr lang="ru-RU" dirty="0"/>
              <a:t>способ экспериментального моделирования </a:t>
            </a:r>
            <a:r>
              <a:rPr lang="ru-RU" dirty="0" err="1" smtClean="0"/>
              <a:t>периимплантной</a:t>
            </a:r>
            <a:r>
              <a:rPr lang="ru-RU" dirty="0" smtClean="0"/>
              <a:t> </a:t>
            </a:r>
            <a:r>
              <a:rPr lang="ru-RU" dirty="0"/>
              <a:t>инфекции трубчатых костей </a:t>
            </a:r>
            <a:r>
              <a:rPr lang="ru-RU" dirty="0" smtClean="0"/>
              <a:t>позволяет моделировать патологический процесс, схожий с реальными клиническими ситуациями. </a:t>
            </a:r>
          </a:p>
          <a:p>
            <a:pPr marL="0" indent="0" algn="just">
              <a:buNone/>
            </a:pPr>
            <a:r>
              <a:rPr lang="ru-RU" dirty="0" smtClean="0"/>
              <a:t>Предварительная адгезия микробных тел, прежде внедрения имплантата в кость - является важным патогенетическим звеном в формировании </a:t>
            </a:r>
            <a:r>
              <a:rPr lang="ru-RU" dirty="0" err="1" smtClean="0"/>
              <a:t>периимплантной</a:t>
            </a:r>
            <a:r>
              <a:rPr lang="ru-RU" dirty="0"/>
              <a:t> </a:t>
            </a:r>
            <a:r>
              <a:rPr lang="ru-RU" dirty="0" smtClean="0"/>
              <a:t>инфекции и </a:t>
            </a:r>
            <a:r>
              <a:rPr lang="ru-RU" dirty="0"/>
              <a:t>в дальнейшем </a:t>
            </a:r>
            <a:r>
              <a:rPr lang="ru-RU" dirty="0" smtClean="0"/>
              <a:t>остеомиелитических процессов, учет данного явления позволяет увеличить вероятность развития остеомиелита в условиях эксперимента.</a:t>
            </a:r>
          </a:p>
          <a:p>
            <a:pPr marL="0" indent="0" algn="just">
              <a:buNone/>
            </a:pPr>
            <a:r>
              <a:rPr lang="ru-RU" dirty="0" smtClean="0"/>
              <a:t>Выполнение моделирования по данной методике позволяет увеличить производительность труда. </a:t>
            </a:r>
            <a:r>
              <a:rPr lang="ru-RU" dirty="0"/>
              <a:t>П</a:t>
            </a:r>
            <a:r>
              <a:rPr lang="ru-RU" dirty="0" smtClean="0"/>
              <a:t>роводимая операция, не требует большого количества времени на ее проведение.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421</Words>
  <Application>Microsoft Office PowerPoint</Application>
  <PresentationFormat>Лист A4 (210x297 мм)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Экспериментальная модель периимплантной инфекции трубчатых костей у крыс</vt:lpstr>
      <vt:lpstr>Цель исследования</vt:lpstr>
      <vt:lpstr>Материалы и методы</vt:lpstr>
      <vt:lpstr>Материалы и методы</vt:lpstr>
      <vt:lpstr>Материалы и методы</vt:lpstr>
      <vt:lpstr>Материалы и методы</vt:lpstr>
      <vt:lpstr>Результаты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Экспериментальная модель периимплантной инфекции трубчатых костей у крыс</dc:title>
  <dc:creator>Grigoriy Sergeev</dc:creator>
  <cp:lastModifiedBy>user</cp:lastModifiedBy>
  <cp:revision>25</cp:revision>
  <dcterms:created xsi:type="dcterms:W3CDTF">2023-05-28T06:40:06Z</dcterms:created>
  <dcterms:modified xsi:type="dcterms:W3CDTF">2023-06-02T06:57:19Z</dcterms:modified>
</cp:coreProperties>
</file>