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9" r:id="rId3"/>
    <p:sldId id="270" r:id="rId4"/>
    <p:sldId id="273" r:id="rId5"/>
    <p:sldId id="275" r:id="rId6"/>
    <p:sldId id="276" r:id="rId7"/>
    <p:sldId id="277" r:id="rId8"/>
    <p:sldId id="262" r:id="rId9"/>
    <p:sldId id="27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38" y="-78"/>
      </p:cViewPr>
      <p:guideLst>
        <p:guide orient="horz" pos="2160"/>
        <p:guide pos="2880"/>
        <p:guide pos="29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Возраст больных</a:t>
            </a:r>
          </a:p>
        </c:rich>
      </c:tx>
      <c:layout>
        <c:manualLayout>
          <c:xMode val="edge"/>
          <c:yMode val="edge"/>
          <c:x val="0.15439800561618144"/>
          <c:y val="0.1697334073940788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285422611011135E-2"/>
          <c:y val="0.21349935402997938"/>
          <c:w val="0.5434788411068644"/>
          <c:h val="0.7809599431791306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C47B-DB31-45AB-AF5B-1E7CE4E0A684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AA23-C65C-404E-B9A0-70DBD67BAC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589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C47B-DB31-45AB-AF5B-1E7CE4E0A684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AA23-C65C-404E-B9A0-70DBD67BAC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865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C47B-DB31-45AB-AF5B-1E7CE4E0A684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AA23-C65C-404E-B9A0-70DBD67BAC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498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C47B-DB31-45AB-AF5B-1E7CE4E0A684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AA23-C65C-404E-B9A0-70DBD67BAC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658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C47B-DB31-45AB-AF5B-1E7CE4E0A684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AA23-C65C-404E-B9A0-70DBD67BAC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876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C47B-DB31-45AB-AF5B-1E7CE4E0A684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AA23-C65C-404E-B9A0-70DBD67BAC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969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C47B-DB31-45AB-AF5B-1E7CE4E0A684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AA23-C65C-404E-B9A0-70DBD67BAC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312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C47B-DB31-45AB-AF5B-1E7CE4E0A684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AA23-C65C-404E-B9A0-70DBD67BAC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242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C47B-DB31-45AB-AF5B-1E7CE4E0A684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AA23-C65C-404E-B9A0-70DBD67BAC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965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C47B-DB31-45AB-AF5B-1E7CE4E0A684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AA23-C65C-404E-B9A0-70DBD67BAC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043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C47B-DB31-45AB-AF5B-1E7CE4E0A684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AA23-C65C-404E-B9A0-70DBD67BAC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25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8C47B-DB31-45AB-AF5B-1E7CE4E0A684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9AA23-C65C-404E-B9A0-70DBD67BAC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005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8352928" cy="2387600"/>
          </a:xfrm>
        </p:spPr>
        <p:txBody>
          <a:bodyPr>
            <a:noAutofit/>
          </a:bodyPr>
          <a:lstStyle/>
          <a:p>
            <a:pPr algn="l"/>
            <a:r>
              <a:rPr lang="ru-RU" b="1" dirty="0">
                <a:solidFill>
                  <a:srgbClr val="006600"/>
                </a:solidFill>
                <a:latin typeface="+mn-lt"/>
              </a:rPr>
              <a:t>Некоторые особенности лечения </a:t>
            </a:r>
            <a:r>
              <a:rPr lang="ru-RU" b="1" dirty="0" err="1">
                <a:solidFill>
                  <a:srgbClr val="006600"/>
                </a:solidFill>
                <a:latin typeface="+mn-lt"/>
              </a:rPr>
              <a:t>полифокальных</a:t>
            </a:r>
            <a:r>
              <a:rPr lang="ru-RU" b="1" dirty="0">
                <a:solidFill>
                  <a:srgbClr val="006600"/>
                </a:solidFill>
                <a:latin typeface="+mn-lt"/>
              </a:rPr>
              <a:t> переломов длинных </a:t>
            </a:r>
            <a:r>
              <a:rPr lang="ru-RU" b="1" dirty="0" smtClean="0">
                <a:solidFill>
                  <a:srgbClr val="006600"/>
                </a:solidFill>
                <a:latin typeface="+mn-lt"/>
              </a:rPr>
              <a:t>костей</a:t>
            </a:r>
            <a:endParaRPr lang="ru-RU" b="1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581128"/>
            <a:ext cx="7632848" cy="1441266"/>
          </a:xfrm>
        </p:spPr>
        <p:txBody>
          <a:bodyPr>
            <a:noAutofit/>
          </a:bodyPr>
          <a:lstStyle/>
          <a:p>
            <a:r>
              <a:rPr lang="ru-RU" sz="2800" dirty="0" err="1">
                <a:solidFill>
                  <a:schemeClr val="tx1"/>
                </a:solidFill>
                <a:cs typeface="Arial" pitchFamily="34" charset="0"/>
              </a:rPr>
              <a:t>Сайпиев</a:t>
            </a:r>
            <a:r>
              <a:rPr lang="ru-RU" sz="28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cs typeface="Arial" pitchFamily="34" charset="0"/>
              </a:rPr>
              <a:t>Азизбек</a:t>
            </a:r>
            <a:r>
              <a:rPr lang="ru-RU" sz="28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cs typeface="Arial" pitchFamily="34" charset="0"/>
              </a:rPr>
              <a:t>Акбарович</a:t>
            </a:r>
            <a:r>
              <a:rPr lang="ru-RU" sz="2800" dirty="0">
                <a:solidFill>
                  <a:schemeClr val="tx1"/>
                </a:solidFill>
                <a:cs typeface="Arial" pitchFamily="34" charset="0"/>
              </a:rPr>
              <a:t>*</a:t>
            </a:r>
          </a:p>
          <a:p>
            <a:r>
              <a:rPr lang="ru-RU" sz="2800" dirty="0">
                <a:solidFill>
                  <a:schemeClr val="tx1"/>
                </a:solidFill>
                <a:cs typeface="Arial" pitchFamily="34" charset="0"/>
              </a:rPr>
              <a:t>д.м.н., Валиев </a:t>
            </a:r>
            <a:r>
              <a:rPr lang="ru-RU" sz="2800" dirty="0" err="1">
                <a:solidFill>
                  <a:schemeClr val="tx1"/>
                </a:solidFill>
                <a:cs typeface="Arial" pitchFamily="34" charset="0"/>
              </a:rPr>
              <a:t>Эркин</a:t>
            </a:r>
            <a:r>
              <a:rPr lang="ru-RU" sz="28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cs typeface="Arial" pitchFamily="34" charset="0"/>
              </a:rPr>
              <a:t>Юлдашевич</a:t>
            </a:r>
            <a:r>
              <a:rPr lang="ru-RU" sz="2800" dirty="0" smtClean="0">
                <a:solidFill>
                  <a:schemeClr val="tx1"/>
                </a:solidFill>
                <a:cs typeface="Arial" pitchFamily="34" charset="0"/>
              </a:rPr>
              <a:t>**</a:t>
            </a:r>
          </a:p>
          <a:p>
            <a:endParaRPr lang="en-US" sz="1000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 algn="r"/>
            <a:r>
              <a:rPr lang="ru-RU" sz="1800" dirty="0">
                <a:solidFill>
                  <a:schemeClr val="tx1"/>
                </a:solidFill>
                <a:cs typeface="Arial" pitchFamily="34" charset="0"/>
              </a:rPr>
              <a:t>*</a:t>
            </a:r>
            <a:r>
              <a:rPr lang="ru-RU" sz="1800" dirty="0" err="1">
                <a:solidFill>
                  <a:schemeClr val="tx1"/>
                </a:solidFill>
                <a:cs typeface="Arial" pitchFamily="34" charset="0"/>
              </a:rPr>
              <a:t>Навоийский</a:t>
            </a:r>
            <a:r>
              <a:rPr lang="ru-RU" sz="1800" dirty="0">
                <a:solidFill>
                  <a:schemeClr val="tx1"/>
                </a:solidFill>
                <a:cs typeface="Arial" pitchFamily="34" charset="0"/>
              </a:rPr>
              <a:t> филиал Республиканского научного центра экстренной медицинской помощи </a:t>
            </a:r>
          </a:p>
          <a:p>
            <a:pPr algn="r"/>
            <a:r>
              <a:rPr lang="ru-RU" sz="1800" dirty="0">
                <a:solidFill>
                  <a:schemeClr val="tx1"/>
                </a:solidFill>
                <a:cs typeface="Arial" pitchFamily="34" charset="0"/>
              </a:rPr>
              <a:t>**Республиканский научный центр экстренной медицинской помощи </a:t>
            </a:r>
          </a:p>
          <a:p>
            <a:pPr algn="l"/>
            <a:endParaRPr lang="ru-RU" sz="1800" dirty="0">
              <a:solidFill>
                <a:schemeClr val="tx1"/>
              </a:solidFill>
              <a:effectLst>
                <a:glow rad="254000">
                  <a:schemeClr val="bg1">
                    <a:alpha val="99000"/>
                  </a:schemeClr>
                </a:glo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 b="2157"/>
          <a:stretch>
            <a:fillRect/>
          </a:stretch>
        </p:blipFill>
        <p:spPr bwMode="auto">
          <a:xfrm>
            <a:off x="1" y="1"/>
            <a:ext cx="9144000" cy="2132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5864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"/>
            <a:ext cx="6015338" cy="980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3483"/>
            <a:ext cx="7886700" cy="997683"/>
          </a:xfrm>
        </p:spPr>
        <p:txBody>
          <a:bodyPr>
            <a:normAutofit/>
          </a:bodyPr>
          <a:lstStyle/>
          <a:p>
            <a:pPr algn="l"/>
            <a:r>
              <a:rPr lang="ru-RU" sz="4000" dirty="0">
                <a:solidFill>
                  <a:srgbClr val="006600"/>
                </a:solidFill>
                <a:latin typeface="+mn-lt"/>
                <a:cs typeface="Times New Roman" panose="02020603050405020304" pitchFamily="18" charset="0"/>
              </a:rPr>
              <a:t>Актуальность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3591" y="1196752"/>
            <a:ext cx="8632905" cy="5472608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20000"/>
              </a:lnSpc>
            </a:pPr>
            <a:r>
              <a:rPr lang="ru-RU" sz="2400" dirty="0" smtClean="0">
                <a:cs typeface="Times New Roman" panose="02020603050405020304" pitchFamily="18" charset="0"/>
              </a:rPr>
              <a:t>	</a:t>
            </a:r>
            <a:r>
              <a:rPr lang="ru-RU" sz="2000" dirty="0"/>
              <a:t>Проблема лечения </a:t>
            </a:r>
            <a:r>
              <a:rPr lang="ru-RU" sz="2000" dirty="0" err="1"/>
              <a:t>полифокальных</a:t>
            </a:r>
            <a:r>
              <a:rPr lang="ru-RU" sz="2000" dirty="0"/>
              <a:t> переломов длинных </a:t>
            </a:r>
            <a:endParaRPr lang="ru-RU" sz="2000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000" dirty="0" smtClean="0"/>
              <a:t>костей </a:t>
            </a:r>
            <a:r>
              <a:rPr lang="ru-RU" sz="2000" dirty="0"/>
              <a:t>конечностей на сегодняшний день являются одной из нерешенных </a:t>
            </a:r>
            <a:endParaRPr lang="ru-RU" sz="2000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000" dirty="0" smtClean="0"/>
              <a:t>в </a:t>
            </a:r>
            <a:r>
              <a:rPr lang="ru-RU" sz="2000" dirty="0"/>
              <a:t>травматологии. </a:t>
            </a:r>
            <a:r>
              <a:rPr lang="ru-RU" sz="2000" dirty="0" err="1"/>
              <a:t>Полифокальные</a:t>
            </a:r>
            <a:r>
              <a:rPr lang="ru-RU" sz="2000" dirty="0"/>
              <a:t> переломы составляют 1,5-2,2 % от </a:t>
            </a:r>
            <a:endParaRPr lang="ru-RU" sz="2000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000" dirty="0" smtClean="0"/>
              <a:t>числа </a:t>
            </a:r>
            <a:r>
              <a:rPr lang="ru-RU" sz="2000" dirty="0"/>
              <a:t>всех переломов трубчатых костей. </a:t>
            </a:r>
          </a:p>
          <a:p>
            <a:pPr marL="457200" indent="-457200" algn="just">
              <a:lnSpc>
                <a:spcPct val="120000"/>
              </a:lnSpc>
            </a:pPr>
            <a:r>
              <a:rPr lang="ru-RU" sz="2000" dirty="0"/>
              <a:t>Необходимость выделения </a:t>
            </a:r>
            <a:r>
              <a:rPr lang="ru-RU" sz="2000" dirty="0" err="1"/>
              <a:t>полифокальных</a:t>
            </a:r>
            <a:r>
              <a:rPr lang="ru-RU" sz="2000" dirty="0"/>
              <a:t> переломов в </a:t>
            </a:r>
            <a:endParaRPr lang="ru-RU" sz="2000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000" dirty="0" smtClean="0"/>
              <a:t>самостоятельную </a:t>
            </a:r>
            <a:r>
              <a:rPr lang="ru-RU" sz="2000" dirty="0"/>
              <a:t>группу определяется двумя причинами. Во-первых, </a:t>
            </a:r>
            <a:endParaRPr lang="ru-RU" sz="2000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000" dirty="0" smtClean="0"/>
              <a:t>данные </a:t>
            </a:r>
            <a:r>
              <a:rPr lang="ru-RU" sz="2000" dirty="0"/>
              <a:t>повреждения носят множественный характер и, во-вторых, </a:t>
            </a:r>
            <a:endParaRPr lang="ru-RU" sz="2000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000" dirty="0" smtClean="0"/>
              <a:t>при </a:t>
            </a:r>
            <a:r>
              <a:rPr lang="ru-RU" sz="2000" dirty="0" err="1"/>
              <a:t>полифокальных</a:t>
            </a:r>
            <a:r>
              <a:rPr lang="ru-RU" sz="2000" dirty="0"/>
              <a:t> переломах формируется ряд </a:t>
            </a:r>
            <a:r>
              <a:rPr lang="ru-RU" sz="2000" dirty="0" smtClean="0"/>
              <a:t>биологических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000" dirty="0" smtClean="0"/>
              <a:t>и </a:t>
            </a:r>
            <a:r>
              <a:rPr lang="ru-RU" sz="2000" dirty="0"/>
              <a:t>биомеханических особенностей, затрудняющих процессы </a:t>
            </a:r>
            <a:endParaRPr lang="ru-RU" sz="2000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000" dirty="0" err="1" smtClean="0"/>
              <a:t>репаративной</a:t>
            </a:r>
            <a:r>
              <a:rPr lang="ru-RU" sz="2000" dirty="0" smtClean="0"/>
              <a:t> </a:t>
            </a:r>
            <a:r>
              <a:rPr lang="ru-RU" sz="2000" dirty="0"/>
              <a:t>регенерации </a:t>
            </a:r>
            <a:r>
              <a:rPr lang="ru-RU" sz="2000" dirty="0" smtClean="0"/>
              <a:t>кости.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ru-RU" sz="2000" i="1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1200" i="1" dirty="0" smtClean="0"/>
              <a:t>Литература</a:t>
            </a:r>
            <a:r>
              <a:rPr lang="ru-RU" sz="1200" i="1" dirty="0"/>
              <a:t>: </a:t>
            </a:r>
            <a:r>
              <a:rPr lang="ru-RU" sz="1200" i="1" dirty="0" err="1"/>
              <a:t>Селицкий</a:t>
            </a:r>
            <a:r>
              <a:rPr lang="ru-RU" sz="1200" i="1" dirty="0"/>
              <a:t> А. В. Минск. 2021; Панов А.А., </a:t>
            </a:r>
            <a:r>
              <a:rPr lang="ru-RU" sz="1200" i="1" dirty="0" err="1"/>
              <a:t>Копысова</a:t>
            </a:r>
            <a:r>
              <a:rPr lang="ru-RU" sz="1200" i="1" dirty="0"/>
              <a:t> В.А., Каплун В.А. и другие соавторы. Гений ортопедии, Курган, 2015; </a:t>
            </a:r>
            <a:r>
              <a:rPr lang="ru-RU" sz="1200" i="1" dirty="0" err="1"/>
              <a:t>Шпиняк</a:t>
            </a:r>
            <a:r>
              <a:rPr lang="ru-RU" sz="1200" i="1" dirty="0"/>
              <a:t> С. П. Саратов, 2013; Максименко В.И. Москва 2006.; Карасев А..Г., Бойчук С.П., </a:t>
            </a:r>
            <a:r>
              <a:rPr lang="ru-RU" sz="1200" i="1" dirty="0" err="1"/>
              <a:t>Мухтяев</a:t>
            </a:r>
            <a:r>
              <a:rPr lang="ru-RU" sz="1200" i="1" dirty="0"/>
              <a:t> С.В. Гений ортопедии, Курган, 2000.</a:t>
            </a:r>
          </a:p>
          <a:p>
            <a:pPr marL="0" indent="0" algn="just">
              <a:buNone/>
            </a:pPr>
            <a:endParaRPr lang="ru-RU" sz="24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endParaRPr lang="ru-RU" sz="24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45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"/>
            <a:ext cx="6015338" cy="980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3483"/>
            <a:ext cx="7886700" cy="997683"/>
          </a:xfrm>
        </p:spPr>
        <p:txBody>
          <a:bodyPr>
            <a:normAutofit/>
          </a:bodyPr>
          <a:lstStyle/>
          <a:p>
            <a:pPr algn="l"/>
            <a:r>
              <a:rPr lang="uz-Cyrl-UZ" sz="4000" dirty="0">
                <a:solidFill>
                  <a:srgbClr val="006600"/>
                </a:solidFill>
                <a:latin typeface="+mn-lt"/>
                <a:cs typeface="Times New Roman" panose="02020603050405020304" pitchFamily="18" charset="0"/>
              </a:rPr>
              <a:t>Цель исследования</a:t>
            </a:r>
            <a:endParaRPr lang="ru-RU" sz="4000" dirty="0">
              <a:solidFill>
                <a:srgbClr val="00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1628800"/>
            <a:ext cx="8776921" cy="374441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uz-Cyrl-UZ" dirty="0" smtClean="0">
              <a:cs typeface="Times New Roman" panose="02020603050405020304" pitchFamily="18" charset="0"/>
            </a:endParaRPr>
          </a:p>
          <a:p>
            <a:pPr indent="-360000">
              <a:buNone/>
            </a:pPr>
            <a:r>
              <a:rPr lang="uz-Cyrl-UZ" dirty="0">
                <a:cs typeface="Times New Roman" panose="02020603050405020304" pitchFamily="18" charset="0"/>
              </a:rPr>
              <a:t>	</a:t>
            </a:r>
            <a:r>
              <a:rPr lang="uz-Cyrl-UZ" dirty="0" smtClean="0">
                <a:cs typeface="Times New Roman" panose="02020603050405020304" pitchFamily="18" charset="0"/>
              </a:rPr>
              <a:t>	</a:t>
            </a:r>
            <a:r>
              <a:rPr lang="ru-RU" dirty="0"/>
              <a:t>Улучшение результатов лечения больных с </a:t>
            </a:r>
            <a:r>
              <a:rPr lang="ru-RU" dirty="0" err="1"/>
              <a:t>полифокальными</a:t>
            </a:r>
            <a:r>
              <a:rPr lang="ru-RU" dirty="0"/>
              <a:t> переломами длинных костей конечностей путем клинико-экспериментального обоснования течение процесса </a:t>
            </a:r>
            <a:r>
              <a:rPr lang="ru-RU" dirty="0" err="1"/>
              <a:t>остеорепарации</a:t>
            </a:r>
            <a:r>
              <a:rPr lang="ru-RU" dirty="0"/>
              <a:t> и их коррекции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025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"/>
            <a:ext cx="6015338" cy="980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3483"/>
            <a:ext cx="7886700" cy="997683"/>
          </a:xfrm>
        </p:spPr>
        <p:txBody>
          <a:bodyPr>
            <a:normAutofit/>
          </a:bodyPr>
          <a:lstStyle/>
          <a:p>
            <a:pPr algn="l"/>
            <a:r>
              <a:rPr lang="uz-Cyrl-UZ" sz="4000" dirty="0" smtClean="0">
                <a:solidFill>
                  <a:srgbClr val="006600"/>
                </a:solidFill>
                <a:latin typeface="+mn-lt"/>
                <a:cs typeface="Times New Roman" panose="02020603050405020304" pitchFamily="18" charset="0"/>
              </a:rPr>
              <a:t>Материалы и методы</a:t>
            </a:r>
            <a:endParaRPr lang="ru-RU" sz="4000" dirty="0">
              <a:solidFill>
                <a:srgbClr val="00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395536" y="1090257"/>
            <a:ext cx="8458707" cy="11866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	В </a:t>
            </a:r>
            <a:r>
              <a:rPr lang="ru-RU" sz="2400" dirty="0"/>
              <a:t>течение 2004-2021 гг. через приемно-диагностическое отделение </a:t>
            </a:r>
            <a:r>
              <a:rPr lang="ru-RU" sz="2400" dirty="0" err="1"/>
              <a:t>Навоийского</a:t>
            </a:r>
            <a:r>
              <a:rPr lang="ru-RU" sz="2400" dirty="0"/>
              <a:t> филиала РНЦЭМП проходили до 166937 пострадавшие с различными травмами конечностей, из них 31035 пострадавшие нуждающихся в госпитализации по экстренным показаниям. В том числе, количество пострадавших с тяжелой </a:t>
            </a:r>
            <a:r>
              <a:rPr lang="ru-RU" sz="2400" dirty="0" err="1"/>
              <a:t>политравмой</a:t>
            </a:r>
            <a:r>
              <a:rPr lang="ru-RU" sz="2400" dirty="0"/>
              <a:t> составил 2057 больных. Все пациенты с тяжелой </a:t>
            </a:r>
            <a:r>
              <a:rPr lang="ru-RU" sz="2400" dirty="0" err="1"/>
              <a:t>политравмой</a:t>
            </a:r>
            <a:r>
              <a:rPr lang="ru-RU" sz="2400" dirty="0"/>
              <a:t> были доставлены в приемное отделение Центра с явлениями травматического шока, нередко в коматозном состоянии. В указанный период, из числа доставленных больных с </a:t>
            </a:r>
            <a:r>
              <a:rPr lang="ru-RU" sz="2400" dirty="0" err="1"/>
              <a:t>политравмой</a:t>
            </a:r>
            <a:r>
              <a:rPr lang="ru-RU" sz="2400" dirty="0"/>
              <a:t> 986 пострадавшие в результате дорожно-транспортного происшествия, 255 пострадавшие в результате производственной травмы, в 306 случаях криминального характера, 510 пострадавшие с травмой бытового характера (в частности </a:t>
            </a:r>
            <a:r>
              <a:rPr lang="ru-RU" sz="2400" dirty="0" err="1"/>
              <a:t>кататравмы</a:t>
            </a:r>
            <a:r>
              <a:rPr lang="ru-RU" sz="2400" dirty="0"/>
              <a:t>).</a:t>
            </a:r>
          </a:p>
          <a:p>
            <a:pPr marL="0" indent="0">
              <a:buNone/>
            </a:pP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019673448"/>
              </p:ext>
            </p:extLst>
          </p:nvPr>
        </p:nvGraphicFramePr>
        <p:xfrm>
          <a:off x="468313" y="3766821"/>
          <a:ext cx="2830749" cy="3067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653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"/>
            <a:ext cx="6015338" cy="980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3483"/>
            <a:ext cx="7886700" cy="997683"/>
          </a:xfrm>
        </p:spPr>
        <p:txBody>
          <a:bodyPr>
            <a:normAutofit/>
          </a:bodyPr>
          <a:lstStyle/>
          <a:p>
            <a:pPr algn="l"/>
            <a:r>
              <a:rPr lang="uz-Cyrl-UZ" sz="4000" dirty="0" smtClean="0">
                <a:solidFill>
                  <a:srgbClr val="006600"/>
                </a:solidFill>
                <a:latin typeface="+mn-lt"/>
                <a:cs typeface="Times New Roman" panose="02020603050405020304" pitchFamily="18" charset="0"/>
              </a:rPr>
              <a:t>Результаты</a:t>
            </a:r>
            <a:endParaRPr lang="ru-RU" sz="4000" dirty="0">
              <a:solidFill>
                <a:srgbClr val="00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458707" cy="11866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	</a:t>
            </a:r>
            <a:r>
              <a:rPr lang="ru-RU" sz="2400" dirty="0"/>
              <a:t>В течение исследуемого периода нами были проведены операции на конечностях следующим образом: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остеосинтез </a:t>
            </a:r>
            <a:r>
              <a:rPr lang="ru-RU" sz="2400" dirty="0"/>
              <a:t>костей таза 68; </a:t>
            </a:r>
            <a:r>
              <a:rPr lang="ru-RU" sz="2400" dirty="0" smtClean="0"/>
              <a:t>остеосинтез </a:t>
            </a:r>
            <a:r>
              <a:rPr lang="ru-RU" sz="2400" dirty="0"/>
              <a:t>бедренной кости 204; </a:t>
            </a:r>
            <a:r>
              <a:rPr lang="ru-RU" sz="2400" dirty="0" smtClean="0"/>
              <a:t>остеосинтез </a:t>
            </a:r>
            <a:r>
              <a:rPr lang="ru-RU" sz="2400" dirty="0"/>
              <a:t>костей голени 238; </a:t>
            </a:r>
            <a:r>
              <a:rPr lang="ru-RU" sz="2400" dirty="0" smtClean="0"/>
              <a:t>остеосинтез </a:t>
            </a:r>
            <a:r>
              <a:rPr lang="ru-RU" sz="2400" dirty="0"/>
              <a:t>плечевой кости 136; </a:t>
            </a:r>
            <a:r>
              <a:rPr lang="ru-RU" sz="2400" dirty="0" smtClean="0"/>
              <a:t>остеосинтез </a:t>
            </a:r>
            <a:r>
              <a:rPr lang="ru-RU" sz="2400" dirty="0"/>
              <a:t>костей предплечья 119; </a:t>
            </a:r>
            <a:r>
              <a:rPr lang="ru-RU" sz="2400" dirty="0" smtClean="0"/>
              <a:t>остеосинтез </a:t>
            </a:r>
            <a:r>
              <a:rPr lang="ru-RU" sz="2400" dirty="0"/>
              <a:t>костей кисти и стопы 117; операции на головном мозге и позвоночника 221; операции в двух и более сегментах 170. Из них операции на конечностях с применением высокотехнологичных оборудований 153; средний срок пребывания больных в стационаре при высокотехнологичных операциях составил </a:t>
            </a:r>
            <a:r>
              <a:rPr lang="ru-RU" sz="2400" dirty="0" smtClean="0"/>
              <a:t>9,2.</a:t>
            </a:r>
            <a:endParaRPr lang="ru-RU" sz="2400" dirty="0"/>
          </a:p>
          <a:p>
            <a:pPr marL="0" indent="0">
              <a:buNone/>
            </a:pP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43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"/>
            <a:ext cx="6015338" cy="980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3483"/>
            <a:ext cx="7886700" cy="997683"/>
          </a:xfrm>
        </p:spPr>
        <p:txBody>
          <a:bodyPr>
            <a:normAutofit/>
          </a:bodyPr>
          <a:lstStyle/>
          <a:p>
            <a:pPr algn="l"/>
            <a:r>
              <a:rPr lang="uz-Cyrl-UZ" sz="4000" dirty="0" smtClean="0">
                <a:solidFill>
                  <a:srgbClr val="006600"/>
                </a:solidFill>
                <a:latin typeface="+mn-lt"/>
                <a:cs typeface="Times New Roman" panose="02020603050405020304" pitchFamily="18" charset="0"/>
              </a:rPr>
              <a:t>Пример результатов</a:t>
            </a:r>
            <a:endParaRPr lang="ru-RU" sz="4000" dirty="0">
              <a:solidFill>
                <a:srgbClr val="00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458707" cy="11866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	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340768"/>
            <a:ext cx="6174365" cy="497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i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	Представлены рентгенограммы при поступлении в приемно-диагностическое отделение пациента А., 1992 г.р., и/б № 2447, находившегося на лечении в отделении сочетанных и осложненных травм с 03.03.2021г.по 17.03.2020г. Доставлен по линии скорой медицинской помощи 03.03.2021г. Травма в результате ДТП. При поступлении состояние оценено как тяжелое. Обследован дежурной бригадой в составе врачей травматологов, нейрохирурга, хирурга, реаниматолога в условиях шоковой палаты приемного отделения. Д-з: Сочетанная травма. Закрытая черепно-мозговая травма. Сотрясение головного мозга. Закрытый </a:t>
            </a:r>
            <a:r>
              <a:rPr lang="ru-RU" sz="1200" i="1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осколчатый</a:t>
            </a:r>
            <a:r>
              <a:rPr lang="ru-RU" sz="1200" i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перелом левой плечевой кости. Открытый перелом диафиза левой локтевой кости, закрытый перелом дистального </a:t>
            </a:r>
            <a:r>
              <a:rPr lang="ru-RU" sz="1200" i="1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эпиметафиза</a:t>
            </a:r>
            <a:r>
              <a:rPr lang="ru-RU" sz="1200" i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левой лучевой кости со смещением. Невропатия лучевого нерва слева. Травматический шок </a:t>
            </a:r>
            <a:r>
              <a:rPr lang="en-US" sz="1200" i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200" i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-II ст.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2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i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	При поступлении начаты комплексно-реанимационные и противошоковые мероприятия. Клинико-рентгенологическое обследование на фоне реанимационной терапии. Поврежденные конечности </a:t>
            </a:r>
            <a:r>
              <a:rPr lang="ru-RU" sz="1200" i="1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шинированы</a:t>
            </a:r>
            <a:r>
              <a:rPr lang="ru-RU" sz="1200" i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. После проведения первичных реанимационно-диагностических мероприятий пациент госпитализирован в отделение реанимации. По нормализации общего состояния и основных клинико-лабораторных показателей 04.03.2021г. переведен в отделение сочетанных и осложнённых травм. После всестороннего обследования произведены операции: 06.03.2021г. - открытая репозиция и остеосинтез штифтом с блокированием. Экстрамедуллярный остеосинтез правой локтевой кости и внутрисуставного перелома дистального </a:t>
            </a:r>
            <a:r>
              <a:rPr lang="ru-RU" sz="1200" i="1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эпиметафиза</a:t>
            </a:r>
            <a:r>
              <a:rPr lang="ru-RU" sz="1200" i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правой лучевой кости. Репозиции достигнуты на операционном столе. Выписан с улучшением 17.03.2021г.</a:t>
            </a:r>
            <a:endParaRPr lang="ru-RU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photo_2021-04-29_17-26-0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32" y="4005064"/>
            <a:ext cx="1597636" cy="24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photo_2021-04-29_17-22-3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32" y="1196752"/>
            <a:ext cx="1597749" cy="25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512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"/>
            <a:ext cx="6015338" cy="980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3483"/>
            <a:ext cx="7886700" cy="997683"/>
          </a:xfrm>
        </p:spPr>
        <p:txBody>
          <a:bodyPr>
            <a:normAutofit/>
          </a:bodyPr>
          <a:lstStyle/>
          <a:p>
            <a:pPr algn="l"/>
            <a:r>
              <a:rPr lang="uz-Cyrl-UZ" sz="4000" dirty="0" smtClean="0">
                <a:solidFill>
                  <a:srgbClr val="006600"/>
                </a:solidFill>
                <a:latin typeface="+mn-lt"/>
                <a:cs typeface="Times New Roman" panose="02020603050405020304" pitchFamily="18" charset="0"/>
              </a:rPr>
              <a:t>Пример результатов</a:t>
            </a:r>
            <a:endParaRPr lang="ru-RU" sz="4000" dirty="0">
              <a:solidFill>
                <a:srgbClr val="00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458707" cy="11866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	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412776"/>
            <a:ext cx="6174365" cy="292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i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1190937"/>
            <a:ext cx="6174365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i="1" dirty="0" smtClean="0"/>
              <a:t>	Представлены </a:t>
            </a:r>
            <a:r>
              <a:rPr lang="ru-RU" sz="1400" i="1" dirty="0"/>
              <a:t>рентгенограммы при поступлении в приемно-диагностическое отделение пациента А., 1977 г.р., и/б № 7866, находившегося на лечении в отд. сочетанных и осложненных травм с 09.08.21 по 20.08.2021г. Доставлен бригадой скорой медицинской помощи с места травмы (в результате падения с высоты) 09.08.2021г. При поступлении состояние оценено как тяжелое. Обследован дежурной бригадой в составе врачей травматологов, нейрохирурга, хирурга, реаниматолога в условиях шоковой палаты приемного отделения. Д-з: Сочетанная травма. Закрытая черепно-мозговая травма. Сотрясение головного мозга. Закрытый </a:t>
            </a:r>
            <a:r>
              <a:rPr lang="ru-RU" sz="1400" i="1" dirty="0" err="1"/>
              <a:t>осколчатый</a:t>
            </a:r>
            <a:r>
              <a:rPr lang="ru-RU" sz="1400" i="1" dirty="0"/>
              <a:t> перелом проксимального </a:t>
            </a:r>
            <a:r>
              <a:rPr lang="ru-RU" sz="1400" i="1" dirty="0" err="1"/>
              <a:t>метадиафиза</a:t>
            </a:r>
            <a:r>
              <a:rPr lang="ru-RU" sz="1400" i="1" dirty="0"/>
              <a:t>  и нижней трети диафиза правой большеберцовой кости. </a:t>
            </a:r>
            <a:r>
              <a:rPr lang="ru-RU" sz="1400" i="1" dirty="0" err="1"/>
              <a:t>Ушибленно</a:t>
            </a:r>
            <a:r>
              <a:rPr lang="ru-RU" sz="1400" i="1" dirty="0"/>
              <a:t>-рванная рана передней поверхности левого коленного сустава. Травматический шок </a:t>
            </a:r>
            <a:r>
              <a:rPr lang="en-US" sz="1400" i="1" dirty="0"/>
              <a:t>I</a:t>
            </a:r>
            <a:r>
              <a:rPr lang="ru-RU" sz="1400" i="1" dirty="0"/>
              <a:t>-</a:t>
            </a:r>
            <a:r>
              <a:rPr lang="en-US" sz="1400" i="1" dirty="0"/>
              <a:t>II</a:t>
            </a:r>
            <a:r>
              <a:rPr lang="ru-RU" sz="1400" i="1" dirty="0"/>
              <a:t> ст</a:t>
            </a:r>
            <a:r>
              <a:rPr lang="ru-RU" sz="1400" i="1" dirty="0" smtClean="0"/>
              <a:t>.</a:t>
            </a:r>
          </a:p>
          <a:p>
            <a:pPr algn="just"/>
            <a:endParaRPr lang="ru-RU" sz="1400" dirty="0"/>
          </a:p>
          <a:p>
            <a:pPr algn="just"/>
            <a:r>
              <a:rPr lang="ru-RU" sz="1400" i="1" dirty="0" smtClean="0"/>
              <a:t>	При </a:t>
            </a:r>
            <a:r>
              <a:rPr lang="ru-RU" sz="1400" i="1" dirty="0"/>
              <a:t>поступлении начаты комплексно-реанимационные и противошоковые мероприятия. Клинико-рентгенологическое обследование на фоне реанимационной терапии. Поврежденные конечности </a:t>
            </a:r>
            <a:r>
              <a:rPr lang="ru-RU" sz="1400" i="1" dirty="0" err="1"/>
              <a:t>шинированы</a:t>
            </a:r>
            <a:r>
              <a:rPr lang="ru-RU" sz="1400" i="1" dirty="0"/>
              <a:t>. После проведения первичных реанимационно-диагностических мероприятий пациент госпитализирован в отделение реанимации. По нормализации общего состояния и основных клинико-лабораторных показателей 10.08.2021г. переведен в отделение сочетанных и осложнённых травм. После всестороннего обследования произведена операция: 11.08.2021г. – Блокирующий интрамедуллярный остеосинтез правой большеберцовой кости. Репозиция достигнута на операционном столе. Выписан с улучшением 20.08.2021г.</a:t>
            </a:r>
            <a:endParaRPr lang="ru-RU" sz="1400" dirty="0"/>
          </a:p>
        </p:txBody>
      </p:sp>
      <p:pic>
        <p:nvPicPr>
          <p:cNvPr id="10" name="Picture 2" descr="photo_2021-08-19_22-45-33 (2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85"/>
          <a:stretch>
            <a:fillRect/>
          </a:stretch>
        </p:blipFill>
        <p:spPr bwMode="auto">
          <a:xfrm>
            <a:off x="6905905" y="1116122"/>
            <a:ext cx="1876223" cy="2672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 descr="photo_2021-08-19_22-45-3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40"/>
          <a:stretch>
            <a:fillRect/>
          </a:stretch>
        </p:blipFill>
        <p:spPr bwMode="auto">
          <a:xfrm>
            <a:off x="6887647" y="3935830"/>
            <a:ext cx="1932825" cy="2733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063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31034"/>
            <a:ext cx="8629236" cy="431824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/>
              <a:t>	</a:t>
            </a:r>
            <a:endParaRPr lang="ru-RU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"/>
            <a:ext cx="6015338" cy="980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23528" y="23483"/>
            <a:ext cx="8640960" cy="9976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dirty="0" smtClean="0">
                <a:solidFill>
                  <a:srgbClr val="006600"/>
                </a:solidFill>
                <a:latin typeface="+mn-lt"/>
                <a:cs typeface="Times New Roman" panose="02020603050405020304" pitchFamily="18" charset="0"/>
              </a:rPr>
              <a:t>Выводы</a:t>
            </a:r>
            <a:endParaRPr lang="ru-RU" sz="4000" dirty="0">
              <a:solidFill>
                <a:srgbClr val="00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95536" y="1419839"/>
            <a:ext cx="8280920" cy="46734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2200" dirty="0" smtClean="0"/>
              <a:t>	В завершение следует отметить, значительные успехи в решении многих сторон проблемы </a:t>
            </a:r>
            <a:r>
              <a:rPr lang="ru-RU" sz="2200" dirty="0" err="1" smtClean="0"/>
              <a:t>репаративной</a:t>
            </a:r>
            <a:r>
              <a:rPr lang="ru-RU" sz="2200" dirty="0" smtClean="0"/>
              <a:t> регенерации костной ткани. Остаётся далёким от решения ряд вопросов, связанных с </a:t>
            </a:r>
            <a:r>
              <a:rPr lang="ru-RU" sz="2200" dirty="0" err="1" smtClean="0"/>
              <a:t>васкуляризацией</a:t>
            </a:r>
            <a:r>
              <a:rPr lang="ru-RU" sz="2200" dirty="0" smtClean="0"/>
              <a:t> костей, особенно на микроциркуляторном уровне. Отсутствуют углубленные комплексные исследования микроциркуляции и </a:t>
            </a:r>
            <a:r>
              <a:rPr lang="ru-RU" sz="2200" dirty="0" err="1" smtClean="0"/>
              <a:t>остеогенеза</a:t>
            </a:r>
            <a:r>
              <a:rPr lang="ru-RU" sz="2200" dirty="0" smtClean="0"/>
              <a:t> как при различных биомеханических условиях фиксации отломков повреждённой кости, различных степенях острой ишемии конечности, так и при различных сочетанных повреждениях костей конечностей вместе с артерией, веной, нервом. Все вышеперечисленное и многие другие вопросы на наш взгляд нуждаются в дальнейшем экспериментальном исследовании, и свидетельствует об актуальности темы, избранной для настоящего исследования.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72106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"/>
            <a:ext cx="6015338" cy="980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23528" y="2780928"/>
            <a:ext cx="8640960" cy="9976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600" dirty="0" smtClean="0">
                <a:solidFill>
                  <a:srgbClr val="006600"/>
                </a:solidFill>
                <a:latin typeface="+mn-lt"/>
                <a:cs typeface="Times New Roman" panose="02020603050405020304" pitchFamily="18" charset="0"/>
              </a:rPr>
              <a:t>Спасибо за внимание</a:t>
            </a:r>
            <a:endParaRPr lang="ru-RU" sz="6600" dirty="0">
              <a:solidFill>
                <a:srgbClr val="006600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4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50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Некоторые особенности лечения полифокальных переломов длинных костей</vt:lpstr>
      <vt:lpstr>Актуальность</vt:lpstr>
      <vt:lpstr>Цель исследования</vt:lpstr>
      <vt:lpstr>Материалы и методы</vt:lpstr>
      <vt:lpstr>Результаты</vt:lpstr>
      <vt:lpstr>Пример результатов</vt:lpstr>
      <vt:lpstr>Пример результатов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ЛЕЧЕНИЕ ДЕТЕЙ С МНОЖЕСТВЕННЫМИ ПОВРЕЖДЕНИЯМИ КОСТЕЙ, ОБРАЗУЮЩИМИ ЛОКТЕВОЙ СУСТАВ</dc:title>
  <dc:creator>user</dc:creator>
  <cp:lastModifiedBy>user</cp:lastModifiedBy>
  <cp:revision>29</cp:revision>
  <dcterms:created xsi:type="dcterms:W3CDTF">2023-05-17T09:07:39Z</dcterms:created>
  <dcterms:modified xsi:type="dcterms:W3CDTF">2023-06-01T04:37:43Z</dcterms:modified>
</cp:coreProperties>
</file>