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9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1878" y="-258"/>
      </p:cViewPr>
      <p:guideLst>
        <p:guide orient="horz" pos="2160"/>
        <p:guide pos="29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C47B-DB31-45AB-AF5B-1E7CE4E0A684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AA23-C65C-404E-B9A0-70DBD67BAC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589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C47B-DB31-45AB-AF5B-1E7CE4E0A684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AA23-C65C-404E-B9A0-70DBD67BAC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865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C47B-DB31-45AB-AF5B-1E7CE4E0A684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AA23-C65C-404E-B9A0-70DBD67BAC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498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C47B-DB31-45AB-AF5B-1E7CE4E0A684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AA23-C65C-404E-B9A0-70DBD67BAC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58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C47B-DB31-45AB-AF5B-1E7CE4E0A684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AA23-C65C-404E-B9A0-70DBD67BAC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876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C47B-DB31-45AB-AF5B-1E7CE4E0A684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AA23-C65C-404E-B9A0-70DBD67BAC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969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C47B-DB31-45AB-AF5B-1E7CE4E0A684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AA23-C65C-404E-B9A0-70DBD67BAC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312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C47B-DB31-45AB-AF5B-1E7CE4E0A684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AA23-C65C-404E-B9A0-70DBD67BAC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242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C47B-DB31-45AB-AF5B-1E7CE4E0A684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AA23-C65C-404E-B9A0-70DBD67BAC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965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C47B-DB31-45AB-AF5B-1E7CE4E0A684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AA23-C65C-404E-B9A0-70DBD67BAC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043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C47B-DB31-45AB-AF5B-1E7CE4E0A684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AA23-C65C-404E-B9A0-70DBD67BAC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252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8C47B-DB31-45AB-AF5B-1E7CE4E0A684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9AA23-C65C-404E-B9A0-70DBD67BAC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00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467544" y="2348880"/>
            <a:ext cx="8352928" cy="2387600"/>
          </a:xfrm>
        </p:spPr>
        <p:txBody>
          <a:bodyPr>
            <a:noAutofit/>
          </a:bodyPr>
          <a:lstStyle/>
          <a:p>
            <a:pPr algn="l"/>
            <a:r>
              <a:rPr lang="ru-RU" b="1" dirty="0">
                <a:solidFill>
                  <a:srgbClr val="006600"/>
                </a:solidFill>
                <a:latin typeface="+mn-lt"/>
              </a:rPr>
              <a:t>Тяжелые открытые повреждения конечностей при боевой травме</a:t>
            </a: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941168"/>
            <a:ext cx="7632848" cy="144126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Кривенко С.Н., Попов С.В.</a:t>
            </a:r>
          </a:p>
          <a:p>
            <a:pPr algn="l"/>
            <a:endParaRPr lang="ru-RU" sz="8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r"/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ФГБОУ </a:t>
            </a:r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ВО Донецкий Государственный Медицинский Университет Минздрава 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России, Донецк</a:t>
            </a:r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, ДНР, Россия</a:t>
            </a:r>
          </a:p>
          <a:p>
            <a:pPr algn="r"/>
            <a:endParaRPr lang="ru-RU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b="2157"/>
          <a:stretch>
            <a:fillRect/>
          </a:stretch>
        </p:blipFill>
        <p:spPr bwMode="auto">
          <a:xfrm>
            <a:off x="1" y="1"/>
            <a:ext cx="9144000" cy="213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586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69"/>
          <a:stretch/>
        </p:blipFill>
        <p:spPr bwMode="auto">
          <a:xfrm>
            <a:off x="3851920" y="1"/>
            <a:ext cx="5313420" cy="98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496" y="980728"/>
            <a:ext cx="59766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400" dirty="0" smtClean="0"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cs typeface="Times New Roman" panose="02020603050405020304" pitchFamily="18" charset="0"/>
              </a:rPr>
              <a:t>	Анализ </a:t>
            </a:r>
            <a:r>
              <a:rPr lang="ru-RU" sz="2400" dirty="0">
                <a:cs typeface="Times New Roman" panose="02020603050405020304" pitchFamily="18" charset="0"/>
              </a:rPr>
              <a:t>клинических данных, </a:t>
            </a:r>
            <a:r>
              <a:rPr lang="ru-RU" sz="2400" dirty="0" smtClean="0">
                <a:cs typeface="Times New Roman" panose="02020603050405020304" pitchFamily="18" charset="0"/>
              </a:rPr>
              <a:t>показателей гемодинамики</a:t>
            </a:r>
            <a:r>
              <a:rPr lang="ru-RU" sz="2400" dirty="0">
                <a:cs typeface="Times New Roman" panose="02020603050405020304" pitchFamily="18" charset="0"/>
              </a:rPr>
              <a:t>, а так же метаболических нарушений,  </a:t>
            </a:r>
            <a:r>
              <a:rPr lang="ru-RU" sz="2400" dirty="0" smtClean="0">
                <a:cs typeface="Times New Roman" panose="02020603050405020304" pitchFamily="18" charset="0"/>
              </a:rPr>
              <a:t>происходящих  </a:t>
            </a:r>
            <a:r>
              <a:rPr lang="ru-RU" sz="2400" dirty="0">
                <a:cs typeface="Times New Roman" panose="02020603050405020304" pitchFamily="18" charset="0"/>
              </a:rPr>
              <a:t>в  организме      пострадавшего   при </a:t>
            </a:r>
            <a:r>
              <a:rPr lang="ru-RU" sz="2400" dirty="0" smtClean="0">
                <a:cs typeface="Times New Roman" panose="02020603050405020304" pitchFamily="18" charset="0"/>
              </a:rPr>
              <a:t>тяжелых </a:t>
            </a:r>
            <a:r>
              <a:rPr lang="ru-RU" sz="2400" dirty="0">
                <a:cs typeface="Times New Roman" panose="02020603050405020304" pitchFamily="18" charset="0"/>
              </a:rPr>
              <a:t>открытых травмах конечностей в условиях </a:t>
            </a:r>
            <a:r>
              <a:rPr lang="ru-RU" sz="2400" dirty="0" smtClean="0">
                <a:cs typeface="Times New Roman" panose="02020603050405020304" pitchFamily="18" charset="0"/>
              </a:rPr>
              <a:t>боевого </a:t>
            </a:r>
            <a:r>
              <a:rPr lang="ru-RU" sz="2400" dirty="0">
                <a:cs typeface="Times New Roman" panose="02020603050405020304" pitchFamily="18" charset="0"/>
              </a:rPr>
              <a:t>конфликта, позволяет  говорить о них как о </a:t>
            </a:r>
            <a:r>
              <a:rPr lang="ru-RU" sz="2400" dirty="0" smtClean="0">
                <a:cs typeface="Times New Roman" panose="02020603050405020304" pitchFamily="18" charset="0"/>
              </a:rPr>
              <a:t>тяжелых</a:t>
            </a:r>
            <a:r>
              <a:rPr lang="ru-RU" sz="2400" dirty="0">
                <a:cs typeface="Times New Roman" panose="02020603050405020304" pitchFamily="18" charset="0"/>
              </a:rPr>
              <a:t>, опасных для жизни повреждениях. </a:t>
            </a:r>
            <a:endParaRPr lang="ru-RU" sz="2400" dirty="0" smtClean="0">
              <a:cs typeface="Times New Roman" panose="02020603050405020304" pitchFamily="18" charset="0"/>
            </a:endParaRPr>
          </a:p>
          <a:p>
            <a:endParaRPr lang="ru-RU" sz="2400" dirty="0">
              <a:cs typeface="Times New Roman" panose="02020603050405020304" pitchFamily="18" charset="0"/>
            </a:endParaRPr>
          </a:p>
          <a:p>
            <a:pPr marL="342900" indent="-342900"/>
            <a:r>
              <a:rPr lang="ru-RU" sz="2400" dirty="0"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cs typeface="Times New Roman" panose="02020603050405020304" pitchFamily="18" charset="0"/>
              </a:rPr>
              <a:t>	Данный </a:t>
            </a:r>
            <a:r>
              <a:rPr lang="ru-RU" sz="2400" dirty="0" smtClean="0">
                <a:cs typeface="Times New Roman" panose="02020603050405020304" pitchFamily="18" charset="0"/>
              </a:rPr>
              <a:t>контингент пострадавших относится </a:t>
            </a:r>
            <a:r>
              <a:rPr lang="ru-RU" sz="2400" dirty="0">
                <a:cs typeface="Times New Roman" panose="02020603050405020304" pitchFamily="18" charset="0"/>
              </a:rPr>
              <a:t>к </a:t>
            </a:r>
            <a:r>
              <a:rPr lang="ru-RU" sz="2400" dirty="0" smtClean="0">
                <a:cs typeface="Times New Roman" panose="02020603050405020304" pitchFamily="18" charset="0"/>
              </a:rPr>
              <a:t>крайне </a:t>
            </a:r>
            <a:r>
              <a:rPr lang="ru-RU" sz="2400" dirty="0">
                <a:cs typeface="Times New Roman" panose="02020603050405020304" pitchFamily="18" charset="0"/>
              </a:rPr>
              <a:t>тяжелым пациентам </a:t>
            </a:r>
            <a:r>
              <a:rPr lang="en-US" sz="2400" dirty="0" smtClean="0"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cs typeface="Times New Roman" panose="02020603050405020304" pitchFamily="18" charset="0"/>
              </a:rPr>
            </a:br>
            <a:r>
              <a:rPr lang="ru-RU" sz="2400" dirty="0" smtClean="0">
                <a:cs typeface="Times New Roman" panose="02020603050405020304" pitchFamily="18" charset="0"/>
              </a:rPr>
              <a:t>с </a:t>
            </a:r>
            <a:r>
              <a:rPr lang="ru-RU" sz="2400" dirty="0">
                <a:cs typeface="Times New Roman" panose="02020603050405020304" pitchFamily="18" charset="0"/>
              </a:rPr>
              <a:t>прогностически </a:t>
            </a:r>
            <a:r>
              <a:rPr lang="ru-RU" sz="2400" dirty="0" smtClean="0">
                <a:cs typeface="Times New Roman" panose="02020603050405020304" pitchFamily="18" charset="0"/>
              </a:rPr>
              <a:t>неблагоприятными </a:t>
            </a:r>
            <a:r>
              <a:rPr lang="ru-RU" sz="2400" dirty="0">
                <a:cs typeface="Times New Roman" panose="02020603050405020304" pitchFamily="18" charset="0"/>
              </a:rPr>
              <a:t>исходами и осложненным </a:t>
            </a:r>
            <a:r>
              <a:rPr lang="ru-RU" sz="2400" dirty="0" smtClean="0">
                <a:cs typeface="Times New Roman" panose="02020603050405020304" pitchFamily="18" charset="0"/>
              </a:rPr>
              <a:t>течением травматической </a:t>
            </a:r>
            <a:r>
              <a:rPr lang="ru-RU" sz="2400" dirty="0">
                <a:cs typeface="Times New Roman" panose="02020603050405020304" pitchFamily="18" charset="0"/>
              </a:rPr>
              <a:t>болезни.</a:t>
            </a:r>
          </a:p>
        </p:txBody>
      </p:sp>
      <p:pic>
        <p:nvPicPr>
          <p:cNvPr id="4" name="Picture 2" descr="D:\ФОТО  Самохвалов Д.А\2014-09-18 01.07.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653336"/>
            <a:ext cx="1348295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ФОТО  Самохвалов Д.А\2014-08-24 12.41.4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4"/>
          <a:stretch/>
        </p:blipFill>
        <p:spPr bwMode="auto">
          <a:xfrm>
            <a:off x="6436622" y="1126415"/>
            <a:ext cx="1951802" cy="1654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ФОТО  Самохвалов Д.А\2014-08-27 15.23.12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924944"/>
            <a:ext cx="1920000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ФОТО  Самохвалов Д.А\2014-08-24 22.01.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273" y="4653136"/>
            <a:ext cx="1350031" cy="1800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19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69"/>
          <a:stretch/>
        </p:blipFill>
        <p:spPr bwMode="auto">
          <a:xfrm>
            <a:off x="3851920" y="1"/>
            <a:ext cx="5313420" cy="98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323528" y="23483"/>
            <a:ext cx="7886700" cy="997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Выводы</a:t>
            </a:r>
            <a:endParaRPr lang="ru-RU" sz="4000" dirty="0">
              <a:solidFill>
                <a:srgbClr val="0066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1189196"/>
            <a:ext cx="8996822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2"/>
            <a:r>
              <a:rPr lang="ru-RU" sz="2200" dirty="0" smtClean="0">
                <a:cs typeface="Times New Roman" panose="02020603050405020304" pitchFamily="18" charset="0"/>
              </a:rPr>
              <a:t>1. Комплекс </a:t>
            </a:r>
            <a:r>
              <a:rPr lang="ru-RU" sz="2200" dirty="0">
                <a:cs typeface="Times New Roman" panose="02020603050405020304" pitchFamily="18" charset="0"/>
              </a:rPr>
              <a:t>противошоковой терапии, применяемый </a:t>
            </a:r>
            <a:r>
              <a:rPr lang="ru-RU" sz="2200" dirty="0" smtClean="0">
                <a:cs typeface="Times New Roman" panose="02020603050405020304" pitchFamily="18" charset="0"/>
              </a:rPr>
              <a:t>в </a:t>
            </a:r>
            <a:r>
              <a:rPr lang="ru-RU" sz="2200" dirty="0" smtClean="0">
                <a:cs typeface="Times New Roman" panose="02020603050405020304" pitchFamily="18" charset="0"/>
              </a:rPr>
              <a:t>первые </a:t>
            </a:r>
            <a:endParaRPr lang="ru-RU" sz="2200" dirty="0" smtClean="0">
              <a:cs typeface="Times New Roman" panose="02020603050405020304" pitchFamily="18" charset="0"/>
            </a:endParaRPr>
          </a:p>
          <a:p>
            <a:r>
              <a:rPr lang="ru-RU" sz="2200" dirty="0" smtClean="0">
                <a:cs typeface="Times New Roman" panose="02020603050405020304" pitchFamily="18" charset="0"/>
              </a:rPr>
              <a:t>1-2 часа после тяжелых открытых повреждениях конечностей при </a:t>
            </a:r>
          </a:p>
          <a:p>
            <a:r>
              <a:rPr lang="ru-RU" sz="2200" dirty="0" smtClean="0">
                <a:cs typeface="Times New Roman" panose="02020603050405020304" pitchFamily="18" charset="0"/>
              </a:rPr>
              <a:t>боевой травме</a:t>
            </a:r>
            <a:r>
              <a:rPr lang="ru-RU" sz="2200" dirty="0">
                <a:cs typeface="Times New Roman" panose="02020603050405020304" pitchFamily="18" charset="0"/>
              </a:rPr>
              <a:t>, предотвратил переход травматического шока в </a:t>
            </a:r>
            <a:endParaRPr lang="ru-RU" sz="2200" dirty="0" smtClean="0">
              <a:cs typeface="Times New Roman" panose="02020603050405020304" pitchFamily="18" charset="0"/>
            </a:endParaRPr>
          </a:p>
          <a:p>
            <a:r>
              <a:rPr lang="ru-RU" sz="2200" dirty="0" smtClean="0">
                <a:cs typeface="Times New Roman" panose="02020603050405020304" pitchFamily="18" charset="0"/>
              </a:rPr>
              <a:t>терминальную фазу </a:t>
            </a:r>
            <a:r>
              <a:rPr lang="ru-RU" sz="2200" dirty="0">
                <a:cs typeface="Times New Roman" panose="02020603050405020304" pitchFamily="18" charset="0"/>
              </a:rPr>
              <a:t>в 10,3% (16) </a:t>
            </a:r>
            <a:r>
              <a:rPr lang="ru-RU" sz="2200" dirty="0" smtClean="0">
                <a:cs typeface="Times New Roman" panose="02020603050405020304" pitchFamily="18" charset="0"/>
              </a:rPr>
              <a:t>случаев.</a:t>
            </a:r>
          </a:p>
          <a:p>
            <a:endParaRPr lang="ru-RU" sz="2200" dirty="0" smtClean="0">
              <a:cs typeface="Times New Roman" panose="02020603050405020304" pitchFamily="18" charset="0"/>
            </a:endParaRPr>
          </a:p>
          <a:p>
            <a:r>
              <a:rPr lang="ru-RU" sz="2200" dirty="0" smtClean="0">
                <a:cs typeface="Times New Roman" panose="02020603050405020304" pitchFamily="18" charset="0"/>
              </a:rPr>
              <a:t>	2. Устойчивая компенсация функции сердечно-сосудистой </a:t>
            </a:r>
          </a:p>
          <a:p>
            <a:r>
              <a:rPr lang="ru-RU" sz="2200" dirty="0" smtClean="0">
                <a:cs typeface="Times New Roman" panose="02020603050405020304" pitchFamily="18" charset="0"/>
              </a:rPr>
              <a:t>системы</a:t>
            </a:r>
            <a:r>
              <a:rPr lang="ru-RU" sz="2200" dirty="0">
                <a:cs typeface="Times New Roman" panose="02020603050405020304" pitchFamily="18" charset="0"/>
              </a:rPr>
              <a:t>, </a:t>
            </a:r>
            <a:r>
              <a:rPr lang="ru-RU" sz="2200" dirty="0" smtClean="0">
                <a:cs typeface="Times New Roman" panose="02020603050405020304" pitchFamily="18" charset="0"/>
              </a:rPr>
              <a:t>системы </a:t>
            </a:r>
            <a:r>
              <a:rPr lang="ru-RU" sz="2200" dirty="0">
                <a:cs typeface="Times New Roman" panose="02020603050405020304" pitchFamily="18" charset="0"/>
              </a:rPr>
              <a:t>дыхания, как правило, наступала </a:t>
            </a:r>
            <a:r>
              <a:rPr lang="ru-RU" sz="2200" dirty="0" smtClean="0">
                <a:cs typeface="Times New Roman" panose="02020603050405020304" pitchFamily="18" charset="0"/>
              </a:rPr>
              <a:t>через </a:t>
            </a:r>
            <a:r>
              <a:rPr lang="ru-RU" sz="2200" dirty="0">
                <a:cs typeface="Times New Roman" panose="02020603050405020304" pitchFamily="18" charset="0"/>
              </a:rPr>
              <a:t>4 – 5 часов, </a:t>
            </a:r>
            <a:endParaRPr lang="ru-RU" sz="2200" dirty="0" smtClean="0">
              <a:cs typeface="Times New Roman" panose="02020603050405020304" pitchFamily="18" charset="0"/>
            </a:endParaRPr>
          </a:p>
          <a:p>
            <a:r>
              <a:rPr lang="ru-RU" sz="2200" dirty="0" smtClean="0">
                <a:cs typeface="Times New Roman" panose="02020603050405020304" pitchFamily="18" charset="0"/>
              </a:rPr>
              <a:t>что позволяло </a:t>
            </a:r>
            <a:r>
              <a:rPr lang="ru-RU" sz="2200" dirty="0">
                <a:cs typeface="Times New Roman" panose="02020603050405020304" pitchFamily="18" charset="0"/>
              </a:rPr>
              <a:t>начать хирургическое лечение травмированных</a:t>
            </a:r>
            <a:r>
              <a:rPr lang="ru-RU" sz="2200" dirty="0" smtClean="0">
                <a:cs typeface="Times New Roman" panose="02020603050405020304" pitchFamily="18" charset="0"/>
              </a:rPr>
              <a:t>.</a:t>
            </a:r>
          </a:p>
          <a:p>
            <a:endParaRPr lang="ru-RU" sz="2200" dirty="0">
              <a:cs typeface="Times New Roman" panose="02020603050405020304" pitchFamily="18" charset="0"/>
            </a:endParaRPr>
          </a:p>
          <a:p>
            <a:r>
              <a:rPr lang="ru-RU" sz="2200" dirty="0" smtClean="0">
                <a:cs typeface="Times New Roman" panose="02020603050405020304" pitchFamily="18" charset="0"/>
              </a:rPr>
              <a:t>	3</a:t>
            </a:r>
            <a:r>
              <a:rPr lang="ru-RU" sz="2200" dirty="0">
                <a:cs typeface="Times New Roman" panose="02020603050405020304" pitchFamily="18" charset="0"/>
              </a:rPr>
              <a:t>. Применение индивидуальной тактики лечения тяжелых </a:t>
            </a:r>
            <a:endParaRPr lang="ru-RU" sz="2200" dirty="0" smtClean="0">
              <a:cs typeface="Times New Roman" panose="02020603050405020304" pitchFamily="18" charset="0"/>
            </a:endParaRPr>
          </a:p>
          <a:p>
            <a:r>
              <a:rPr lang="ru-RU" sz="2200" dirty="0" smtClean="0">
                <a:cs typeface="Times New Roman" panose="02020603050405020304" pitchFamily="18" charset="0"/>
              </a:rPr>
              <a:t>повреждений </a:t>
            </a:r>
            <a:r>
              <a:rPr lang="ru-RU" sz="2200" dirty="0">
                <a:cs typeface="Times New Roman" panose="02020603050405020304" pitchFamily="18" charset="0"/>
              </a:rPr>
              <a:t>(первичная реконструкция, двухэтапный </a:t>
            </a:r>
            <a:r>
              <a:rPr lang="ru-RU" sz="2200" dirty="0" smtClean="0">
                <a:cs typeface="Times New Roman" panose="02020603050405020304" pitchFamily="18" charset="0"/>
              </a:rPr>
              <a:t>остеосинтез </a:t>
            </a:r>
            <a:r>
              <a:rPr lang="ru-RU" sz="2200" dirty="0">
                <a:cs typeface="Times New Roman" panose="02020603050405020304" pitchFamily="18" charset="0"/>
              </a:rPr>
              <a:t>и </a:t>
            </a:r>
            <a:endParaRPr lang="ru-RU" sz="2200" dirty="0" smtClean="0">
              <a:cs typeface="Times New Roman" panose="02020603050405020304" pitchFamily="18" charset="0"/>
            </a:endParaRPr>
          </a:p>
          <a:p>
            <a:r>
              <a:rPr lang="ru-RU" sz="2200" dirty="0" smtClean="0">
                <a:cs typeface="Times New Roman" panose="02020603050405020304" pitchFamily="18" charset="0"/>
              </a:rPr>
              <a:t>ампутации </a:t>
            </a:r>
            <a:r>
              <a:rPr lang="ru-RU" sz="2200" dirty="0">
                <a:cs typeface="Times New Roman" panose="02020603050405020304" pitchFamily="18" charset="0"/>
              </a:rPr>
              <a:t>по показаниям) после тяжелых </a:t>
            </a:r>
            <a:r>
              <a:rPr lang="ru-RU" sz="2200" dirty="0" smtClean="0">
                <a:cs typeface="Times New Roman" panose="02020603050405020304" pitchFamily="18" charset="0"/>
              </a:rPr>
              <a:t>повреждений </a:t>
            </a:r>
            <a:r>
              <a:rPr lang="ru-RU" sz="2200" dirty="0">
                <a:cs typeface="Times New Roman" panose="02020603050405020304" pitchFamily="18" charset="0"/>
              </a:rPr>
              <a:t>конечностей </a:t>
            </a:r>
            <a:endParaRPr lang="ru-RU" sz="2200" dirty="0" smtClean="0">
              <a:cs typeface="Times New Roman" panose="02020603050405020304" pitchFamily="18" charset="0"/>
            </a:endParaRPr>
          </a:p>
          <a:p>
            <a:r>
              <a:rPr lang="ru-RU" sz="2200" dirty="0" smtClean="0">
                <a:cs typeface="Times New Roman" panose="02020603050405020304" pitchFamily="18" charset="0"/>
              </a:rPr>
              <a:t>при </a:t>
            </a:r>
            <a:r>
              <a:rPr lang="ru-RU" sz="2200" dirty="0">
                <a:cs typeface="Times New Roman" panose="02020603050405020304" pitchFamily="18" charset="0"/>
              </a:rPr>
              <a:t>боевой </a:t>
            </a:r>
            <a:r>
              <a:rPr lang="ru-RU" sz="2200" dirty="0" smtClean="0">
                <a:cs typeface="Times New Roman" panose="02020603050405020304" pitchFamily="18" charset="0"/>
              </a:rPr>
              <a:t>травме</a:t>
            </a:r>
            <a:r>
              <a:rPr lang="ru-RU" sz="2200" dirty="0">
                <a:cs typeface="Times New Roman" panose="02020603050405020304" pitchFamily="18" charset="0"/>
              </a:rPr>
              <a:t>, является, </a:t>
            </a:r>
            <a:r>
              <a:rPr lang="ru-RU" sz="2200" dirty="0" smtClean="0">
                <a:cs typeface="Times New Roman" panose="02020603050405020304" pitchFamily="18" charset="0"/>
              </a:rPr>
              <a:t>на </a:t>
            </a:r>
            <a:r>
              <a:rPr lang="ru-RU" sz="2200" dirty="0">
                <a:cs typeface="Times New Roman" panose="02020603050405020304" pitchFamily="18" charset="0"/>
              </a:rPr>
              <a:t>наш взгляд, </a:t>
            </a:r>
            <a:r>
              <a:rPr lang="ru-RU" sz="2200" dirty="0" smtClean="0">
                <a:cs typeface="Times New Roman" panose="02020603050405020304" pitchFamily="18" charset="0"/>
              </a:rPr>
              <a:t>наиболее </a:t>
            </a:r>
          </a:p>
          <a:p>
            <a:r>
              <a:rPr lang="ru-RU" sz="2200" dirty="0" smtClean="0">
                <a:cs typeface="Times New Roman" panose="02020603050405020304" pitchFamily="18" charset="0"/>
              </a:rPr>
              <a:t>предпочтительной для </a:t>
            </a:r>
            <a:r>
              <a:rPr lang="ru-RU" sz="2200" dirty="0">
                <a:cs typeface="Times New Roman" panose="02020603050405020304" pitchFamily="18" charset="0"/>
              </a:rPr>
              <a:t>достижения </a:t>
            </a:r>
            <a:r>
              <a:rPr lang="ru-RU" sz="2200" dirty="0" smtClean="0">
                <a:cs typeface="Times New Roman" panose="02020603050405020304" pitchFamily="18" charset="0"/>
              </a:rPr>
              <a:t>удовлетворительных </a:t>
            </a:r>
            <a:r>
              <a:rPr lang="ru-RU" sz="2200" dirty="0">
                <a:cs typeface="Times New Roman" panose="02020603050405020304" pitchFamily="18" charset="0"/>
              </a:rPr>
              <a:t>результатов </a:t>
            </a:r>
            <a:endParaRPr lang="ru-RU" sz="2200" dirty="0" smtClean="0">
              <a:cs typeface="Times New Roman" panose="02020603050405020304" pitchFamily="18" charset="0"/>
            </a:endParaRPr>
          </a:p>
          <a:p>
            <a:r>
              <a:rPr lang="ru-RU" sz="2200" dirty="0" smtClean="0">
                <a:cs typeface="Times New Roman" panose="02020603050405020304" pitchFamily="18" charset="0"/>
              </a:rPr>
              <a:t>лечения.  </a:t>
            </a:r>
            <a:endParaRPr lang="ru-RU" sz="2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3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69"/>
          <a:stretch/>
        </p:blipFill>
        <p:spPr bwMode="auto">
          <a:xfrm>
            <a:off x="3851920" y="1"/>
            <a:ext cx="5313420" cy="98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D:\ФОТО  Самохвалов Д.А\2015-01-18 16.21.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336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ФОТО  Самохвалов Д.А\2015-01-21 11.14.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384" y="1196752"/>
            <a:ext cx="336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ФОТО  Самохвалов Д.А\2013-09-15 01.08.39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05344"/>
            <a:ext cx="336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ФОТО  Самохвалов Д.А\2013-09-15 01.11.5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05344"/>
            <a:ext cx="1889999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38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69"/>
          <a:stretch/>
        </p:blipFill>
        <p:spPr bwMode="auto">
          <a:xfrm>
            <a:off x="3851920" y="1"/>
            <a:ext cx="5313420" cy="98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3483"/>
            <a:ext cx="7886700" cy="997683"/>
          </a:xfrm>
        </p:spPr>
        <p:txBody>
          <a:bodyPr>
            <a:normAutofit/>
          </a:bodyPr>
          <a:lstStyle/>
          <a:p>
            <a:pPr algn="l"/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Цель исследования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6016" y="1844824"/>
            <a:ext cx="791338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cs typeface="Times New Roman" panose="02020603050405020304" pitchFamily="18" charset="0"/>
              </a:rPr>
              <a:t>Улучшить результаты лечения пострадавших с</a:t>
            </a:r>
          </a:p>
          <a:p>
            <a:pPr algn="ctr"/>
            <a:r>
              <a:rPr lang="ru-RU" sz="2800" dirty="0">
                <a:cs typeface="Times New Roman" panose="02020603050405020304" pitchFamily="18" charset="0"/>
              </a:rPr>
              <a:t> тяжелой открытой травмой конечностей в </a:t>
            </a:r>
          </a:p>
          <a:p>
            <a:pPr algn="ctr"/>
            <a:r>
              <a:rPr lang="ru-RU" sz="2800" dirty="0">
                <a:cs typeface="Times New Roman" panose="02020603050405020304" pitchFamily="18" charset="0"/>
              </a:rPr>
              <a:t> условиях боевого конфликта, характеризующихся</a:t>
            </a:r>
          </a:p>
          <a:p>
            <a:pPr algn="ctr"/>
            <a:r>
              <a:rPr lang="ru-RU" sz="2800" dirty="0">
                <a:cs typeface="Times New Roman" panose="02020603050405020304" pitchFamily="18" charset="0"/>
              </a:rPr>
              <a:t> возникновением множественных повреждений,</a:t>
            </a:r>
          </a:p>
          <a:p>
            <a:pPr algn="ctr"/>
            <a:r>
              <a:rPr lang="ru-RU" sz="2800" dirty="0">
                <a:cs typeface="Times New Roman" panose="02020603050405020304" pitchFamily="18" charset="0"/>
              </a:rPr>
              <a:t> массивной травмой мягких тканей, сосудисто-</a:t>
            </a:r>
          </a:p>
          <a:p>
            <a:pPr algn="ctr"/>
            <a:r>
              <a:rPr lang="ru-RU" sz="2800" dirty="0">
                <a:cs typeface="Times New Roman" panose="02020603050405020304" pitchFamily="18" charset="0"/>
              </a:rPr>
              <a:t> нервных пучков, многооскольчатых переломов с</a:t>
            </a:r>
          </a:p>
          <a:p>
            <a:pPr algn="ctr"/>
            <a:r>
              <a:rPr lang="ru-RU" sz="2800" dirty="0">
                <a:cs typeface="Times New Roman" panose="02020603050405020304" pitchFamily="18" charset="0"/>
              </a:rPr>
              <a:t> дефектом костной и мягких тканей, размозжение</a:t>
            </a:r>
          </a:p>
          <a:p>
            <a:pPr algn="ctr"/>
            <a:r>
              <a:rPr lang="ru-RU" sz="2800" dirty="0">
                <a:cs typeface="Times New Roman" panose="02020603050405020304" pitchFamily="18" charset="0"/>
              </a:rPr>
              <a:t> конечности на большом </a:t>
            </a:r>
            <a:r>
              <a:rPr lang="ru-RU" sz="2800" dirty="0" smtClean="0">
                <a:cs typeface="Times New Roman" panose="02020603050405020304" pitchFamily="18" charset="0"/>
              </a:rPr>
              <a:t>протяжении.</a:t>
            </a:r>
            <a:endParaRPr lang="ru-RU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2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69"/>
          <a:stretch/>
        </p:blipFill>
        <p:spPr bwMode="auto">
          <a:xfrm>
            <a:off x="3851920" y="1"/>
            <a:ext cx="5313420" cy="98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528" y="23483"/>
            <a:ext cx="7886700" cy="997683"/>
          </a:xfrm>
        </p:spPr>
        <p:txBody>
          <a:bodyPr>
            <a:normAutofit/>
          </a:bodyPr>
          <a:lstStyle/>
          <a:p>
            <a:pPr algn="l"/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Материалы и 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методы</a:t>
            </a:r>
            <a:endParaRPr lang="ru-RU" sz="4000" dirty="0">
              <a:solidFill>
                <a:schemeClr val="accent3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1268760"/>
            <a:ext cx="8340617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cs typeface="Times New Roman" panose="02020603050405020304" pitchFamily="18" charset="0"/>
              </a:rPr>
              <a:t>	Тяжелая </a:t>
            </a:r>
            <a:r>
              <a:rPr lang="ru-RU" sz="2400" dirty="0">
                <a:cs typeface="Times New Roman" panose="02020603050405020304" pitchFamily="18" charset="0"/>
              </a:rPr>
              <a:t>открытая травма конечностей в условиях </a:t>
            </a:r>
            <a:endParaRPr lang="ru-RU" sz="2400" dirty="0" smtClean="0">
              <a:cs typeface="Times New Roman" panose="02020603050405020304" pitchFamily="18" charset="0"/>
            </a:endParaRPr>
          </a:p>
          <a:p>
            <a:r>
              <a:rPr lang="ru-RU" sz="2400" dirty="0" smtClean="0">
                <a:cs typeface="Times New Roman" panose="02020603050405020304" pitchFamily="18" charset="0"/>
              </a:rPr>
              <a:t>боевого конфликта</a:t>
            </a:r>
            <a:r>
              <a:rPr lang="ru-RU" sz="2400" dirty="0">
                <a:cs typeface="Times New Roman" panose="02020603050405020304" pitchFamily="18" charset="0"/>
              </a:rPr>
              <a:t>, изучена нами у 155 пострадавших, </a:t>
            </a:r>
            <a:endParaRPr lang="ru-RU" sz="2400" dirty="0" smtClean="0">
              <a:cs typeface="Times New Roman" panose="02020603050405020304" pitchFamily="18" charset="0"/>
            </a:endParaRPr>
          </a:p>
          <a:p>
            <a:r>
              <a:rPr lang="ru-RU" sz="2400" dirty="0" smtClean="0">
                <a:cs typeface="Times New Roman" panose="02020603050405020304" pitchFamily="18" charset="0"/>
              </a:rPr>
              <a:t>находившихся </a:t>
            </a:r>
            <a:r>
              <a:rPr lang="ru-RU" sz="2400" dirty="0"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cs typeface="Times New Roman" panose="02020603050405020304" pitchFamily="18" charset="0"/>
              </a:rPr>
              <a:t>клиниках </a:t>
            </a:r>
            <a:r>
              <a:rPr lang="ru-RU" sz="2400" dirty="0">
                <a:cs typeface="Times New Roman" panose="02020603050405020304" pitchFamily="18" charset="0"/>
              </a:rPr>
              <a:t>Республиканского </a:t>
            </a:r>
            <a:endParaRPr lang="ru-RU" sz="2400" dirty="0" smtClean="0">
              <a:cs typeface="Times New Roman" panose="02020603050405020304" pitchFamily="18" charset="0"/>
            </a:endParaRPr>
          </a:p>
          <a:p>
            <a:r>
              <a:rPr lang="ru-RU" sz="2400" dirty="0" smtClean="0">
                <a:cs typeface="Times New Roman" panose="02020603050405020304" pitchFamily="18" charset="0"/>
              </a:rPr>
              <a:t>Травматологического </a:t>
            </a:r>
            <a:r>
              <a:rPr lang="ru-RU" sz="2400" dirty="0">
                <a:cs typeface="Times New Roman" panose="02020603050405020304" pitchFamily="18" charset="0"/>
              </a:rPr>
              <a:t>Центра </a:t>
            </a:r>
            <a:r>
              <a:rPr lang="ru-RU" sz="2400" dirty="0" smtClean="0">
                <a:cs typeface="Times New Roman" panose="02020603050405020304" pitchFamily="18" charset="0"/>
              </a:rPr>
              <a:t>города </a:t>
            </a:r>
            <a:r>
              <a:rPr lang="ru-RU" sz="2400" dirty="0">
                <a:cs typeface="Times New Roman" panose="02020603050405020304" pitchFamily="18" charset="0"/>
              </a:rPr>
              <a:t>Донецка за период </a:t>
            </a:r>
            <a:endParaRPr lang="ru-RU" sz="2400" dirty="0" smtClean="0">
              <a:cs typeface="Times New Roman" panose="02020603050405020304" pitchFamily="18" charset="0"/>
            </a:endParaRPr>
          </a:p>
          <a:p>
            <a:r>
              <a:rPr lang="ru-RU" sz="2400" dirty="0" smtClean="0">
                <a:cs typeface="Times New Roman" panose="02020603050405020304" pitchFamily="18" charset="0"/>
              </a:rPr>
              <a:t>ведения </a:t>
            </a:r>
            <a:r>
              <a:rPr lang="ru-RU" sz="2400" dirty="0">
                <a:cs typeface="Times New Roman" panose="02020603050405020304" pitchFamily="18" charset="0"/>
              </a:rPr>
              <a:t>специальной военной операции</a:t>
            </a:r>
            <a:r>
              <a:rPr lang="ru-RU" sz="2400" dirty="0" smtClean="0"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cs typeface="Times New Roman" panose="02020603050405020304" pitchFamily="18" charset="0"/>
              </a:rPr>
              <a:t> </a:t>
            </a:r>
            <a:endParaRPr lang="ru-RU" sz="2400" dirty="0"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cs typeface="Times New Roman" panose="02020603050405020304" pitchFamily="18" charset="0"/>
              </a:rPr>
              <a:t>	Среди пострадавших мужчин было 108 – 69,7%, </a:t>
            </a:r>
          </a:p>
          <a:p>
            <a:r>
              <a:rPr lang="ru-RU" sz="2400" dirty="0">
                <a:cs typeface="Times New Roman" panose="02020603050405020304" pitchFamily="18" charset="0"/>
              </a:rPr>
              <a:t>в то время как женщин - 47 – 30,3%. Боевые травмы </a:t>
            </a:r>
          </a:p>
          <a:p>
            <a:r>
              <a:rPr lang="ru-RU" sz="2400" dirty="0">
                <a:cs typeface="Times New Roman" panose="02020603050405020304" pitchFamily="18" charset="0"/>
              </a:rPr>
              <a:t>составили  74,8% - 116, бытовые 25,2% -39. </a:t>
            </a:r>
            <a:endParaRPr lang="ru-RU" sz="2400" dirty="0" smtClean="0">
              <a:cs typeface="Times New Roman" panose="02020603050405020304" pitchFamily="18" charset="0"/>
            </a:endParaRPr>
          </a:p>
          <a:p>
            <a:endParaRPr lang="ru-RU" sz="2400" dirty="0"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cs typeface="Times New Roman" panose="02020603050405020304" pitchFamily="18" charset="0"/>
              </a:rPr>
              <a:t>	Чаще травмам были подвержены сегменты нижних </a:t>
            </a:r>
            <a:endParaRPr lang="ru-RU" sz="2400" dirty="0" smtClean="0">
              <a:cs typeface="Times New Roman" panose="02020603050405020304" pitchFamily="18" charset="0"/>
            </a:endParaRPr>
          </a:p>
          <a:p>
            <a:r>
              <a:rPr lang="ru-RU" sz="2400" dirty="0" smtClean="0">
                <a:cs typeface="Times New Roman" panose="02020603050405020304" pitchFamily="18" charset="0"/>
              </a:rPr>
              <a:t>конечностей </a:t>
            </a:r>
            <a:r>
              <a:rPr lang="ru-RU" sz="2400" dirty="0">
                <a:cs typeface="Times New Roman" panose="02020603050405020304" pitchFamily="18" charset="0"/>
              </a:rPr>
              <a:t>(90,9%-141), в то время, как верхние </a:t>
            </a:r>
            <a:r>
              <a:rPr lang="ru-RU" sz="2400" dirty="0" smtClean="0">
                <a:cs typeface="Times New Roman" panose="02020603050405020304" pitchFamily="18" charset="0"/>
              </a:rPr>
              <a:t>конечности </a:t>
            </a:r>
          </a:p>
          <a:p>
            <a:r>
              <a:rPr lang="ru-RU" sz="2400" dirty="0" smtClean="0">
                <a:cs typeface="Times New Roman" panose="02020603050405020304" pitchFamily="18" charset="0"/>
              </a:rPr>
              <a:t>подвергались </a:t>
            </a:r>
            <a:r>
              <a:rPr lang="ru-RU" sz="2400" dirty="0">
                <a:cs typeface="Times New Roman" panose="02020603050405020304" pitchFamily="18" charset="0"/>
              </a:rPr>
              <a:t>повреждениям в 9,1% (14) </a:t>
            </a:r>
            <a:r>
              <a:rPr lang="ru-RU" sz="2400" dirty="0" smtClean="0">
                <a:cs typeface="Times New Roman" panose="02020603050405020304" pitchFamily="18" charset="0"/>
              </a:rPr>
              <a:t>случаев</a:t>
            </a:r>
            <a:r>
              <a:rPr lang="ru-RU" sz="2400" dirty="0"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920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69"/>
          <a:stretch/>
        </p:blipFill>
        <p:spPr bwMode="auto">
          <a:xfrm>
            <a:off x="3851920" y="1"/>
            <a:ext cx="5313420" cy="98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052736"/>
            <a:ext cx="597666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200" dirty="0" smtClean="0">
                <a:cs typeface="Times New Roman" panose="02020603050405020304" pitchFamily="18" charset="0"/>
              </a:rPr>
              <a:t>	По </a:t>
            </a:r>
            <a:r>
              <a:rPr lang="ru-RU" sz="2200" dirty="0">
                <a:cs typeface="Times New Roman" panose="02020603050405020304" pitchFamily="18" charset="0"/>
              </a:rPr>
              <a:t>характеру, открытые травмы конечностей в </a:t>
            </a:r>
            <a:r>
              <a:rPr lang="ru-RU" sz="2200" dirty="0" smtClean="0">
                <a:cs typeface="Times New Roman" panose="02020603050405020304" pitchFamily="18" charset="0"/>
              </a:rPr>
              <a:t>условиях боевого конфликта в </a:t>
            </a:r>
            <a:r>
              <a:rPr lang="ru-RU" sz="2200" dirty="0">
                <a:cs typeface="Times New Roman" panose="02020603050405020304" pitchFamily="18" charset="0"/>
              </a:rPr>
              <a:t>26,5% (41) случаев </a:t>
            </a:r>
            <a:r>
              <a:rPr lang="ru-RU" sz="2200" dirty="0" smtClean="0">
                <a:cs typeface="Times New Roman" panose="02020603050405020304" pitchFamily="18" charset="0"/>
              </a:rPr>
              <a:t>были </a:t>
            </a:r>
            <a:r>
              <a:rPr lang="ru-RU" sz="2200" dirty="0">
                <a:cs typeface="Times New Roman" panose="02020603050405020304" pitchFamily="18" charset="0"/>
              </a:rPr>
              <a:t>многооскольчатые, </a:t>
            </a:r>
            <a:r>
              <a:rPr lang="ru-RU" sz="2200" dirty="0" smtClean="0">
                <a:cs typeface="Times New Roman" panose="02020603050405020304" pitchFamily="18" charset="0"/>
              </a:rPr>
              <a:t>в </a:t>
            </a:r>
            <a:r>
              <a:rPr lang="ru-RU" sz="2200" dirty="0">
                <a:cs typeface="Times New Roman" panose="02020603050405020304" pitchFamily="18" charset="0"/>
              </a:rPr>
              <a:t>63,2% (98) </a:t>
            </a:r>
            <a:r>
              <a:rPr lang="ru-RU" sz="2200" dirty="0" smtClean="0">
                <a:cs typeface="Times New Roman" panose="02020603050405020304" pitchFamily="18" charset="0"/>
              </a:rPr>
              <a:t>случаев </a:t>
            </a:r>
            <a:r>
              <a:rPr lang="ru-RU" sz="2200" dirty="0">
                <a:cs typeface="Times New Roman" panose="02020603050405020304" pitchFamily="18" charset="0"/>
              </a:rPr>
              <a:t>нами </a:t>
            </a:r>
            <a:r>
              <a:rPr lang="ru-RU" sz="2200" dirty="0" smtClean="0">
                <a:cs typeface="Times New Roman" panose="02020603050405020304" pitchFamily="18" charset="0"/>
              </a:rPr>
              <a:t>диагностированы </a:t>
            </a:r>
            <a:r>
              <a:rPr lang="ru-RU" sz="2200" dirty="0">
                <a:cs typeface="Times New Roman" panose="02020603050405020304" pitchFamily="18" charset="0"/>
              </a:rPr>
              <a:t>первичные отрывы </a:t>
            </a:r>
            <a:r>
              <a:rPr lang="ru-RU" sz="2200" dirty="0" smtClean="0">
                <a:cs typeface="Times New Roman" panose="02020603050405020304" pitchFamily="18" charset="0"/>
              </a:rPr>
              <a:t>и </a:t>
            </a:r>
            <a:r>
              <a:rPr lang="ru-RU" sz="2200" dirty="0">
                <a:cs typeface="Times New Roman" panose="02020603050405020304" pitchFamily="18" charset="0"/>
              </a:rPr>
              <a:t>размозжение на </a:t>
            </a:r>
            <a:r>
              <a:rPr lang="ru-RU" sz="2200" dirty="0" smtClean="0">
                <a:cs typeface="Times New Roman" panose="02020603050405020304" pitchFamily="18" charset="0"/>
              </a:rPr>
              <a:t>протяжении </a:t>
            </a:r>
            <a:r>
              <a:rPr lang="ru-RU" sz="2200" dirty="0">
                <a:cs typeface="Times New Roman" panose="02020603050405020304" pitchFamily="18" charset="0"/>
              </a:rPr>
              <a:t>конечностей, </a:t>
            </a:r>
            <a:r>
              <a:rPr lang="ru-RU" sz="2200" dirty="0" smtClean="0">
                <a:cs typeface="Times New Roman" panose="02020603050405020304" pitchFamily="18" charset="0"/>
              </a:rPr>
              <a:t>а </a:t>
            </a:r>
            <a:r>
              <a:rPr lang="ru-RU" sz="2200" dirty="0">
                <a:cs typeface="Times New Roman" panose="02020603050405020304" pitchFamily="18" charset="0"/>
              </a:rPr>
              <a:t>в 10,3% (16) </a:t>
            </a:r>
            <a:r>
              <a:rPr lang="ru-RU" sz="2200" dirty="0" smtClean="0">
                <a:cs typeface="Times New Roman" panose="02020603050405020304" pitchFamily="18" charset="0"/>
              </a:rPr>
              <a:t>отмечен </a:t>
            </a:r>
            <a:r>
              <a:rPr lang="ru-RU" sz="2200" dirty="0">
                <a:cs typeface="Times New Roman" panose="02020603050405020304" pitchFamily="18" charset="0"/>
              </a:rPr>
              <a:t>дефект костной и мягких </a:t>
            </a:r>
            <a:r>
              <a:rPr lang="ru-RU" sz="2200" dirty="0" smtClean="0">
                <a:cs typeface="Times New Roman" panose="02020603050405020304" pitchFamily="18" charset="0"/>
              </a:rPr>
              <a:t>тканей </a:t>
            </a:r>
            <a:r>
              <a:rPr lang="ru-RU" sz="2200" dirty="0">
                <a:cs typeface="Times New Roman" panose="02020603050405020304" pitchFamily="18" charset="0"/>
              </a:rPr>
              <a:t>сегментов нижних </a:t>
            </a:r>
            <a:r>
              <a:rPr lang="ru-RU" sz="2200" dirty="0" smtClean="0">
                <a:cs typeface="Times New Roman" panose="02020603050405020304" pitchFamily="18" charset="0"/>
              </a:rPr>
              <a:t>или верхних конечностей.</a:t>
            </a:r>
          </a:p>
          <a:p>
            <a:endParaRPr lang="ru-RU" sz="2200" dirty="0"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200" dirty="0">
                <a:cs typeface="Times New Roman" panose="02020603050405020304" pitchFamily="18" charset="0"/>
              </a:rPr>
              <a:t>	</a:t>
            </a:r>
            <a:r>
              <a:rPr lang="ru-RU" sz="2200" dirty="0" smtClean="0">
                <a:cs typeface="Times New Roman" panose="02020603050405020304" pitchFamily="18" charset="0"/>
              </a:rPr>
              <a:t>Оказание </a:t>
            </a:r>
            <a:r>
              <a:rPr lang="ru-RU" sz="2200" dirty="0">
                <a:cs typeface="Times New Roman" panose="02020603050405020304" pitchFamily="18" charset="0"/>
              </a:rPr>
              <a:t>помощи пострадавшим с открытыми </a:t>
            </a:r>
            <a:r>
              <a:rPr lang="ru-RU" sz="2200" dirty="0" smtClean="0">
                <a:cs typeface="Times New Roman" panose="02020603050405020304" pitchFamily="18" charset="0"/>
              </a:rPr>
              <a:t>травмами конечностей</a:t>
            </a:r>
            <a:r>
              <a:rPr lang="ru-RU" sz="2200" dirty="0">
                <a:cs typeface="Times New Roman" panose="02020603050405020304" pitchFamily="18" charset="0"/>
              </a:rPr>
              <a:t>, </a:t>
            </a:r>
            <a:r>
              <a:rPr lang="ru-RU" sz="2200" dirty="0" smtClean="0">
                <a:cs typeface="Times New Roman" panose="02020603050405020304" pitchFamily="18" charset="0"/>
              </a:rPr>
              <a:t>полученных вследствие механического воздействия </a:t>
            </a:r>
            <a:r>
              <a:rPr lang="ru-RU" sz="2200" dirty="0">
                <a:cs typeface="Times New Roman" panose="02020603050405020304" pitchFamily="18" charset="0"/>
              </a:rPr>
              <a:t>на </a:t>
            </a:r>
            <a:r>
              <a:rPr lang="ru-RU" sz="2200" dirty="0" smtClean="0">
                <a:cs typeface="Times New Roman" panose="02020603050405020304" pitchFamily="18" charset="0"/>
              </a:rPr>
              <a:t>конечности </a:t>
            </a:r>
            <a:r>
              <a:rPr lang="ru-RU" sz="2200" dirty="0">
                <a:cs typeface="Times New Roman" panose="02020603050405020304" pitchFamily="18" charset="0"/>
              </a:rPr>
              <a:t>факторов с </a:t>
            </a:r>
            <a:r>
              <a:rPr lang="ru-RU" sz="2200" dirty="0" smtClean="0">
                <a:cs typeface="Times New Roman" panose="02020603050405020304" pitchFamily="18" charset="0"/>
              </a:rPr>
              <a:t>высокой </a:t>
            </a:r>
            <a:r>
              <a:rPr lang="ru-RU" sz="2200" dirty="0">
                <a:cs typeface="Times New Roman" panose="02020603050405020304" pitchFamily="18" charset="0"/>
              </a:rPr>
              <a:t>кинетической </a:t>
            </a:r>
            <a:r>
              <a:rPr lang="ru-RU" sz="2200" dirty="0" smtClean="0">
                <a:cs typeface="Times New Roman" panose="02020603050405020304" pitchFamily="18" charset="0"/>
              </a:rPr>
              <a:t>энергией</a:t>
            </a:r>
            <a:r>
              <a:rPr lang="ru-RU" sz="2200" dirty="0">
                <a:cs typeface="Times New Roman" panose="02020603050405020304" pitchFamily="18" charset="0"/>
              </a:rPr>
              <a:t>, осуществлялось </a:t>
            </a:r>
            <a:r>
              <a:rPr lang="ru-RU" sz="2200" dirty="0" smtClean="0">
                <a:cs typeface="Times New Roman" panose="02020603050405020304" pitchFamily="18" charset="0"/>
              </a:rPr>
              <a:t>сотрудниками </a:t>
            </a:r>
            <a:r>
              <a:rPr lang="ru-RU" sz="2200" dirty="0">
                <a:cs typeface="Times New Roman" panose="02020603050405020304" pitchFamily="18" charset="0"/>
              </a:rPr>
              <a:t>бригад </a:t>
            </a:r>
            <a:r>
              <a:rPr lang="ru-RU" sz="2200" dirty="0" smtClean="0">
                <a:cs typeface="Times New Roman" panose="02020603050405020304" pitchFamily="18" charset="0"/>
              </a:rPr>
              <a:t>медицинской помощи </a:t>
            </a:r>
            <a:r>
              <a:rPr lang="ru-RU" sz="2200" dirty="0">
                <a:cs typeface="Times New Roman" panose="02020603050405020304" pitchFamily="18" charset="0"/>
              </a:rPr>
              <a:t>в 98,1% (152) случаев. </a:t>
            </a:r>
          </a:p>
        </p:txBody>
      </p:sp>
      <p:pic>
        <p:nvPicPr>
          <p:cNvPr id="4" name="Picture 2" descr="D:\ФОТО  Самохвалов Д.А\IMAG15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68920"/>
            <a:ext cx="1923619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ФОТО  Самохвалов Д.А\IMAG157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996952"/>
            <a:ext cx="1920000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ФОТО  Самохвалов Д.А\2014-08-27 19.49.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97312"/>
            <a:ext cx="1920000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01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69"/>
          <a:stretch/>
        </p:blipFill>
        <p:spPr bwMode="auto">
          <a:xfrm>
            <a:off x="3851920" y="1"/>
            <a:ext cx="5313420" cy="98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92908" y="1280949"/>
            <a:ext cx="735150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cs typeface="Times New Roman" panose="02020603050405020304" pitchFamily="18" charset="0"/>
              </a:rPr>
              <a:t>	Остальные </a:t>
            </a:r>
            <a:r>
              <a:rPr lang="ru-RU" sz="2400" dirty="0">
                <a:cs typeface="Times New Roman" panose="02020603050405020304" pitchFamily="18" charset="0"/>
              </a:rPr>
              <a:t>3 (1,9%) травмированных были </a:t>
            </a:r>
          </a:p>
          <a:p>
            <a:r>
              <a:rPr lang="ru-RU" sz="2400" dirty="0">
                <a:cs typeface="Times New Roman" panose="02020603050405020304" pitchFamily="18" charset="0"/>
              </a:rPr>
              <a:t>доставлены попутным транспортом. </a:t>
            </a:r>
          </a:p>
          <a:p>
            <a:r>
              <a:rPr lang="ru-RU" sz="2400" dirty="0">
                <a:cs typeface="Times New Roman" panose="02020603050405020304" pitchFamily="18" charset="0"/>
              </a:rPr>
              <a:t>54,8% (85) пострадавших были доставлены в РТЦ в</a:t>
            </a:r>
          </a:p>
          <a:p>
            <a:r>
              <a:rPr lang="ru-RU" sz="2400" dirty="0">
                <a:cs typeface="Times New Roman" panose="02020603050405020304" pitchFamily="18" charset="0"/>
              </a:rPr>
              <a:t>первые 1-2 часа от момента получения травмы. </a:t>
            </a:r>
          </a:p>
          <a:p>
            <a:r>
              <a:rPr lang="ru-RU" sz="2400" dirty="0">
                <a:cs typeface="Times New Roman" panose="02020603050405020304" pitchFamily="18" charset="0"/>
              </a:rPr>
              <a:t>Это, в значительной степени, обусловило не только </a:t>
            </a:r>
          </a:p>
          <a:p>
            <a:r>
              <a:rPr lang="ru-RU" sz="2400" dirty="0">
                <a:cs typeface="Times New Roman" panose="02020603050405020304" pitchFamily="18" charset="0"/>
              </a:rPr>
              <a:t>тактику лечения этой категории пострадавших, но и </a:t>
            </a:r>
          </a:p>
          <a:p>
            <a:r>
              <a:rPr lang="ru-RU" sz="2400" dirty="0">
                <a:cs typeface="Times New Roman" panose="02020603050405020304" pitchFamily="18" charset="0"/>
              </a:rPr>
              <a:t>повлияло на его исход. </a:t>
            </a:r>
            <a:endParaRPr lang="ru-RU" sz="2400" dirty="0" smtClean="0">
              <a:cs typeface="Times New Roman" panose="02020603050405020304" pitchFamily="18" charset="0"/>
            </a:endParaRPr>
          </a:p>
          <a:p>
            <a:endParaRPr lang="ru-RU" sz="2400" dirty="0"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cs typeface="Times New Roman" panose="02020603050405020304" pitchFamily="18" charset="0"/>
              </a:rPr>
              <a:t>	Тяжелые открытые повреждения конечностей с</a:t>
            </a:r>
          </a:p>
          <a:p>
            <a:r>
              <a:rPr lang="ru-RU" sz="2400" dirty="0">
                <a:cs typeface="Times New Roman" panose="02020603050405020304" pitchFamily="18" charset="0"/>
              </a:rPr>
              <a:t>большой энергией поражающего агента </a:t>
            </a:r>
          </a:p>
          <a:p>
            <a:r>
              <a:rPr lang="ru-RU" sz="2400" dirty="0">
                <a:cs typeface="Times New Roman" panose="02020603050405020304" pitchFamily="18" charset="0"/>
              </a:rPr>
              <a:t>обуславливали и характер проведения первичной</a:t>
            </a:r>
          </a:p>
          <a:p>
            <a:r>
              <a:rPr lang="ru-RU" sz="2400" dirty="0">
                <a:cs typeface="Times New Roman" panose="02020603050405020304" pitchFamily="18" charset="0"/>
              </a:rPr>
              <a:t>хирургической обработки. </a:t>
            </a:r>
          </a:p>
        </p:txBody>
      </p:sp>
    </p:spTree>
    <p:extLst>
      <p:ext uri="{BB962C8B-B14F-4D97-AF65-F5344CB8AC3E}">
        <p14:creationId xmlns:p14="http://schemas.microsoft.com/office/powerpoint/2010/main" val="109836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69"/>
          <a:stretch/>
        </p:blipFill>
        <p:spPr bwMode="auto">
          <a:xfrm>
            <a:off x="3851920" y="1"/>
            <a:ext cx="5313420" cy="98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7584" y="1268760"/>
            <a:ext cx="779181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cs typeface="Times New Roman" panose="02020603050405020304" pitchFamily="18" charset="0"/>
              </a:rPr>
              <a:t>	При </a:t>
            </a:r>
            <a:r>
              <a:rPr lang="ru-RU" sz="2400" dirty="0">
                <a:cs typeface="Times New Roman" panose="02020603050405020304" pitchFamily="18" charset="0"/>
              </a:rPr>
              <a:t>повреждениях голени, сопровождающихся </a:t>
            </a:r>
          </a:p>
          <a:p>
            <a:r>
              <a:rPr lang="ru-RU" sz="2400" dirty="0">
                <a:cs typeface="Times New Roman" panose="02020603050405020304" pitchFamily="18" charset="0"/>
              </a:rPr>
              <a:t>значительной </a:t>
            </a:r>
            <a:r>
              <a:rPr lang="ru-RU" sz="2400" dirty="0" err="1">
                <a:cs typeface="Times New Roman" panose="02020603050405020304" pitchFamily="18" charset="0"/>
              </a:rPr>
              <a:t>травматизацией</a:t>
            </a:r>
            <a:r>
              <a:rPr lang="ru-RU" sz="2400" dirty="0">
                <a:cs typeface="Times New Roman" panose="02020603050405020304" pitchFamily="18" charset="0"/>
              </a:rPr>
              <a:t> мягких тканей, </a:t>
            </a:r>
          </a:p>
          <a:p>
            <a:r>
              <a:rPr lang="ru-RU" sz="2400" dirty="0">
                <a:cs typeface="Times New Roman" panose="02020603050405020304" pitchFamily="18" charset="0"/>
              </a:rPr>
              <a:t>надкостницы и наличием полностью </a:t>
            </a:r>
            <a:r>
              <a:rPr lang="ru-RU" sz="2400" dirty="0" err="1">
                <a:cs typeface="Times New Roman" panose="02020603050405020304" pitchFamily="18" charset="0"/>
              </a:rPr>
              <a:t>скелетированных</a:t>
            </a:r>
            <a:r>
              <a:rPr lang="ru-RU" sz="2400" dirty="0"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>
                <a:cs typeface="Times New Roman" panose="02020603050405020304" pitchFamily="18" charset="0"/>
              </a:rPr>
              <a:t>отломков без их кровоснабжения, проводили первичную </a:t>
            </a:r>
          </a:p>
          <a:p>
            <a:r>
              <a:rPr lang="ru-RU" sz="2400" dirty="0">
                <a:cs typeface="Times New Roman" panose="02020603050405020304" pitchFamily="18" charset="0"/>
              </a:rPr>
              <a:t>ампутацию. </a:t>
            </a:r>
            <a:endParaRPr lang="ru-RU" sz="2400" dirty="0" smtClean="0">
              <a:cs typeface="Times New Roman" panose="02020603050405020304" pitchFamily="18" charset="0"/>
            </a:endParaRPr>
          </a:p>
          <a:p>
            <a:endParaRPr lang="ru-RU" sz="2400" dirty="0"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cs typeface="Times New Roman" panose="02020603050405020304" pitchFamily="18" charset="0"/>
              </a:rPr>
              <a:t>	При возможности сохранения конечности, </a:t>
            </a:r>
          </a:p>
          <a:p>
            <a:r>
              <a:rPr lang="ru-RU" sz="2400" dirty="0">
                <a:cs typeface="Times New Roman" panose="02020603050405020304" pitchFamily="18" charset="0"/>
              </a:rPr>
              <a:t>осуществляли фиксацию ее аппаратами стержневого, </a:t>
            </a:r>
          </a:p>
          <a:p>
            <a:r>
              <a:rPr lang="ru-RU" sz="2400" dirty="0" err="1">
                <a:cs typeface="Times New Roman" panose="02020603050405020304" pitchFamily="18" charset="0"/>
              </a:rPr>
              <a:t>спицестержневого</a:t>
            </a:r>
            <a:r>
              <a:rPr lang="ru-RU" sz="2400" dirty="0">
                <a:cs typeface="Times New Roman" panose="02020603050405020304" pitchFamily="18" charset="0"/>
              </a:rPr>
              <a:t> и </a:t>
            </a:r>
            <a:r>
              <a:rPr lang="ru-RU" sz="2400" dirty="0" err="1">
                <a:cs typeface="Times New Roman" panose="02020603050405020304" pitchFamily="18" charset="0"/>
              </a:rPr>
              <a:t>спицевого</a:t>
            </a:r>
            <a:r>
              <a:rPr lang="ru-RU" sz="2400" dirty="0">
                <a:cs typeface="Times New Roman" panose="02020603050405020304" pitchFamily="18" charset="0"/>
              </a:rPr>
              <a:t> типов. При открытых </a:t>
            </a:r>
          </a:p>
          <a:p>
            <a:r>
              <a:rPr lang="ru-RU" sz="2400" dirty="0">
                <a:cs typeface="Times New Roman" panose="02020603050405020304" pitchFamily="18" charset="0"/>
              </a:rPr>
              <a:t>повреждениях верхних конечностей, так же, отмечалось </a:t>
            </a:r>
          </a:p>
          <a:p>
            <a:r>
              <a:rPr lang="ru-RU" sz="2400" dirty="0">
                <a:cs typeface="Times New Roman" panose="02020603050405020304" pitchFamily="18" charset="0"/>
              </a:rPr>
              <a:t>поражение анатомических структур на большом</a:t>
            </a:r>
          </a:p>
          <a:p>
            <a:r>
              <a:rPr lang="ru-RU" sz="2400" dirty="0">
                <a:cs typeface="Times New Roman" panose="02020603050405020304" pitchFamily="18" charset="0"/>
              </a:rPr>
              <a:t>протяжении. </a:t>
            </a:r>
          </a:p>
        </p:txBody>
      </p:sp>
    </p:spTree>
    <p:extLst>
      <p:ext uri="{BB962C8B-B14F-4D97-AF65-F5344CB8AC3E}">
        <p14:creationId xmlns:p14="http://schemas.microsoft.com/office/powerpoint/2010/main" val="236960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69"/>
          <a:stretch/>
        </p:blipFill>
        <p:spPr bwMode="auto">
          <a:xfrm>
            <a:off x="3851920" y="1"/>
            <a:ext cx="5313420" cy="98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27584" y="1052736"/>
            <a:ext cx="81369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cs typeface="Times New Roman" panose="02020603050405020304" pitchFamily="18" charset="0"/>
              </a:rPr>
              <a:t>	Вследствие </a:t>
            </a:r>
            <a:r>
              <a:rPr lang="ru-RU" sz="2400" dirty="0">
                <a:cs typeface="Times New Roman" panose="02020603050405020304" pitchFamily="18" charset="0"/>
              </a:rPr>
              <a:t>загрязненности тканей, в раннем </a:t>
            </a:r>
          </a:p>
          <a:p>
            <a:r>
              <a:rPr lang="ru-RU" sz="2400" dirty="0">
                <a:cs typeface="Times New Roman" panose="02020603050405020304" pitchFamily="18" charset="0"/>
              </a:rPr>
              <a:t>послеоперационном периоде, имело место нагноение </a:t>
            </a:r>
          </a:p>
          <a:p>
            <a:r>
              <a:rPr lang="ru-RU" sz="2400" dirty="0">
                <a:cs typeface="Times New Roman" panose="02020603050405020304" pitchFamily="18" charset="0"/>
              </a:rPr>
              <a:t>послеоперационной раны и замедленное сращение </a:t>
            </a:r>
          </a:p>
          <a:p>
            <a:r>
              <a:rPr lang="ru-RU" sz="2400" dirty="0">
                <a:cs typeface="Times New Roman" panose="02020603050405020304" pitchFamily="18" charset="0"/>
              </a:rPr>
              <a:t>фрагментов сегмента. Это предопределило следующую </a:t>
            </a:r>
          </a:p>
          <a:p>
            <a:r>
              <a:rPr lang="ru-RU" sz="2400" dirty="0">
                <a:cs typeface="Times New Roman" panose="02020603050405020304" pitchFamily="18" charset="0"/>
              </a:rPr>
              <a:t>тактику лечения. Мы широко применяли тактику </a:t>
            </a:r>
          </a:p>
          <a:p>
            <a:r>
              <a:rPr lang="ru-RU" sz="2400" b="1" dirty="0" err="1">
                <a:cs typeface="Times New Roman" panose="02020603050405020304" pitchFamily="18" charset="0"/>
              </a:rPr>
              <a:t>system</a:t>
            </a:r>
            <a:r>
              <a:rPr lang="ru-RU" sz="2400" b="1" dirty="0"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cs typeface="Times New Roman" panose="02020603050405020304" pitchFamily="18" charset="0"/>
              </a:rPr>
              <a:t>damage</a:t>
            </a:r>
            <a:r>
              <a:rPr lang="ru-RU" sz="2400" b="1" dirty="0"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cs typeface="Times New Roman" panose="02020603050405020304" pitchFamily="18" charset="0"/>
              </a:rPr>
              <a:t>control</a:t>
            </a:r>
            <a:r>
              <a:rPr lang="ru-RU" sz="2400" b="1" dirty="0">
                <a:cs typeface="Times New Roman" panose="02020603050405020304" pitchFamily="18" charset="0"/>
              </a:rPr>
              <a:t> </a:t>
            </a:r>
            <a:r>
              <a:rPr lang="ru-RU" sz="2400" dirty="0">
                <a:cs typeface="Times New Roman" panose="02020603050405020304" pitchFamily="18" charset="0"/>
              </a:rPr>
              <a:t>и на первых этапах  проводили </a:t>
            </a:r>
          </a:p>
          <a:p>
            <a:r>
              <a:rPr lang="ru-RU" sz="2400" dirty="0">
                <a:cs typeface="Times New Roman" panose="02020603050405020304" pitchFamily="18" charset="0"/>
              </a:rPr>
              <a:t>первичную хирургическую обработку открытого </a:t>
            </a:r>
          </a:p>
          <a:p>
            <a:r>
              <a:rPr lang="ru-RU" sz="2400" dirty="0">
                <a:cs typeface="Times New Roman" panose="02020603050405020304" pitchFamily="18" charset="0"/>
              </a:rPr>
              <a:t>повреждения с фиксацией сегмента стержневыми </a:t>
            </a:r>
          </a:p>
          <a:p>
            <a:r>
              <a:rPr lang="ru-RU" sz="2400" dirty="0">
                <a:cs typeface="Times New Roman" panose="02020603050405020304" pitchFamily="18" charset="0"/>
              </a:rPr>
              <a:t>аппаратами. </a:t>
            </a:r>
            <a:endParaRPr lang="ru-RU" sz="2400" dirty="0" smtClean="0">
              <a:cs typeface="Times New Roman" panose="02020603050405020304" pitchFamily="18" charset="0"/>
            </a:endParaRPr>
          </a:p>
          <a:p>
            <a:endParaRPr lang="ru-RU" sz="2400" dirty="0"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cs typeface="Times New Roman" panose="02020603050405020304" pitchFamily="18" charset="0"/>
              </a:rPr>
              <a:t>	Вторым этапом, после первичного заживления </a:t>
            </a:r>
          </a:p>
          <a:p>
            <a:r>
              <a:rPr lang="ru-RU" sz="2400" dirty="0" err="1">
                <a:cs typeface="Times New Roman" panose="02020603050405020304" pitchFamily="18" charset="0"/>
              </a:rPr>
              <a:t>мягкотканной</a:t>
            </a:r>
            <a:r>
              <a:rPr lang="ru-RU" sz="2400" dirty="0">
                <a:cs typeface="Times New Roman" panose="02020603050405020304" pitchFamily="18" charset="0"/>
              </a:rPr>
              <a:t> раны, проводилась окончательная </a:t>
            </a:r>
          </a:p>
          <a:p>
            <a:r>
              <a:rPr lang="ru-RU" sz="2400" dirty="0">
                <a:cs typeface="Times New Roman" panose="02020603050405020304" pitchFamily="18" charset="0"/>
              </a:rPr>
              <a:t>реконструкция конечности с фиксацией отломков </a:t>
            </a:r>
          </a:p>
          <a:p>
            <a:r>
              <a:rPr lang="ru-RU" sz="2400" dirty="0">
                <a:cs typeface="Times New Roman" panose="02020603050405020304" pitchFamily="18" charset="0"/>
              </a:rPr>
              <a:t>накостными пластинами. В ряде случаев осуществляли </a:t>
            </a:r>
          </a:p>
          <a:p>
            <a:r>
              <a:rPr lang="ru-RU" sz="2400" dirty="0">
                <a:cs typeface="Times New Roman" panose="02020603050405020304" pitchFamily="18" charset="0"/>
              </a:rPr>
              <a:t>аутопластику зон сопоставления отломков.</a:t>
            </a:r>
          </a:p>
        </p:txBody>
      </p:sp>
    </p:spTree>
    <p:extLst>
      <p:ext uri="{BB962C8B-B14F-4D97-AF65-F5344CB8AC3E}">
        <p14:creationId xmlns:p14="http://schemas.microsoft.com/office/powerpoint/2010/main" val="403838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69"/>
          <a:stretch/>
        </p:blipFill>
        <p:spPr bwMode="auto">
          <a:xfrm>
            <a:off x="3851920" y="1"/>
            <a:ext cx="5313420" cy="98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4549" y="1578272"/>
            <a:ext cx="787186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cs typeface="Times New Roman" panose="02020603050405020304" pitchFamily="18" charset="0"/>
              </a:rPr>
              <a:t>Показаниями </a:t>
            </a:r>
            <a:r>
              <a:rPr lang="ru-RU" sz="2400" dirty="0">
                <a:cs typeface="Times New Roman" panose="02020603050405020304" pitchFamily="18" charset="0"/>
              </a:rPr>
              <a:t>к проведению ампутации </a:t>
            </a:r>
            <a:r>
              <a:rPr lang="ru-RU" sz="2400" dirty="0" smtClean="0">
                <a:cs typeface="Times New Roman" panose="02020603050405020304" pitchFamily="18" charset="0"/>
              </a:rPr>
              <a:t>конечностей </a:t>
            </a:r>
            <a:r>
              <a:rPr lang="ru-RU" sz="2400" dirty="0">
                <a:cs typeface="Times New Roman" panose="02020603050405020304" pitchFamily="18" charset="0"/>
              </a:rPr>
              <a:t>при тяжелых открытых </a:t>
            </a:r>
            <a:r>
              <a:rPr lang="ru-RU" sz="2400" dirty="0" smtClean="0">
                <a:cs typeface="Times New Roman" panose="02020603050405020304" pitchFamily="18" charset="0"/>
              </a:rPr>
              <a:t>повреждениях при </a:t>
            </a:r>
            <a:r>
              <a:rPr lang="ru-RU" sz="2400" dirty="0">
                <a:cs typeface="Times New Roman" panose="02020603050405020304" pitchFamily="18" charset="0"/>
              </a:rPr>
              <a:t>боевой травме, являлась необратимая ишемия тканей, размозжение конечности более чем на </a:t>
            </a:r>
            <a:r>
              <a:rPr lang="ru-RU" sz="2400" baseline="30000" dirty="0">
                <a:cs typeface="Times New Roman" panose="02020603050405020304" pitchFamily="18" charset="0"/>
              </a:rPr>
              <a:t>1</a:t>
            </a:r>
            <a:r>
              <a:rPr lang="ru-RU" sz="2400" dirty="0">
                <a:cs typeface="Times New Roman" panose="02020603050405020304" pitchFamily="18" charset="0"/>
              </a:rPr>
              <a:t>/</a:t>
            </a:r>
            <a:r>
              <a:rPr lang="ru-RU" sz="2400" baseline="-25000" dirty="0">
                <a:cs typeface="Times New Roman" panose="02020603050405020304" pitchFamily="18" charset="0"/>
              </a:rPr>
              <a:t>3</a:t>
            </a:r>
            <a:r>
              <a:rPr lang="ru-RU" sz="2400" dirty="0">
                <a:cs typeface="Times New Roman" panose="02020603050405020304" pitchFamily="18" charset="0"/>
              </a:rPr>
              <a:t> по продолжению или размозжение ее дистальной части. </a:t>
            </a:r>
            <a:endParaRPr lang="ru-RU" sz="2400" dirty="0" smtClean="0">
              <a:cs typeface="Times New Roman" panose="02020603050405020304" pitchFamily="18" charset="0"/>
            </a:endParaRPr>
          </a:p>
          <a:p>
            <a:endParaRPr lang="ru-RU" sz="2400" dirty="0" smtClean="0"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cs typeface="Times New Roman" panose="02020603050405020304" pitchFamily="18" charset="0"/>
              </a:rPr>
              <a:t>Расширением </a:t>
            </a:r>
            <a:r>
              <a:rPr lang="ru-RU" sz="2400" dirty="0">
                <a:cs typeface="Times New Roman" panose="02020603050405020304" pitchFamily="18" charset="0"/>
              </a:rPr>
              <a:t>показаний к проведению </a:t>
            </a:r>
            <a:r>
              <a:rPr lang="ru-RU" sz="2400" dirty="0" smtClean="0">
                <a:cs typeface="Times New Roman" panose="02020603050405020304" pitchFamily="18" charset="0"/>
              </a:rPr>
              <a:t>первичных ампутаций </a:t>
            </a:r>
            <a:r>
              <a:rPr lang="ru-RU" sz="2400" dirty="0">
                <a:cs typeface="Times New Roman" panose="02020603050405020304" pitchFamily="18" charset="0"/>
              </a:rPr>
              <a:t>при тяжелых открытых повреждениях следует считать высокий современный  уровень протезирования.</a:t>
            </a:r>
          </a:p>
          <a:p>
            <a:endParaRPr lang="ru-RU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83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69"/>
          <a:stretch/>
        </p:blipFill>
        <p:spPr bwMode="auto">
          <a:xfrm>
            <a:off x="3851920" y="1"/>
            <a:ext cx="5313420" cy="98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528" y="23483"/>
            <a:ext cx="7886700" cy="997683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Результаты</a:t>
            </a:r>
            <a:endParaRPr lang="ru-RU" sz="4000" dirty="0">
              <a:solidFill>
                <a:schemeClr val="accent3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220554"/>
            <a:ext cx="842493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>
                <a:cs typeface="Times New Roman" panose="02020603050405020304" pitchFamily="18" charset="0"/>
              </a:rPr>
              <a:t>	</a:t>
            </a:r>
            <a:r>
              <a:rPr lang="ru-RU" sz="2000" dirty="0">
                <a:cs typeface="Times New Roman" panose="02020603050405020304" pitchFamily="18" charset="0"/>
              </a:rPr>
              <a:t>Высокоэнергетический механизм повреждений в 96,7% </a:t>
            </a:r>
            <a:r>
              <a:rPr lang="ru-RU" sz="2000" dirty="0" smtClean="0">
                <a:cs typeface="Times New Roman" panose="02020603050405020304" pitchFamily="18" charset="0"/>
              </a:rPr>
              <a:t>случаев </a:t>
            </a:r>
            <a:r>
              <a:rPr lang="ru-RU" sz="2000" dirty="0">
                <a:cs typeface="Times New Roman" panose="02020603050405020304" pitchFamily="18" charset="0"/>
              </a:rPr>
              <a:t>приводит к развитию у пострадавших травматического </a:t>
            </a:r>
            <a:r>
              <a:rPr lang="ru-RU" sz="2000" dirty="0" smtClean="0">
                <a:cs typeface="Times New Roman" panose="02020603050405020304" pitchFamily="18" charset="0"/>
              </a:rPr>
              <a:t>шока</a:t>
            </a:r>
            <a:r>
              <a:rPr lang="ru-RU" sz="2000" dirty="0">
                <a:cs typeface="Times New Roman" panose="02020603050405020304" pitchFamily="18" charset="0"/>
              </a:rPr>
              <a:t>. При этом травматический шок III-IV степени тяжести </a:t>
            </a:r>
            <a:r>
              <a:rPr lang="ru-RU" sz="2000" dirty="0" smtClean="0">
                <a:cs typeface="Times New Roman" panose="02020603050405020304" pitchFamily="18" charset="0"/>
              </a:rPr>
              <a:t>диагностируется </a:t>
            </a:r>
            <a:r>
              <a:rPr lang="ru-RU" sz="2000" dirty="0">
                <a:cs typeface="Times New Roman" panose="02020603050405020304" pitchFamily="18" charset="0"/>
              </a:rPr>
              <a:t>в подавляющем большинстве случаев – 92,8%. </a:t>
            </a:r>
          </a:p>
          <a:p>
            <a:r>
              <a:rPr lang="ru-RU" sz="2000" dirty="0">
                <a:cs typeface="Times New Roman" panose="02020603050405020304" pitchFamily="18" charset="0"/>
              </a:rPr>
              <a:t>	</a:t>
            </a:r>
            <a:endParaRPr lang="ru-RU" sz="2000" dirty="0" smtClean="0"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cs typeface="Times New Roman" panose="02020603050405020304" pitchFamily="18" charset="0"/>
              </a:rPr>
              <a:t>Столь </a:t>
            </a:r>
            <a:r>
              <a:rPr lang="ru-RU" sz="2000" dirty="0">
                <a:cs typeface="Times New Roman" panose="02020603050405020304" pitchFamily="18" charset="0"/>
              </a:rPr>
              <a:t>значительный процент </a:t>
            </a:r>
            <a:r>
              <a:rPr lang="ru-RU" sz="2000" dirty="0" err="1">
                <a:cs typeface="Times New Roman" panose="02020603050405020304" pitchFamily="18" charset="0"/>
              </a:rPr>
              <a:t>шокогенности</a:t>
            </a:r>
            <a:r>
              <a:rPr lang="ru-RU" sz="2000" dirty="0">
                <a:cs typeface="Times New Roman" panose="02020603050405020304" pitchFamily="18" charset="0"/>
              </a:rPr>
              <a:t> травм явился </a:t>
            </a:r>
            <a:r>
              <a:rPr lang="ru-RU" sz="2000" dirty="0" smtClean="0">
                <a:cs typeface="Times New Roman" panose="02020603050405020304" pitchFamily="18" charset="0"/>
              </a:rPr>
              <a:t>причиной </a:t>
            </a:r>
            <a:r>
              <a:rPr lang="ru-RU" sz="2000" dirty="0">
                <a:cs typeface="Times New Roman" panose="02020603050405020304" pitchFamily="18" charset="0"/>
              </a:rPr>
              <a:t>летальных исходов в 48,4% случаев. Структура </a:t>
            </a:r>
            <a:r>
              <a:rPr lang="ru-RU" sz="2000" dirty="0" smtClean="0">
                <a:cs typeface="Times New Roman" panose="02020603050405020304" pitchFamily="18" charset="0"/>
              </a:rPr>
              <a:t>летальности </a:t>
            </a:r>
            <a:r>
              <a:rPr lang="ru-RU" sz="2000" dirty="0">
                <a:cs typeface="Times New Roman" panose="02020603050405020304" pitchFamily="18" charset="0"/>
              </a:rPr>
              <a:t>при тяжелых открытых травмах конечностей в </a:t>
            </a:r>
            <a:r>
              <a:rPr lang="ru-RU" sz="2000" dirty="0" smtClean="0">
                <a:cs typeface="Times New Roman" panose="02020603050405020304" pitchFamily="18" charset="0"/>
              </a:rPr>
              <a:t>условиях </a:t>
            </a:r>
            <a:r>
              <a:rPr lang="ru-RU" sz="2000" dirty="0">
                <a:cs typeface="Times New Roman" panose="02020603050405020304" pitchFamily="18" charset="0"/>
              </a:rPr>
              <a:t>боевого конфликта свидетельствует о том, что </a:t>
            </a:r>
            <a:r>
              <a:rPr lang="ru-RU" sz="2000" dirty="0" smtClean="0">
                <a:cs typeface="Times New Roman" panose="02020603050405020304" pitchFamily="18" charset="0"/>
              </a:rPr>
              <a:t>подавляющий </a:t>
            </a:r>
            <a:r>
              <a:rPr lang="ru-RU" sz="2000" dirty="0">
                <a:cs typeface="Times New Roman" panose="02020603050405020304" pitchFamily="18" charset="0"/>
              </a:rPr>
              <a:t>процент пострадавших (81,4%) погибает на </a:t>
            </a:r>
            <a:r>
              <a:rPr lang="ru-RU" sz="2000" dirty="0" err="1" smtClean="0">
                <a:cs typeface="Times New Roman" panose="02020603050405020304" pitchFamily="18" charset="0"/>
              </a:rPr>
              <a:t>догоспитальном</a:t>
            </a:r>
            <a:r>
              <a:rPr lang="ru-RU" sz="2000" dirty="0" smtClean="0">
                <a:cs typeface="Times New Roman" panose="02020603050405020304" pitchFamily="18" charset="0"/>
              </a:rPr>
              <a:t> </a:t>
            </a:r>
            <a:r>
              <a:rPr lang="ru-RU" sz="2000" dirty="0">
                <a:cs typeface="Times New Roman" panose="02020603050405020304" pitchFamily="18" charset="0"/>
              </a:rPr>
              <a:t>этапе. </a:t>
            </a:r>
            <a:endParaRPr lang="ru-RU" sz="2000" dirty="0" smtClean="0">
              <a:cs typeface="Times New Roman" panose="02020603050405020304" pitchFamily="18" charset="0"/>
            </a:endParaRPr>
          </a:p>
          <a:p>
            <a:endParaRPr lang="ru-RU" sz="2000" dirty="0"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cs typeface="Times New Roman" panose="02020603050405020304" pitchFamily="18" charset="0"/>
              </a:rPr>
              <a:t>Ущерб</a:t>
            </a:r>
            <a:r>
              <a:rPr lang="ru-RU" sz="2000" dirty="0">
                <a:cs typeface="Times New Roman" panose="02020603050405020304" pitchFamily="18" charset="0"/>
              </a:rPr>
              <a:t>, нанесенный организму при данной травме, </a:t>
            </a:r>
            <a:r>
              <a:rPr lang="ru-RU" sz="2000" dirty="0" smtClean="0">
                <a:cs typeface="Times New Roman" panose="02020603050405020304" pitchFamily="18" charset="0"/>
              </a:rPr>
              <a:t>проявляется с  первых </a:t>
            </a:r>
            <a:r>
              <a:rPr lang="ru-RU" sz="2000" dirty="0">
                <a:cs typeface="Times New Roman" panose="02020603050405020304" pitchFamily="18" charset="0"/>
              </a:rPr>
              <a:t>секунд, вследствие механического </a:t>
            </a:r>
            <a:r>
              <a:rPr lang="ru-RU" sz="2000" dirty="0" smtClean="0">
                <a:cs typeface="Times New Roman" panose="02020603050405020304" pitchFamily="18" charset="0"/>
              </a:rPr>
              <a:t>воздействия </a:t>
            </a:r>
            <a:r>
              <a:rPr lang="ru-RU" sz="2000" dirty="0">
                <a:cs typeface="Times New Roman" panose="02020603050405020304" pitchFamily="18" charset="0"/>
              </a:rPr>
              <a:t>на </a:t>
            </a:r>
            <a:r>
              <a:rPr lang="ru-RU" sz="2000" dirty="0" smtClean="0">
                <a:cs typeface="Times New Roman" panose="02020603050405020304" pitchFamily="18" charset="0"/>
              </a:rPr>
              <a:t>конечности факторов </a:t>
            </a:r>
            <a:r>
              <a:rPr lang="ru-RU" sz="2000" dirty="0">
                <a:cs typeface="Times New Roman" panose="02020603050405020304" pitchFamily="18" charset="0"/>
              </a:rPr>
              <a:t>с высокой кинетической </a:t>
            </a:r>
            <a:r>
              <a:rPr lang="ru-RU" sz="2000" dirty="0" smtClean="0">
                <a:cs typeface="Times New Roman" panose="02020603050405020304" pitchFamily="18" charset="0"/>
              </a:rPr>
              <a:t>энергией</a:t>
            </a:r>
            <a:r>
              <a:rPr lang="ru-RU" sz="2000" dirty="0">
                <a:cs typeface="Times New Roman" panose="02020603050405020304" pitchFamily="18" charset="0"/>
              </a:rPr>
              <a:t>. Массивность травмирующего агента вызывает </a:t>
            </a:r>
            <a:r>
              <a:rPr lang="ru-RU" sz="2000" dirty="0" smtClean="0">
                <a:cs typeface="Times New Roman" panose="02020603050405020304" pitchFamily="18" charset="0"/>
              </a:rPr>
              <a:t>повреждение </a:t>
            </a:r>
            <a:r>
              <a:rPr lang="ru-RU" sz="2000" dirty="0">
                <a:cs typeface="Times New Roman" panose="02020603050405020304" pitchFamily="18" charset="0"/>
              </a:rPr>
              <a:t>органов и систем всего организма. </a:t>
            </a:r>
          </a:p>
          <a:p>
            <a:endParaRPr lang="ru-RU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04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168</Words>
  <Application>Microsoft Office PowerPoint</Application>
  <PresentationFormat>Экран (4:3)</PresentationFormat>
  <Paragraphs>97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Тяжелые открытые повреждения конечностей при боевой травме</vt:lpstr>
      <vt:lpstr>Цель исследования </vt:lpstr>
      <vt:lpstr>Материалы и методы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ЛЕЧЕНИЕ ДЕТЕЙ С МНОЖЕСТВЕННЫМИ ПОВРЕЖДЕНИЯМИ КОСТЕЙ, ОБРАЗУЮЩИМИ ЛОКТЕВОЙ СУСТАВ</dc:title>
  <dc:creator>user</dc:creator>
  <cp:lastModifiedBy>user</cp:lastModifiedBy>
  <cp:revision>18</cp:revision>
  <dcterms:created xsi:type="dcterms:W3CDTF">2023-05-17T09:07:39Z</dcterms:created>
  <dcterms:modified xsi:type="dcterms:W3CDTF">2023-06-02T06:33:50Z</dcterms:modified>
</cp:coreProperties>
</file>