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9" r:id="rId3"/>
    <p:sldId id="287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458" y="-24"/>
      </p:cViewPr>
      <p:guideLst>
        <p:guide orient="horz" pos="2160"/>
        <p:guide pos="29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C47B-DB31-45AB-AF5B-1E7CE4E0A684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AA23-C65C-404E-B9A0-70DBD67BA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589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C47B-DB31-45AB-AF5B-1E7CE4E0A684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AA23-C65C-404E-B9A0-70DBD67BA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865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C47B-DB31-45AB-AF5B-1E7CE4E0A684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AA23-C65C-404E-B9A0-70DBD67BA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49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C47B-DB31-45AB-AF5B-1E7CE4E0A684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AA23-C65C-404E-B9A0-70DBD67BA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5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C47B-DB31-45AB-AF5B-1E7CE4E0A684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AA23-C65C-404E-B9A0-70DBD67BA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876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C47B-DB31-45AB-AF5B-1E7CE4E0A684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AA23-C65C-404E-B9A0-70DBD67BA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969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C47B-DB31-45AB-AF5B-1E7CE4E0A684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AA23-C65C-404E-B9A0-70DBD67BA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312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C47B-DB31-45AB-AF5B-1E7CE4E0A684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AA23-C65C-404E-B9A0-70DBD67BA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242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C47B-DB31-45AB-AF5B-1E7CE4E0A684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AA23-C65C-404E-B9A0-70DBD67BA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965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C47B-DB31-45AB-AF5B-1E7CE4E0A684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AA23-C65C-404E-B9A0-70DBD67BA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043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C47B-DB31-45AB-AF5B-1E7CE4E0A684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AA23-C65C-404E-B9A0-70DBD67BA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252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8C47B-DB31-45AB-AF5B-1E7CE4E0A684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9AA23-C65C-404E-B9A0-70DBD67BA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00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467544" y="2420888"/>
            <a:ext cx="8352928" cy="2387600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rgbClr val="006600"/>
                </a:solidFill>
                <a:latin typeface="+mn-lt"/>
                <a:cs typeface="Times New Roman" pitchFamily="18" charset="0"/>
              </a:rPr>
              <a:t>«СПОСОБ ХИРУРГИЧЕСКОГО ЛЕЧЕНИЯ ПОВТОРНЫХ ПЕРЕЛОМОВ КОСТЕЙ ПРЕДПЛЕЧЬЯ В ДЕТСКОМ ВОЗРАСТЕ»</a:t>
            </a:r>
            <a:endParaRPr lang="ru-RU" sz="4000" b="1" dirty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5013176"/>
            <a:ext cx="7992888" cy="1441266"/>
          </a:xfrm>
        </p:spPr>
        <p:txBody>
          <a:bodyPr>
            <a:noAutofit/>
          </a:bodyPr>
          <a:lstStyle/>
          <a:p>
            <a:r>
              <a:rPr lang="ru-RU" dirty="0" err="1" smtClean="0">
                <a:solidFill>
                  <a:schemeClr val="tx1"/>
                </a:solidFill>
                <a:cs typeface="Times New Roman" pitchFamily="18" charset="0"/>
              </a:rPr>
              <a:t>Косимов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cs typeface="Times New Roman" pitchFamily="18" charset="0"/>
              </a:rPr>
              <a:t>Аъзам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cs typeface="Times New Roman" pitchFamily="18" charset="0"/>
              </a:rPr>
              <a:t>Азимович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cs typeface="Times New Roman" pitchFamily="18" charset="0"/>
              </a:rPr>
              <a:t>к.м.н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доцент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Министерство здравоохранения республики Узбекистан</a:t>
            </a:r>
            <a:br>
              <a:rPr lang="ru-RU" sz="2000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Научно-исследовательский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институт травматологии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и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ортопедии</a:t>
            </a:r>
            <a:r>
              <a:rPr lang="en-US" sz="2000" dirty="0">
                <a:solidFill>
                  <a:schemeClr val="tx1"/>
                </a:solidFill>
                <a:cs typeface="Times New Roman" pitchFamily="18" charset="0"/>
              </a:rPr>
              <a:t/>
            </a:r>
            <a:br>
              <a:rPr lang="en-US" sz="2000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Ташкентская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медицинская академия</a:t>
            </a:r>
            <a:r>
              <a:rPr lang="ru-RU" sz="2000" dirty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cs typeface="Times New Roman" pitchFamily="18" charset="0"/>
              </a:rPr>
            </a:br>
            <a:endParaRPr lang="ru-RU" sz="18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 b="2157"/>
          <a:stretch>
            <a:fillRect/>
          </a:stretch>
        </p:blipFill>
        <p:spPr bwMode="auto">
          <a:xfrm>
            <a:off x="1" y="1"/>
            <a:ext cx="9144000" cy="213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586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9"/>
          <a:stretch/>
        </p:blipFill>
        <p:spPr bwMode="auto">
          <a:xfrm>
            <a:off x="3851920" y="1"/>
            <a:ext cx="5313420" cy="98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55053"/>
            <a:ext cx="7886700" cy="997683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Преимущества способа</a:t>
            </a:r>
            <a:endParaRPr lang="ru-RU" sz="40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1220554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cs typeface="Times New Roman" panose="02020603050405020304" pitchFamily="18" charset="0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323528" y="1576392"/>
            <a:ext cx="8686800" cy="466092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cs typeface="Times New Roman" pitchFamily="18" charset="0"/>
              </a:rPr>
              <a:t>Отсутствует повреждение ростковой зоны в момент операции;</a:t>
            </a:r>
          </a:p>
          <a:p>
            <a:pPr algn="ctr"/>
            <a:r>
              <a:rPr lang="ru-RU" dirty="0" smtClean="0">
                <a:cs typeface="Times New Roman" pitchFamily="18" charset="0"/>
              </a:rPr>
              <a:t>Имеется возможность очищения костномозгового канала от старой костной мозоли закрытым способом;</a:t>
            </a:r>
          </a:p>
          <a:p>
            <a:pPr algn="ctr"/>
            <a:r>
              <a:rPr lang="ru-RU" dirty="0" err="1" smtClean="0">
                <a:cs typeface="Times New Roman" pitchFamily="18" charset="0"/>
              </a:rPr>
              <a:t>Просверливанный</a:t>
            </a:r>
            <a:r>
              <a:rPr lang="ru-RU" dirty="0" smtClean="0">
                <a:cs typeface="Times New Roman" pitchFamily="18" charset="0"/>
              </a:rPr>
              <a:t> костномозговой субстрат играет большую роль для повторной </a:t>
            </a:r>
            <a:r>
              <a:rPr lang="ru-RU" dirty="0" err="1" smtClean="0">
                <a:cs typeface="Times New Roman" pitchFamily="18" charset="0"/>
              </a:rPr>
              <a:t>остеорепарации</a:t>
            </a:r>
            <a:endParaRPr lang="ru-RU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0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9"/>
          <a:stretch/>
        </p:blipFill>
        <p:spPr bwMode="auto">
          <a:xfrm>
            <a:off x="3851920" y="1"/>
            <a:ext cx="5313420" cy="98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395536" y="1360368"/>
            <a:ext cx="8038728" cy="4660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cs typeface="Times New Roman" pitchFamily="18" charset="0"/>
              </a:rPr>
              <a:t>Предлагаемый способ лечения позволяет нормальному течению костной регенерации на место повторного перелома.</a:t>
            </a:r>
          </a:p>
          <a:p>
            <a:pPr marL="0" indent="0" algn="just">
              <a:buNone/>
            </a:pPr>
            <a:endParaRPr lang="ru-RU" sz="2400" dirty="0" smtClean="0">
              <a:cs typeface="Times New Roman" pitchFamily="18" charset="0"/>
            </a:endParaRPr>
          </a:p>
          <a:p>
            <a:pPr algn="just"/>
            <a:r>
              <a:rPr lang="ru-RU" sz="2400" dirty="0" smtClean="0">
                <a:cs typeface="Times New Roman" pitchFamily="18" charset="0"/>
              </a:rPr>
              <a:t>Данный способ доступен всем травматологам периферических медицинских учреждений.</a:t>
            </a:r>
          </a:p>
          <a:p>
            <a:pPr marL="0" indent="0" algn="just">
              <a:buNone/>
            </a:pPr>
            <a:endParaRPr lang="ru-RU" sz="2400" dirty="0" smtClean="0">
              <a:cs typeface="Times New Roman" pitchFamily="18" charset="0"/>
            </a:endParaRPr>
          </a:p>
          <a:p>
            <a:pPr algn="just"/>
            <a:r>
              <a:rPr lang="ru-RU" sz="2400" dirty="0" smtClean="0">
                <a:cs typeface="Times New Roman" pitchFamily="18" charset="0"/>
              </a:rPr>
              <a:t>Данный способ могут быть методом выбора при повторных переломах костей предплечья с целью предотвращения возможных осложнений, как замедленное сращение, </a:t>
            </a:r>
            <a:r>
              <a:rPr lang="ru-RU" sz="2400" dirty="0" err="1" smtClean="0">
                <a:cs typeface="Times New Roman" pitchFamily="18" charset="0"/>
              </a:rPr>
              <a:t>несращение</a:t>
            </a:r>
            <a:r>
              <a:rPr lang="ru-RU" sz="2400" dirty="0" smtClean="0">
                <a:cs typeface="Times New Roman" pitchFamily="18" charset="0"/>
              </a:rPr>
              <a:t> и образование ложного сустава в отдаленном сроке лечения.</a:t>
            </a:r>
            <a:endParaRPr lang="ru-RU" sz="2400" dirty="0">
              <a:cs typeface="Times New Roman" pitchFamily="18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57708" y="55053"/>
            <a:ext cx="7886700" cy="997683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Заключения</a:t>
            </a:r>
            <a:endParaRPr lang="ru-RU" sz="40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19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9"/>
          <a:stretch/>
        </p:blipFill>
        <p:spPr bwMode="auto">
          <a:xfrm>
            <a:off x="3851920" y="1"/>
            <a:ext cx="5313420" cy="98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00034" y="1795054"/>
            <a:ext cx="8229600" cy="2786074"/>
          </a:xfrm>
        </p:spPr>
        <p:txBody>
          <a:bodyPr>
            <a:normAutofit/>
          </a:bodyPr>
          <a:lstStyle/>
          <a:p>
            <a:pPr algn="ctr"/>
            <a:r>
              <a:rPr lang="ru-RU" sz="7200" dirty="0" smtClean="0">
                <a:latin typeface="+mn-lt"/>
                <a:cs typeface="Times New Roman" pitchFamily="18" charset="0"/>
              </a:rPr>
              <a:t>Спасибо </a:t>
            </a:r>
            <a:br>
              <a:rPr lang="ru-RU" sz="7200" dirty="0" smtClean="0">
                <a:latin typeface="+mn-lt"/>
                <a:cs typeface="Times New Roman" pitchFamily="18" charset="0"/>
              </a:rPr>
            </a:br>
            <a:r>
              <a:rPr lang="ru-RU" sz="7200" dirty="0" smtClean="0">
                <a:latin typeface="+mn-lt"/>
                <a:cs typeface="Times New Roman" pitchFamily="18" charset="0"/>
              </a:rPr>
              <a:t>за внимание!!!</a:t>
            </a:r>
            <a:endParaRPr lang="ru-RU" sz="7200" dirty="0"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38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9"/>
          <a:stretch/>
        </p:blipFill>
        <p:spPr bwMode="auto">
          <a:xfrm>
            <a:off x="3851920" y="1"/>
            <a:ext cx="5313420" cy="98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3483"/>
            <a:ext cx="7886700" cy="997683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Актуальность работы </a:t>
            </a:r>
            <a:endParaRPr lang="ru-RU" sz="40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052736"/>
            <a:ext cx="86898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2060"/>
              </a:buClr>
            </a:pPr>
            <a:r>
              <a:rPr lang="ru-RU" dirty="0" smtClean="0">
                <a:cs typeface="Times New Roman" pitchFamily="18" charset="0"/>
              </a:rPr>
              <a:t>	Несмотря </a:t>
            </a:r>
            <a:r>
              <a:rPr lang="ru-RU" dirty="0">
                <a:cs typeface="Times New Roman" pitchFamily="18" charset="0"/>
              </a:rPr>
              <a:t>на современное развитие травматологии и ортопедии, на сегодняшний </a:t>
            </a:r>
            <a:r>
              <a:rPr lang="ru-RU" dirty="0" smtClean="0">
                <a:cs typeface="Times New Roman" pitchFamily="18" charset="0"/>
              </a:rPr>
              <a:t>день </a:t>
            </a:r>
            <a:r>
              <a:rPr lang="ru-RU" dirty="0">
                <a:cs typeface="Times New Roman" pitchFamily="18" charset="0"/>
              </a:rPr>
              <a:t>в лечении переломов костей предплечья встречаются следующие осложнения: </a:t>
            </a:r>
          </a:p>
          <a:p>
            <a:pPr algn="just">
              <a:buClr>
                <a:srgbClr val="002060"/>
              </a:buClr>
            </a:pPr>
            <a:r>
              <a:rPr lang="ru-RU" dirty="0" smtClean="0">
                <a:cs typeface="Times New Roman" pitchFamily="18" charset="0"/>
              </a:rPr>
              <a:t>- замедленное </a:t>
            </a:r>
            <a:r>
              <a:rPr lang="ru-RU" dirty="0">
                <a:cs typeface="Times New Roman" pitchFamily="18" charset="0"/>
              </a:rPr>
              <a:t>сращение - от 4,5% до 6,3%, неправильные сращения после первичного </a:t>
            </a:r>
            <a:r>
              <a:rPr lang="ru-RU" dirty="0" smtClean="0">
                <a:cs typeface="Times New Roman" pitchFamily="18" charset="0"/>
              </a:rPr>
              <a:t>перелома </a:t>
            </a:r>
            <a:r>
              <a:rPr lang="ru-RU" dirty="0">
                <a:cs typeface="Times New Roman" pitchFamily="18" charset="0"/>
              </a:rPr>
              <a:t>составляют от </a:t>
            </a:r>
            <a:r>
              <a:rPr lang="ru-RU" dirty="0" smtClean="0">
                <a:cs typeface="Times New Roman" pitchFamily="18" charset="0"/>
              </a:rPr>
              <a:t>7,2% до </a:t>
            </a:r>
            <a:r>
              <a:rPr lang="ru-RU" dirty="0">
                <a:cs typeface="Times New Roman" pitchFamily="18" charset="0"/>
              </a:rPr>
              <a:t>8,5%; </a:t>
            </a:r>
          </a:p>
          <a:p>
            <a:pPr algn="just">
              <a:buClr>
                <a:srgbClr val="002060"/>
              </a:buClr>
            </a:pPr>
            <a:r>
              <a:rPr lang="ru-RU" dirty="0" smtClean="0">
                <a:cs typeface="Times New Roman" pitchFamily="18" charset="0"/>
              </a:rPr>
              <a:t>- повторные </a:t>
            </a:r>
            <a:r>
              <a:rPr lang="ru-RU" dirty="0">
                <a:cs typeface="Times New Roman" pitchFamily="18" charset="0"/>
              </a:rPr>
              <a:t>переломы составляют </a:t>
            </a:r>
            <a:r>
              <a:rPr lang="ru-RU" u="sng" dirty="0">
                <a:cs typeface="Times New Roman" pitchFamily="18" charset="0"/>
              </a:rPr>
              <a:t>от 4% до 21,3% </a:t>
            </a:r>
            <a:r>
              <a:rPr lang="ru-RU" dirty="0">
                <a:cs typeface="Times New Roman" pitchFamily="18" charset="0"/>
              </a:rPr>
              <a:t>случаев, ложный сустав - от 2,4% до 4,3%. (Б.П. Кузьмин</a:t>
            </a:r>
            <a:r>
              <a:rPr lang="uz-Cyrl-UZ" dirty="0">
                <a:cs typeface="Times New Roman" panose="02020603050405020304" pitchFamily="18" charset="0"/>
              </a:rPr>
              <a:t>,</a:t>
            </a:r>
            <a:r>
              <a:rPr lang="ru-RU" dirty="0">
                <a:cs typeface="Times New Roman" panose="02020603050405020304" pitchFamily="18" charset="0"/>
              </a:rPr>
              <a:t> 1967; И.М. </a:t>
            </a:r>
            <a:r>
              <a:rPr lang="ru-RU" dirty="0" err="1">
                <a:cs typeface="Times New Roman" panose="02020603050405020304" pitchFamily="18" charset="0"/>
              </a:rPr>
              <a:t>Лединников</a:t>
            </a:r>
            <a:r>
              <a:rPr lang="uz-Cyrl-UZ" dirty="0">
                <a:cs typeface="Times New Roman" panose="02020603050405020304" pitchFamily="18" charset="0"/>
              </a:rPr>
              <a:t>,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smtClean="0">
                <a:cs typeface="Times New Roman" panose="02020603050405020304" pitchFamily="18" charset="0"/>
              </a:rPr>
              <a:t>1993</a:t>
            </a:r>
            <a:r>
              <a:rPr lang="ru-RU" dirty="0">
                <a:cs typeface="Times New Roman" panose="02020603050405020304" pitchFamily="18" charset="0"/>
              </a:rPr>
              <a:t>; У.Я. Богданович</a:t>
            </a:r>
            <a:r>
              <a:rPr lang="uz-Cyrl-UZ" dirty="0">
                <a:cs typeface="Times New Roman" panose="02020603050405020304" pitchFamily="18" charset="0"/>
              </a:rPr>
              <a:t>, </a:t>
            </a:r>
            <a:r>
              <a:rPr lang="ru-RU" dirty="0">
                <a:cs typeface="Times New Roman" panose="02020603050405020304" pitchFamily="18" charset="0"/>
              </a:rPr>
              <a:t>1993; Г.А. </a:t>
            </a:r>
            <a:r>
              <a:rPr lang="ru-RU" dirty="0" err="1">
                <a:cs typeface="Times New Roman" panose="02020603050405020304" pitchFamily="18" charset="0"/>
              </a:rPr>
              <a:t>Баиров</a:t>
            </a:r>
            <a:r>
              <a:rPr lang="ru-RU" dirty="0">
                <a:cs typeface="Times New Roman" panose="02020603050405020304" pitchFamily="18" charset="0"/>
              </a:rPr>
              <a:t>, 2000; </a:t>
            </a:r>
            <a:r>
              <a:rPr lang="en-US" dirty="0">
                <a:cs typeface="Times New Roman" panose="02020603050405020304" pitchFamily="18" charset="0"/>
              </a:rPr>
              <a:t>S</a:t>
            </a:r>
            <a:r>
              <a:rPr lang="ru-RU" dirty="0">
                <a:cs typeface="Times New Roman" panose="02020603050405020304" pitchFamily="18" charset="0"/>
              </a:rPr>
              <a:t>.</a:t>
            </a:r>
            <a:r>
              <a:rPr lang="en-US" dirty="0">
                <a:cs typeface="Times New Roman" panose="02020603050405020304" pitchFamily="18" charset="0"/>
              </a:rPr>
              <a:t>B</a:t>
            </a:r>
            <a:r>
              <a:rPr lang="ru-RU" dirty="0">
                <a:cs typeface="Times New Roman" panose="02020603050405020304" pitchFamily="18" charset="0"/>
              </a:rPr>
              <a:t>. </a:t>
            </a:r>
            <a:r>
              <a:rPr lang="en-US" dirty="0">
                <a:cs typeface="Times New Roman" panose="02020603050405020304" pitchFamily="18" charset="0"/>
              </a:rPr>
              <a:t>Kessler</a:t>
            </a:r>
            <a:r>
              <a:rPr lang="uz-Cyrl-UZ" dirty="0">
                <a:cs typeface="Times New Roman" panose="02020603050405020304" pitchFamily="18" charset="0"/>
              </a:rPr>
              <a:t>,</a:t>
            </a:r>
            <a:r>
              <a:rPr lang="ru-RU" dirty="0">
                <a:cs typeface="Times New Roman" panose="02020603050405020304" pitchFamily="18" charset="0"/>
              </a:rPr>
              <a:t> 1992</a:t>
            </a:r>
            <a:r>
              <a:rPr lang="uz-Cyrl-UZ" dirty="0">
                <a:cs typeface="Times New Roman" panose="02020603050405020304" pitchFamily="18" charset="0"/>
              </a:rPr>
              <a:t>; </a:t>
            </a:r>
            <a:r>
              <a:rPr lang="en-US" dirty="0">
                <a:cs typeface="Times New Roman" panose="02020603050405020304" pitchFamily="18" charset="0"/>
              </a:rPr>
              <a:t>SK</a:t>
            </a:r>
            <a:r>
              <a:rPr lang="ru-RU" dirty="0">
                <a:cs typeface="Times New Roman" panose="02020603050405020304" pitchFamily="18" charset="0"/>
              </a:rPr>
              <a:t>. </a:t>
            </a:r>
            <a:r>
              <a:rPr lang="en-US" dirty="0">
                <a:cs typeface="Times New Roman" panose="02020603050405020304" pitchFamily="18" charset="0"/>
              </a:rPr>
              <a:t>Hwang</a:t>
            </a:r>
            <a:r>
              <a:rPr lang="ru-RU" dirty="0">
                <a:cs typeface="Times New Roman" panose="02020603050405020304" pitchFamily="18" charset="0"/>
              </a:rPr>
              <a:t>, 1995; </a:t>
            </a:r>
            <a:r>
              <a:rPr lang="en-US" dirty="0">
                <a:cs typeface="Times New Roman" panose="02020603050405020304" pitchFamily="18" charset="0"/>
              </a:rPr>
              <a:t>Manish </a:t>
            </a:r>
            <a:r>
              <a:rPr lang="en-US" dirty="0" err="1">
                <a:cs typeface="Times New Roman" panose="02020603050405020304" pitchFamily="18" charset="0"/>
              </a:rPr>
              <a:t>Changulani</a:t>
            </a:r>
            <a:r>
              <a:rPr lang="ru-RU" dirty="0">
                <a:cs typeface="Times New Roman" panose="02020603050405020304" pitchFamily="18" charset="0"/>
              </a:rPr>
              <a:t>, </a:t>
            </a:r>
            <a:r>
              <a:rPr lang="en-US" dirty="0" err="1">
                <a:cs typeface="Times New Roman" panose="02020603050405020304" pitchFamily="18" charset="0"/>
              </a:rPr>
              <a:t>Neeraj</a:t>
            </a:r>
            <a:r>
              <a:rPr lang="en-US" dirty="0">
                <a:cs typeface="Times New Roman" panose="02020603050405020304" pitchFamily="18" charset="0"/>
              </a:rPr>
              <a:t> Garg</a:t>
            </a:r>
            <a:r>
              <a:rPr lang="ru-RU" dirty="0">
                <a:cs typeface="Times New Roman" panose="02020603050405020304" pitchFamily="18" charset="0"/>
              </a:rPr>
              <a:t>, </a:t>
            </a:r>
            <a:r>
              <a:rPr lang="en-US" dirty="0">
                <a:cs typeface="Times New Roman" panose="02020603050405020304" pitchFamily="18" charset="0"/>
              </a:rPr>
              <a:t>E</a:t>
            </a:r>
            <a:r>
              <a:rPr lang="ru-RU" dirty="0">
                <a:cs typeface="Times New Roman" panose="02020603050405020304" pitchFamily="18" charset="0"/>
              </a:rPr>
              <a:t>. </a:t>
            </a:r>
            <a:r>
              <a:rPr lang="en-US" dirty="0">
                <a:cs typeface="Times New Roman" panose="02020603050405020304" pitchFamily="18" charset="0"/>
              </a:rPr>
              <a:t>Colin </a:t>
            </a:r>
            <a:r>
              <a:rPr lang="ru-RU" dirty="0">
                <a:cs typeface="Times New Roman" panose="02020603050405020304" pitchFamily="18" charset="0"/>
              </a:rPr>
              <a:t>2006; </a:t>
            </a:r>
            <a:r>
              <a:rPr lang="ru-RU" dirty="0" smtClean="0">
                <a:cs typeface="Times New Roman" panose="02020603050405020304" pitchFamily="18" charset="0"/>
              </a:rPr>
              <a:t>В.И</a:t>
            </a:r>
            <a:r>
              <a:rPr lang="ru-RU" dirty="0">
                <a:cs typeface="Times New Roman" panose="02020603050405020304" pitchFamily="18" charset="0"/>
              </a:rPr>
              <a:t>. Зоря и др., 2006; Е.Д. </a:t>
            </a:r>
            <a:r>
              <a:rPr lang="ru-RU" dirty="0" err="1">
                <a:cs typeface="Times New Roman" panose="02020603050405020304" pitchFamily="18" charset="0"/>
              </a:rPr>
              <a:t>Склянчук</a:t>
            </a:r>
            <a:r>
              <a:rPr lang="ru-RU" dirty="0">
                <a:cs typeface="Times New Roman" panose="02020603050405020304" pitchFamily="18" charset="0"/>
              </a:rPr>
              <a:t> 2007; </a:t>
            </a:r>
            <a:r>
              <a:rPr lang="en-US" dirty="0">
                <a:cs typeface="Times New Roman" panose="02020603050405020304" pitchFamily="18" charset="0"/>
              </a:rPr>
              <a:t>I</a:t>
            </a:r>
            <a:r>
              <a:rPr lang="ru-RU" dirty="0">
                <a:cs typeface="Times New Roman" panose="02020603050405020304" pitchFamily="18" charset="0"/>
              </a:rPr>
              <a:t>. </a:t>
            </a:r>
            <a:r>
              <a:rPr lang="en-US" dirty="0" err="1">
                <a:cs typeface="Times New Roman" panose="02020603050405020304" pitchFamily="18" charset="0"/>
              </a:rPr>
              <a:t>Ghanem</a:t>
            </a:r>
            <a:r>
              <a:rPr lang="ru-RU" dirty="0">
                <a:cs typeface="Times New Roman" panose="02020603050405020304" pitchFamily="18" charset="0"/>
              </a:rPr>
              <a:t>, 1997; </a:t>
            </a:r>
            <a:r>
              <a:rPr lang="en-US" dirty="0">
                <a:cs typeface="Times New Roman" panose="02020603050405020304" pitchFamily="18" charset="0"/>
              </a:rPr>
              <a:t>M</a:t>
            </a:r>
            <a:r>
              <a:rPr lang="ru-RU" dirty="0">
                <a:cs typeface="Times New Roman" panose="02020603050405020304" pitchFamily="18" charset="0"/>
              </a:rPr>
              <a:t>. </a:t>
            </a:r>
            <a:r>
              <a:rPr lang="en-US" dirty="0" err="1">
                <a:cs typeface="Times New Roman" panose="02020603050405020304" pitchFamily="18" charset="0"/>
              </a:rPr>
              <a:t>Inan</a:t>
            </a:r>
            <a:r>
              <a:rPr lang="en-US" dirty="0">
                <a:cs typeface="Times New Roman" panose="02020603050405020304" pitchFamily="18" charset="0"/>
              </a:rPr>
              <a:t> et al</a:t>
            </a:r>
            <a:r>
              <a:rPr lang="ru-RU" dirty="0">
                <a:cs typeface="Times New Roman" panose="02020603050405020304" pitchFamily="18" charset="0"/>
              </a:rPr>
              <a:t>., 2006; </a:t>
            </a:r>
            <a:r>
              <a:rPr lang="en-US" dirty="0">
                <a:cs typeface="Times New Roman" panose="02020603050405020304" pitchFamily="18" charset="0"/>
              </a:rPr>
              <a:t>NH</a:t>
            </a:r>
            <a:r>
              <a:rPr lang="ru-RU" dirty="0">
                <a:cs typeface="Times New Roman" panose="02020603050405020304" pitchFamily="18" charset="0"/>
              </a:rPr>
              <a:t>. </a:t>
            </a:r>
            <a:r>
              <a:rPr lang="en-US" dirty="0">
                <a:cs typeface="Times New Roman" panose="02020603050405020304" pitchFamily="18" charset="0"/>
              </a:rPr>
              <a:t>Nguyen</a:t>
            </a:r>
            <a:r>
              <a:rPr lang="ru-RU" dirty="0">
                <a:cs typeface="Times New Roman" panose="02020603050405020304" pitchFamily="18" charset="0"/>
              </a:rPr>
              <a:t>, 2009).</a:t>
            </a:r>
          </a:p>
          <a:p>
            <a:pPr algn="just">
              <a:buClr>
                <a:srgbClr val="002060"/>
              </a:buClr>
              <a:buNone/>
            </a:pPr>
            <a:r>
              <a:rPr lang="ru-RU" dirty="0" smtClean="0">
                <a:cs typeface="Times New Roman" panose="02020603050405020304" pitchFamily="18" charset="0"/>
              </a:rPr>
              <a:t>	По </a:t>
            </a:r>
            <a:r>
              <a:rPr lang="ru-RU" dirty="0">
                <a:cs typeface="Times New Roman" panose="02020603050405020304" pitchFamily="18" charset="0"/>
              </a:rPr>
              <a:t>данным литературы, осложнения, возникшие у </a:t>
            </a:r>
            <a:r>
              <a:rPr lang="ru-RU" dirty="0">
                <a:solidFill>
                  <a:srgbClr val="FF0000"/>
                </a:solidFill>
                <a:cs typeface="Times New Roman" pitchFamily="18" charset="0"/>
              </a:rPr>
              <a:t>консервативно пролеченных </a:t>
            </a:r>
            <a:r>
              <a:rPr lang="ru-RU" dirty="0">
                <a:cs typeface="Times New Roman" pitchFamily="18" charset="0"/>
              </a:rPr>
              <a:t>детей с повторными </a:t>
            </a:r>
            <a:r>
              <a:rPr lang="ru-RU" dirty="0" smtClean="0">
                <a:cs typeface="Times New Roman" pitchFamily="18" charset="0"/>
              </a:rPr>
              <a:t>переломами </a:t>
            </a:r>
            <a:r>
              <a:rPr lang="ru-RU" dirty="0">
                <a:cs typeface="Times New Roman" pitchFamily="18" charset="0"/>
              </a:rPr>
              <a:t>выглядят следующим образом: ре- </a:t>
            </a:r>
            <a:r>
              <a:rPr lang="ru-RU" dirty="0" err="1">
                <a:cs typeface="Times New Roman" pitchFamily="18" charset="0"/>
              </a:rPr>
              <a:t>рефрактура</a:t>
            </a:r>
            <a:r>
              <a:rPr lang="ru-RU" dirty="0">
                <a:cs typeface="Times New Roman" pitchFamily="18" charset="0"/>
              </a:rPr>
              <a:t> - от 4,2% до 5,6%, </a:t>
            </a:r>
            <a:r>
              <a:rPr lang="ru-RU" dirty="0" err="1">
                <a:cs typeface="Times New Roman" pitchFamily="18" charset="0"/>
              </a:rPr>
              <a:t>несращение</a:t>
            </a:r>
            <a:r>
              <a:rPr lang="ru-RU" dirty="0">
                <a:cs typeface="Times New Roman" pitchFamily="18" charset="0"/>
              </a:rPr>
              <a:t> - от 6,5% до 7,0</a:t>
            </a:r>
            <a:r>
              <a:rPr lang="ru-RU" dirty="0" smtClean="0">
                <a:cs typeface="Times New Roman" pitchFamily="18" charset="0"/>
              </a:rPr>
              <a:t>%, ложный </a:t>
            </a:r>
            <a:r>
              <a:rPr lang="ru-RU" dirty="0">
                <a:cs typeface="Times New Roman" pitchFamily="18" charset="0"/>
              </a:rPr>
              <a:t>сустав - от 7,6% до 8,2%, замедленная консолидация - от 9,8% до 12%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ru-RU" dirty="0">
                <a:cs typeface="Times New Roman" panose="02020603050405020304" pitchFamily="18" charset="0"/>
              </a:rPr>
              <a:t>(Балакина В.С., Верещагин А.П., 1974</a:t>
            </a:r>
            <a:r>
              <a:rPr lang="en-US" dirty="0">
                <a:cs typeface="Times New Roman" panose="02020603050405020304" pitchFamily="18" charset="0"/>
              </a:rPr>
              <a:t>, </a:t>
            </a:r>
            <a:r>
              <a:rPr lang="ru-RU" dirty="0" smtClean="0">
                <a:cs typeface="Times New Roman" panose="02020603050405020304" pitchFamily="18" charset="0"/>
              </a:rPr>
              <a:t>С.Г</a:t>
            </a:r>
            <a:r>
              <a:rPr lang="ru-RU" dirty="0">
                <a:cs typeface="Times New Roman" panose="02020603050405020304" pitchFamily="18" charset="0"/>
              </a:rPr>
              <a:t>. Богданович</a:t>
            </a:r>
            <a:r>
              <a:rPr lang="uz-Cyrl-UZ" dirty="0">
                <a:cs typeface="Times New Roman" panose="02020603050405020304" pitchFamily="18" charset="0"/>
              </a:rPr>
              <a:t>,</a:t>
            </a:r>
            <a:r>
              <a:rPr lang="ru-RU" dirty="0">
                <a:cs typeface="Times New Roman" panose="02020603050405020304" pitchFamily="18" charset="0"/>
              </a:rPr>
              <a:t> 1993; И.М. </a:t>
            </a:r>
            <a:r>
              <a:rPr lang="ru-RU" dirty="0" err="1">
                <a:cs typeface="Times New Roman" panose="02020603050405020304" pitchFamily="18" charset="0"/>
              </a:rPr>
              <a:t>Лединников</a:t>
            </a:r>
            <a:r>
              <a:rPr lang="uz-Cyrl-UZ" dirty="0">
                <a:cs typeface="Times New Roman" panose="02020603050405020304" pitchFamily="18" charset="0"/>
              </a:rPr>
              <a:t>,</a:t>
            </a:r>
            <a:r>
              <a:rPr lang="ru-RU" dirty="0">
                <a:cs typeface="Times New Roman" panose="02020603050405020304" pitchFamily="18" charset="0"/>
              </a:rPr>
              <a:t> 1993; Б.П. Кузьмин</a:t>
            </a:r>
            <a:r>
              <a:rPr lang="uz-Cyrl-UZ" dirty="0">
                <a:cs typeface="Times New Roman" panose="02020603050405020304" pitchFamily="18" charset="0"/>
              </a:rPr>
              <a:t>,</a:t>
            </a:r>
            <a:r>
              <a:rPr lang="ru-RU" dirty="0">
                <a:cs typeface="Times New Roman" panose="02020603050405020304" pitchFamily="18" charset="0"/>
              </a:rPr>
              <a:t> 1967; Г.А. </a:t>
            </a:r>
            <a:r>
              <a:rPr lang="ru-RU" dirty="0" err="1">
                <a:cs typeface="Times New Roman" panose="02020603050405020304" pitchFamily="18" charset="0"/>
              </a:rPr>
              <a:t>Баиров</a:t>
            </a:r>
            <a:r>
              <a:rPr lang="ru-RU" dirty="0">
                <a:cs typeface="Times New Roman" panose="02020603050405020304" pitchFamily="18" charset="0"/>
              </a:rPr>
              <a:t>, 2000; </a:t>
            </a:r>
            <a:r>
              <a:rPr lang="en-US" dirty="0">
                <a:cs typeface="Times New Roman" panose="02020603050405020304" pitchFamily="18" charset="0"/>
              </a:rPr>
              <a:t>S</a:t>
            </a:r>
            <a:r>
              <a:rPr lang="ru-RU" dirty="0">
                <a:cs typeface="Times New Roman" panose="02020603050405020304" pitchFamily="18" charset="0"/>
              </a:rPr>
              <a:t>.</a:t>
            </a:r>
            <a:r>
              <a:rPr lang="en-US" dirty="0">
                <a:cs typeface="Times New Roman" panose="02020603050405020304" pitchFamily="18" charset="0"/>
              </a:rPr>
              <a:t>B</a:t>
            </a:r>
            <a:r>
              <a:rPr lang="ru-RU" dirty="0">
                <a:cs typeface="Times New Roman" panose="02020603050405020304" pitchFamily="18" charset="0"/>
              </a:rPr>
              <a:t>. </a:t>
            </a:r>
            <a:r>
              <a:rPr lang="en-US" dirty="0">
                <a:cs typeface="Times New Roman" panose="02020603050405020304" pitchFamily="18" charset="0"/>
              </a:rPr>
              <a:t>Gruber</a:t>
            </a:r>
            <a:r>
              <a:rPr lang="uz-Cyrl-UZ" dirty="0">
                <a:cs typeface="Times New Roman" panose="02020603050405020304" pitchFamily="18" charset="0"/>
              </a:rPr>
              <a:t>, </a:t>
            </a:r>
            <a:r>
              <a:rPr lang="en-US" dirty="0">
                <a:cs typeface="Times New Roman" panose="02020603050405020304" pitchFamily="18" charset="0"/>
              </a:rPr>
              <a:t>L</a:t>
            </a:r>
            <a:r>
              <a:rPr lang="uz-Cyrl-UZ" dirty="0">
                <a:cs typeface="Times New Roman" panose="02020603050405020304" pitchFamily="18" charset="0"/>
              </a:rPr>
              <a:t>.</a:t>
            </a:r>
            <a:r>
              <a:rPr lang="en-US" dirty="0">
                <a:cs typeface="Times New Roman" panose="02020603050405020304" pitchFamily="18" charset="0"/>
              </a:rPr>
              <a:t>R</a:t>
            </a:r>
            <a:r>
              <a:rPr lang="ru-RU" dirty="0">
                <a:cs typeface="Times New Roman" panose="02020603050405020304" pitchFamily="18" charset="0"/>
              </a:rPr>
              <a:t>. </a:t>
            </a:r>
            <a:r>
              <a:rPr lang="en-US" dirty="0" err="1">
                <a:cs typeface="Times New Roman" panose="02020603050405020304" pitchFamily="18" charset="0"/>
              </a:rPr>
              <a:t>VonLaer</a:t>
            </a:r>
            <a:r>
              <a:rPr lang="ru-RU" dirty="0">
                <a:cs typeface="Times New Roman" panose="02020603050405020304" pitchFamily="18" charset="0"/>
              </a:rPr>
              <a:t>,</a:t>
            </a:r>
            <a:r>
              <a:rPr lang="uz-Cyrl-UZ" dirty="0">
                <a:cs typeface="Times New Roman" panose="02020603050405020304" pitchFamily="18" charset="0"/>
              </a:rPr>
              <a:t> 1979; </a:t>
            </a:r>
            <a:r>
              <a:rPr lang="en-US" dirty="0">
                <a:cs typeface="Times New Roman" panose="02020603050405020304" pitchFamily="18" charset="0"/>
              </a:rPr>
              <a:t>Kessler</a:t>
            </a:r>
            <a:r>
              <a:rPr lang="uz-Cyrl-UZ" dirty="0">
                <a:cs typeface="Times New Roman" panose="02020603050405020304" pitchFamily="18" charset="0"/>
              </a:rPr>
              <a:t>,</a:t>
            </a:r>
            <a:r>
              <a:rPr lang="ru-RU" dirty="0">
                <a:cs typeface="Times New Roman" panose="02020603050405020304" pitchFamily="18" charset="0"/>
              </a:rPr>
              <a:t> 1992</a:t>
            </a:r>
            <a:r>
              <a:rPr lang="uz-Cyrl-UZ" dirty="0">
                <a:cs typeface="Times New Roman" panose="02020603050405020304" pitchFamily="18" charset="0"/>
              </a:rPr>
              <a:t>;</a:t>
            </a:r>
            <a:r>
              <a:rPr lang="en-US" dirty="0">
                <a:cs typeface="Times New Roman" panose="02020603050405020304" pitchFamily="18" charset="0"/>
              </a:rPr>
              <a:t>)</a:t>
            </a:r>
            <a:r>
              <a:rPr lang="ru-RU" dirty="0">
                <a:cs typeface="Times New Roman" panose="02020603050405020304" pitchFamily="18" charset="0"/>
              </a:rPr>
              <a:t> </a:t>
            </a:r>
          </a:p>
          <a:p>
            <a:pPr algn="just">
              <a:buClr>
                <a:srgbClr val="002060"/>
              </a:buClr>
              <a:buNone/>
            </a:pPr>
            <a:r>
              <a:rPr lang="ru-RU" dirty="0">
                <a:cs typeface="Times New Roman" panose="02020603050405020304" pitchFamily="18" charset="0"/>
              </a:rPr>
              <a:t>	</a:t>
            </a:r>
            <a:r>
              <a:rPr lang="ru-RU" dirty="0" smtClean="0">
                <a:cs typeface="Times New Roman" panose="02020603050405020304" pitchFamily="18" charset="0"/>
              </a:rPr>
              <a:t>По </a:t>
            </a:r>
            <a:r>
              <a:rPr lang="ru-RU" dirty="0">
                <a:cs typeface="Times New Roman" panose="02020603050405020304" pitchFamily="18" charset="0"/>
              </a:rPr>
              <a:t>нашим наблюдениям и данным литературы после операции отмечались такие осложнения, </a:t>
            </a:r>
            <a:r>
              <a:rPr lang="ru-RU" dirty="0" smtClean="0">
                <a:cs typeface="Times New Roman" panose="02020603050405020304" pitchFamily="18" charset="0"/>
              </a:rPr>
              <a:t>как </a:t>
            </a:r>
            <a:r>
              <a:rPr lang="ru-RU" dirty="0">
                <a:cs typeface="Times New Roman" panose="02020603050405020304" pitchFamily="18" charset="0"/>
              </a:rPr>
              <a:t>неправильное сращение </a:t>
            </a:r>
            <a:r>
              <a:rPr lang="ru-RU" dirty="0" err="1">
                <a:cs typeface="Times New Roman" panose="02020603050405020304" pitchFamily="18" charset="0"/>
              </a:rPr>
              <a:t>рефрактуры</a:t>
            </a:r>
            <a:r>
              <a:rPr lang="ru-RU" dirty="0">
                <a:cs typeface="Times New Roman" panose="02020603050405020304" pitchFamily="18" charset="0"/>
              </a:rPr>
              <a:t> - 0,7%-0,9%, ложный сустав – от 2,2% до 3,8%, </a:t>
            </a:r>
            <a:r>
              <a:rPr lang="ru-RU" dirty="0" err="1">
                <a:cs typeface="Times New Roman" pitchFamily="18" charset="0"/>
              </a:rPr>
              <a:t>несращение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 err="1">
                <a:cs typeface="Times New Roman" pitchFamily="18" charset="0"/>
              </a:rPr>
              <a:t>рефрактуры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– от </a:t>
            </a:r>
            <a:r>
              <a:rPr lang="ru-RU" dirty="0">
                <a:cs typeface="Times New Roman" pitchFamily="18" charset="0"/>
              </a:rPr>
              <a:t>4,27% до 4,9%, замедленное сращение - от 5,1% до 7,8%, и, наконец, ре - </a:t>
            </a:r>
            <a:r>
              <a:rPr lang="ru-RU" dirty="0" err="1">
                <a:cs typeface="Times New Roman" pitchFamily="18" charset="0"/>
              </a:rPr>
              <a:t>рефрактура</a:t>
            </a:r>
            <a:r>
              <a:rPr lang="ru-RU" dirty="0">
                <a:cs typeface="Times New Roman" pitchFamily="18" charset="0"/>
              </a:rPr>
              <a:t> - от 2,1% до 2,3% случаев</a:t>
            </a:r>
            <a:r>
              <a:rPr lang="ru-RU" dirty="0" smtClean="0">
                <a:cs typeface="Times New Roman" pitchFamily="18" charset="0"/>
              </a:rPr>
              <a:t>.</a:t>
            </a:r>
            <a:endParaRPr lang="ru-RU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2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9"/>
          <a:stretch/>
        </p:blipFill>
        <p:spPr bwMode="auto">
          <a:xfrm>
            <a:off x="3851920" y="1"/>
            <a:ext cx="5313420" cy="98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3483"/>
            <a:ext cx="7886700" cy="997683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Цель исследования</a:t>
            </a:r>
            <a:endParaRPr lang="ru-RU" sz="40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2276872"/>
            <a:ext cx="86898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sz="3200" dirty="0">
                <a:cs typeface="Times New Roman" pitchFamily="18" charset="0"/>
              </a:rPr>
              <a:t>Улучшить результаты хирургического лечения повторных переломов костей предплечья у детей путем применения нового способа открытого костно-мозгового канала.</a:t>
            </a:r>
          </a:p>
          <a:p>
            <a:pPr>
              <a:buClr>
                <a:srgbClr val="002060"/>
              </a:buClr>
            </a:pPr>
            <a:endParaRPr lang="ru-RU" sz="3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44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9"/>
          <a:stretch/>
        </p:blipFill>
        <p:spPr bwMode="auto">
          <a:xfrm>
            <a:off x="3851920" y="1"/>
            <a:ext cx="5313420" cy="98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23483"/>
            <a:ext cx="7886700" cy="997683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Материалы и </a:t>
            </a:r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методы</a:t>
            </a:r>
            <a:endParaRPr lang="ru-RU" sz="40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7758" y="1105580"/>
            <a:ext cx="7038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uz-Cyrl-UZ" sz="2800" dirty="0">
                <a:cs typeface="Times New Roman" pitchFamily="18" charset="0"/>
              </a:rPr>
              <a:t>Распределение больных по возрасту и полу</a:t>
            </a:r>
          </a:p>
        </p:txBody>
      </p:sp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4552120"/>
              </p:ext>
            </p:extLst>
          </p:nvPr>
        </p:nvGraphicFramePr>
        <p:xfrm>
          <a:off x="755401" y="1645493"/>
          <a:ext cx="7993063" cy="509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Лист" r:id="rId4" imgW="6334134" imgH="2238451" progId="">
                  <p:embed/>
                </p:oleObj>
              </mc:Choice>
              <mc:Fallback>
                <p:oleObj name="Лист" r:id="rId4" imgW="6334134" imgH="2238451" progId="">
                  <p:embed/>
                  <p:pic>
                    <p:nvPicPr>
                      <p:cNvPr id="0" name="Object 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401" y="1645493"/>
                        <a:ext cx="7993063" cy="509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920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9"/>
          <a:stretch/>
        </p:blipFill>
        <p:spPr bwMode="auto">
          <a:xfrm>
            <a:off x="3851920" y="1"/>
            <a:ext cx="5313420" cy="98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5616" y="134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686800" cy="838200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+mn-lt"/>
                <a:cs typeface="Times New Roman" panose="02020603050405020304" pitchFamily="18" charset="0"/>
              </a:rPr>
              <a:t>ЭТАПНОСТЬ НОВОГО СПОСОБА ХИРУРГИЧЕСКОГО ЛЕЧЕНИЯ </a:t>
            </a:r>
            <a:br>
              <a:rPr lang="ru-RU" sz="2000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000" dirty="0" smtClean="0">
                <a:latin typeface="+mn-lt"/>
                <a:cs typeface="Times New Roman" panose="02020603050405020304" pitchFamily="18" charset="0"/>
              </a:rPr>
              <a:t>ПОВТОРНЫХ ПЕРЕЛОМОВ КОСТЕЙ ПРЕДПЛЕЧЬЯ У ДЕТЕЙ</a:t>
            </a:r>
            <a:endParaRPr lang="ru-RU" sz="20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2391" y="4265448"/>
            <a:ext cx="3043808" cy="1620000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74134" y="4266217"/>
            <a:ext cx="3045594" cy="15898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8555" y="4194959"/>
            <a:ext cx="3024336" cy="17536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8" b="10167"/>
          <a:stretch/>
        </p:blipFill>
        <p:spPr>
          <a:xfrm rot="5400000">
            <a:off x="4959720" y="3990385"/>
            <a:ext cx="3044444" cy="21404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2"/>
          <a:stretch/>
        </p:blipFill>
        <p:spPr>
          <a:xfrm>
            <a:off x="467544" y="1052736"/>
            <a:ext cx="8323502" cy="23177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78"/>
          <a:stretch/>
        </p:blipFill>
        <p:spPr>
          <a:xfrm>
            <a:off x="7667219" y="3572568"/>
            <a:ext cx="1297269" cy="30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1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9"/>
          <a:stretch/>
        </p:blipFill>
        <p:spPr bwMode="auto">
          <a:xfrm>
            <a:off x="3851920" y="1"/>
            <a:ext cx="5313420" cy="98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7" t="30577" r="35127" b="31908"/>
          <a:stretch/>
        </p:blipFill>
        <p:spPr>
          <a:xfrm>
            <a:off x="467543" y="548680"/>
            <a:ext cx="5508609" cy="23762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r="27951"/>
          <a:stretch/>
        </p:blipFill>
        <p:spPr>
          <a:xfrm>
            <a:off x="6078850" y="2060848"/>
            <a:ext cx="2813630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809" y="4011353"/>
            <a:ext cx="3577131" cy="17388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2063" y="4011351"/>
            <a:ext cx="3577133" cy="173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6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9"/>
          <a:stretch/>
        </p:blipFill>
        <p:spPr bwMode="auto">
          <a:xfrm>
            <a:off x="3851920" y="1"/>
            <a:ext cx="5313420" cy="98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1" r="24608"/>
          <a:stretch/>
        </p:blipFill>
        <p:spPr>
          <a:xfrm>
            <a:off x="459599" y="3645024"/>
            <a:ext cx="2672241" cy="30036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3" r="33061"/>
          <a:stretch/>
        </p:blipFill>
        <p:spPr>
          <a:xfrm>
            <a:off x="3275856" y="3645024"/>
            <a:ext cx="1584176" cy="29881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4" r="27960"/>
          <a:stretch/>
        </p:blipFill>
        <p:spPr>
          <a:xfrm>
            <a:off x="5012719" y="3665693"/>
            <a:ext cx="1791529" cy="29830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7" r="24890"/>
          <a:stretch/>
        </p:blipFill>
        <p:spPr>
          <a:xfrm>
            <a:off x="6949495" y="3665692"/>
            <a:ext cx="1870977" cy="30000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50586" y="332656"/>
            <a:ext cx="1741694" cy="30963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22794" y="332656"/>
            <a:ext cx="1741694" cy="3096344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2843808" y="260648"/>
            <a:ext cx="2376264" cy="3168352"/>
            <a:chOff x="2627784" y="260648"/>
            <a:chExt cx="2376264" cy="3168352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27784" y="260648"/>
              <a:ext cx="2376264" cy="3168352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3497306" y="1027195"/>
              <a:ext cx="637220" cy="3119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251520" y="260648"/>
            <a:ext cx="2376264" cy="3168352"/>
            <a:chOff x="179512" y="260648"/>
            <a:chExt cx="2376264" cy="3168352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9512" y="260648"/>
              <a:ext cx="2376264" cy="3168352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971600" y="1204532"/>
              <a:ext cx="637220" cy="3119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36960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9"/>
          <a:stretch/>
        </p:blipFill>
        <p:spPr bwMode="auto">
          <a:xfrm>
            <a:off x="3851920" y="1"/>
            <a:ext cx="5313420" cy="98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145512" y="1157050"/>
            <a:ext cx="2938656" cy="5224278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7504" y="1161363"/>
            <a:ext cx="2936230" cy="5219965"/>
            <a:chOff x="107504" y="980728"/>
            <a:chExt cx="2936230" cy="521996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504" y="980728"/>
              <a:ext cx="2936230" cy="5219965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1331640" y="1844824"/>
              <a:ext cx="637220" cy="38396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4308492" y="2457507"/>
            <a:ext cx="637220" cy="311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6156176" y="1157050"/>
            <a:ext cx="2938656" cy="5224278"/>
            <a:chOff x="6055262" y="976415"/>
            <a:chExt cx="2938656" cy="522427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55262" y="976415"/>
              <a:ext cx="2938656" cy="5224278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7103132" y="2276872"/>
              <a:ext cx="637220" cy="3119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3838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9"/>
          <a:stretch/>
        </p:blipFill>
        <p:spPr bwMode="auto">
          <a:xfrm>
            <a:off x="3851920" y="1"/>
            <a:ext cx="5313420" cy="98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899" y="116632"/>
            <a:ext cx="5229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cs typeface="Times New Roman" panose="02020603050405020304" pitchFamily="18" charset="0"/>
              </a:rPr>
              <a:t>Второй клинический пример</a:t>
            </a:r>
            <a:endParaRPr lang="ru-RU" sz="3200" dirty="0"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76155" y="1937386"/>
            <a:ext cx="1944217" cy="34563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99919"/>
            <a:ext cx="3600400" cy="20252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3"/>
          <a:stretch/>
        </p:blipFill>
        <p:spPr>
          <a:xfrm rot="16200000">
            <a:off x="1589084" y="75213"/>
            <a:ext cx="1661355" cy="33283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33038" y="-9367"/>
            <a:ext cx="1905321" cy="33872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837656"/>
            <a:ext cx="3384376" cy="1903712"/>
          </a:xfrm>
          <a:prstGeom prst="rect">
            <a:avLst/>
          </a:prstGeom>
        </p:spPr>
      </p:pic>
      <p:pic>
        <p:nvPicPr>
          <p:cNvPr id="12" name="Объект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2" b="44258"/>
          <a:stretch/>
        </p:blipFill>
        <p:spPr>
          <a:xfrm>
            <a:off x="4655869" y="4725144"/>
            <a:ext cx="2364403" cy="20731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6" b="28928"/>
          <a:stretch/>
        </p:blipFill>
        <p:spPr>
          <a:xfrm>
            <a:off x="7164289" y="4720766"/>
            <a:ext cx="1800199" cy="209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3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131</Words>
  <Application>Microsoft Office PowerPoint</Application>
  <PresentationFormat>Экран (4:3)</PresentationFormat>
  <Paragraphs>26</Paragraphs>
  <Slides>12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Лист</vt:lpstr>
      <vt:lpstr>«СПОСОБ ХИРУРГИЧЕСКОГО ЛЕЧЕНИЯ ПОВТОРНЫХ ПЕРЕЛОМОВ КОСТЕЙ ПРЕДПЛЕЧЬЯ В ДЕТСКОМ ВОЗРАСТЕ»</vt:lpstr>
      <vt:lpstr>Актуальность работы </vt:lpstr>
      <vt:lpstr>Цель исследования</vt:lpstr>
      <vt:lpstr>Материалы и методы</vt:lpstr>
      <vt:lpstr>ЭТАПНОСТЬ НОВОГО СПОСОБА ХИРУРГИЧЕСКОГО ЛЕЧЕНИЯ  ПОВТОРНЫХ ПЕРЕЛОМОВ КОСТЕЙ ПРЕДПЛЕЧЬЯ У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Преимущества способа</vt:lpstr>
      <vt:lpstr>Заключения</vt:lpstr>
      <vt:lpstr>Спасибо 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ЛЕЧЕНИЕ ДЕТЕЙ С МНОЖЕСТВЕННЫМИ ПОВРЕЖДЕНИЯМИ КОСТЕЙ, ОБРАЗУЮЩИМИ ЛОКТЕВОЙ СУСТАВ</dc:title>
  <dc:creator>user</dc:creator>
  <cp:lastModifiedBy>user</cp:lastModifiedBy>
  <cp:revision>24</cp:revision>
  <dcterms:created xsi:type="dcterms:W3CDTF">2023-05-17T09:07:39Z</dcterms:created>
  <dcterms:modified xsi:type="dcterms:W3CDTF">2023-06-02T06:54:50Z</dcterms:modified>
</cp:coreProperties>
</file>