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 id="2147483842" r:id="rId2"/>
  </p:sldMasterIdLst>
  <p:notesMasterIdLst>
    <p:notesMasterId r:id="rId30"/>
  </p:notesMasterIdLst>
  <p:sldIdLst>
    <p:sldId id="447" r:id="rId3"/>
    <p:sldId id="273" r:id="rId4"/>
    <p:sldId id="448" r:id="rId5"/>
    <p:sldId id="270" r:id="rId6"/>
    <p:sldId id="364" r:id="rId7"/>
    <p:sldId id="445" r:id="rId8"/>
    <p:sldId id="446" r:id="rId9"/>
    <p:sldId id="413" r:id="rId10"/>
    <p:sldId id="414" r:id="rId11"/>
    <p:sldId id="416" r:id="rId12"/>
    <p:sldId id="417" r:id="rId13"/>
    <p:sldId id="418" r:id="rId14"/>
    <p:sldId id="419" r:id="rId15"/>
    <p:sldId id="420" r:id="rId16"/>
    <p:sldId id="421" r:id="rId17"/>
    <p:sldId id="422" r:id="rId18"/>
    <p:sldId id="423" r:id="rId19"/>
    <p:sldId id="424" r:id="rId20"/>
    <p:sldId id="426" r:id="rId21"/>
    <p:sldId id="430" r:id="rId22"/>
    <p:sldId id="432" r:id="rId23"/>
    <p:sldId id="433" r:id="rId24"/>
    <p:sldId id="437" r:id="rId25"/>
    <p:sldId id="439" r:id="rId26"/>
    <p:sldId id="412" r:id="rId27"/>
    <p:sldId id="443" r:id="rId28"/>
    <p:sldId id="288"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Средний стиль 3 — акцент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94595" autoAdjust="0"/>
  </p:normalViewPr>
  <p:slideViewPr>
    <p:cSldViewPr>
      <p:cViewPr>
        <p:scale>
          <a:sx n="70" d="100"/>
          <a:sy n="70" d="100"/>
        </p:scale>
        <p:origin x="-2718" y="-888"/>
      </p:cViewPr>
      <p:guideLst>
        <p:guide orient="horz" pos="2160"/>
        <p:guide pos="2880"/>
      </p:guideLst>
    </p:cSldViewPr>
  </p:slideViewPr>
  <p:outlineViewPr>
    <p:cViewPr>
      <p:scale>
        <a:sx n="33" d="100"/>
        <a:sy n="33" d="100"/>
      </p:scale>
      <p:origin x="0" y="25614"/>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основная группа </c:v>
                </c:pt>
              </c:strCache>
            </c:strRef>
          </c:tx>
          <c:invertIfNegative val="0"/>
          <c:dLbls>
            <c:dLbl>
              <c:idx val="1"/>
              <c:layout>
                <c:manualLayout>
                  <c:x val="-4.6296296296296294E-3"/>
                  <c:y val="1.1224133123521584E-2"/>
                </c:manualLayout>
              </c:layout>
              <c:showLegendKey val="0"/>
              <c:showVal val="1"/>
              <c:showCatName val="0"/>
              <c:showSerName val="0"/>
              <c:showPercent val="0"/>
              <c:showBubbleSize val="0"/>
            </c:dLbl>
            <c:dLbl>
              <c:idx val="2"/>
              <c:layout>
                <c:manualLayout>
                  <c:x val="-9.2592592592592587E-3"/>
                  <c:y val="2.2448266247043169E-2"/>
                </c:manualLayout>
              </c:layout>
              <c:showLegendKey val="0"/>
              <c:showVal val="1"/>
              <c:showCatName val="0"/>
              <c:showSerName val="0"/>
              <c:showPercent val="0"/>
              <c:showBubbleSize val="0"/>
            </c:dLbl>
            <c:dLbl>
              <c:idx val="3"/>
              <c:layout>
                <c:manualLayout>
                  <c:x val="-1.3888888888888888E-2"/>
                  <c:y val="1.964223296616277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Лист1!$A$2:$A$7</c:f>
              <c:strCache>
                <c:ptCount val="6"/>
                <c:pt idx="0">
                  <c:v>до 20</c:v>
                </c:pt>
                <c:pt idx="1">
                  <c:v>21-30</c:v>
                </c:pt>
                <c:pt idx="2">
                  <c:v>31-40</c:v>
                </c:pt>
                <c:pt idx="3">
                  <c:v>41-50</c:v>
                </c:pt>
                <c:pt idx="4">
                  <c:v>50-60</c:v>
                </c:pt>
                <c:pt idx="5">
                  <c:v>более 60</c:v>
                </c:pt>
              </c:strCache>
            </c:strRef>
          </c:cat>
          <c:val>
            <c:numRef>
              <c:f>Лист1!$B$2:$B$7</c:f>
              <c:numCache>
                <c:formatCode>General</c:formatCode>
                <c:ptCount val="6"/>
                <c:pt idx="0">
                  <c:v>5</c:v>
                </c:pt>
                <c:pt idx="1">
                  <c:v>17</c:v>
                </c:pt>
                <c:pt idx="2">
                  <c:v>22</c:v>
                </c:pt>
                <c:pt idx="3">
                  <c:v>16</c:v>
                </c:pt>
                <c:pt idx="4">
                  <c:v>3</c:v>
                </c:pt>
                <c:pt idx="5">
                  <c:v>2</c:v>
                </c:pt>
              </c:numCache>
            </c:numRef>
          </c:val>
        </c:ser>
        <c:ser>
          <c:idx val="1"/>
          <c:order val="1"/>
          <c:tx>
            <c:strRef>
              <c:f>Лист1!$C$1</c:f>
              <c:strCache>
                <c:ptCount val="1"/>
                <c:pt idx="0">
                  <c:v>группа сравнения </c:v>
                </c:pt>
              </c:strCache>
            </c:strRef>
          </c:tx>
          <c:invertIfNegative val="0"/>
          <c:dLbls>
            <c:txPr>
              <a:bodyPr/>
              <a:lstStyle/>
              <a:p>
                <a:pPr>
                  <a:defRPr>
                    <a:latin typeface="Calibri" panose="020F0502020204030204" pitchFamily="34" charset="0"/>
                  </a:defRPr>
                </a:pPr>
                <a:endParaRPr lang="ru-RU"/>
              </a:p>
            </c:txPr>
            <c:showLegendKey val="0"/>
            <c:showVal val="1"/>
            <c:showCatName val="0"/>
            <c:showSerName val="0"/>
            <c:showPercent val="0"/>
            <c:showBubbleSize val="0"/>
            <c:showLeaderLines val="0"/>
          </c:dLbls>
          <c:cat>
            <c:strRef>
              <c:f>Лист1!$A$2:$A$7</c:f>
              <c:strCache>
                <c:ptCount val="6"/>
                <c:pt idx="0">
                  <c:v>до 20</c:v>
                </c:pt>
                <c:pt idx="1">
                  <c:v>21-30</c:v>
                </c:pt>
                <c:pt idx="2">
                  <c:v>31-40</c:v>
                </c:pt>
                <c:pt idx="3">
                  <c:v>41-50</c:v>
                </c:pt>
                <c:pt idx="4">
                  <c:v>50-60</c:v>
                </c:pt>
                <c:pt idx="5">
                  <c:v>более 60</c:v>
                </c:pt>
              </c:strCache>
            </c:strRef>
          </c:cat>
          <c:val>
            <c:numRef>
              <c:f>Лист1!$C$2:$C$7</c:f>
              <c:numCache>
                <c:formatCode>General</c:formatCode>
                <c:ptCount val="6"/>
                <c:pt idx="0">
                  <c:v>2</c:v>
                </c:pt>
                <c:pt idx="1">
                  <c:v>31</c:v>
                </c:pt>
                <c:pt idx="2">
                  <c:v>24</c:v>
                </c:pt>
                <c:pt idx="3">
                  <c:v>20</c:v>
                </c:pt>
                <c:pt idx="4">
                  <c:v>2</c:v>
                </c:pt>
                <c:pt idx="5">
                  <c:v>1</c:v>
                </c:pt>
              </c:numCache>
            </c:numRef>
          </c:val>
        </c:ser>
        <c:dLbls>
          <c:showLegendKey val="0"/>
          <c:showVal val="0"/>
          <c:showCatName val="0"/>
          <c:showSerName val="0"/>
          <c:showPercent val="0"/>
          <c:showBubbleSize val="0"/>
        </c:dLbls>
        <c:gapWidth val="150"/>
        <c:axId val="155746688"/>
        <c:axId val="155748224"/>
      </c:barChart>
      <c:catAx>
        <c:axId val="155746688"/>
        <c:scaling>
          <c:orientation val="minMax"/>
        </c:scaling>
        <c:delete val="0"/>
        <c:axPos val="b"/>
        <c:majorTickMark val="out"/>
        <c:minorTickMark val="none"/>
        <c:tickLblPos val="nextTo"/>
        <c:txPr>
          <a:bodyPr/>
          <a:lstStyle/>
          <a:p>
            <a:pPr>
              <a:defRPr>
                <a:latin typeface="Calibri" panose="020F0502020204030204" pitchFamily="34" charset="0"/>
              </a:defRPr>
            </a:pPr>
            <a:endParaRPr lang="ru-RU"/>
          </a:p>
        </c:txPr>
        <c:crossAx val="155748224"/>
        <c:crosses val="autoZero"/>
        <c:auto val="1"/>
        <c:lblAlgn val="ctr"/>
        <c:lblOffset val="100"/>
        <c:noMultiLvlLbl val="0"/>
      </c:catAx>
      <c:valAx>
        <c:axId val="155748224"/>
        <c:scaling>
          <c:orientation val="minMax"/>
        </c:scaling>
        <c:delete val="0"/>
        <c:axPos val="l"/>
        <c:majorGridlines/>
        <c:numFmt formatCode="General" sourceLinked="1"/>
        <c:majorTickMark val="out"/>
        <c:minorTickMark val="none"/>
        <c:tickLblPos val="nextTo"/>
        <c:txPr>
          <a:bodyPr/>
          <a:lstStyle/>
          <a:p>
            <a:pPr>
              <a:defRPr>
                <a:latin typeface="Calibri" panose="020F0502020204030204" pitchFamily="34" charset="0"/>
              </a:defRPr>
            </a:pPr>
            <a:endParaRPr lang="ru-RU"/>
          </a:p>
        </c:txPr>
        <c:crossAx val="155746688"/>
        <c:crosses val="autoZero"/>
        <c:crossBetween val="between"/>
      </c:valAx>
    </c:plotArea>
    <c:legend>
      <c:legendPos val="r"/>
      <c:layout/>
      <c:overlay val="0"/>
      <c:txPr>
        <a:bodyPr/>
        <a:lstStyle/>
        <a:p>
          <a:pPr>
            <a:defRPr>
              <a:latin typeface="Calibri" panose="020F0502020204030204" pitchFamily="34"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основная группа </c:v>
                </c:pt>
              </c:strCache>
            </c:strRef>
          </c:tx>
          <c:spPr>
            <a:solidFill>
              <a:srgbClr val="FF0000">
                <a:alpha val="58000"/>
              </a:srgbClr>
            </a:solidFill>
          </c:spPr>
          <c:invertIfNegative val="0"/>
          <c:dLbls>
            <c:showLegendKey val="0"/>
            <c:showVal val="1"/>
            <c:showCatName val="0"/>
            <c:showSerName val="0"/>
            <c:showPercent val="0"/>
            <c:showBubbleSize val="0"/>
            <c:showLeaderLines val="0"/>
          </c:dLbls>
          <c:cat>
            <c:strRef>
              <c:f>Лист1!$A$2:$A$5</c:f>
              <c:strCache>
                <c:ptCount val="4"/>
                <c:pt idx="0">
                  <c:v>0-15 баллов </c:v>
                </c:pt>
                <c:pt idx="1">
                  <c:v>16-66 баллов</c:v>
                </c:pt>
                <c:pt idx="2">
                  <c:v>66-75 баллов </c:v>
                </c:pt>
                <c:pt idx="3">
                  <c:v>больше 75 </c:v>
                </c:pt>
              </c:strCache>
            </c:strRef>
          </c:cat>
          <c:val>
            <c:numRef>
              <c:f>Лист1!$B$2:$B$5</c:f>
              <c:numCache>
                <c:formatCode>General</c:formatCode>
                <c:ptCount val="4"/>
                <c:pt idx="0">
                  <c:v>12</c:v>
                </c:pt>
                <c:pt idx="1">
                  <c:v>36</c:v>
                </c:pt>
                <c:pt idx="2">
                  <c:v>15</c:v>
                </c:pt>
                <c:pt idx="3">
                  <c:v>2</c:v>
                </c:pt>
              </c:numCache>
            </c:numRef>
          </c:val>
        </c:ser>
        <c:ser>
          <c:idx val="1"/>
          <c:order val="1"/>
          <c:tx>
            <c:strRef>
              <c:f>Лист1!$C$1</c:f>
              <c:strCache>
                <c:ptCount val="1"/>
                <c:pt idx="0">
                  <c:v>котрольная группа </c:v>
                </c:pt>
              </c:strCache>
            </c:strRef>
          </c:tx>
          <c:invertIfNegative val="0"/>
          <c:dLbls>
            <c:showLegendKey val="0"/>
            <c:showVal val="1"/>
            <c:showCatName val="0"/>
            <c:showSerName val="0"/>
            <c:showPercent val="0"/>
            <c:showBubbleSize val="0"/>
            <c:showLeaderLines val="0"/>
          </c:dLbls>
          <c:cat>
            <c:strRef>
              <c:f>Лист1!$A$2:$A$5</c:f>
              <c:strCache>
                <c:ptCount val="4"/>
                <c:pt idx="0">
                  <c:v>0-15 баллов </c:v>
                </c:pt>
                <c:pt idx="1">
                  <c:v>16-66 баллов</c:v>
                </c:pt>
                <c:pt idx="2">
                  <c:v>66-75 баллов </c:v>
                </c:pt>
                <c:pt idx="3">
                  <c:v>больше 75 </c:v>
                </c:pt>
              </c:strCache>
            </c:strRef>
          </c:cat>
          <c:val>
            <c:numRef>
              <c:f>Лист1!$C$2:$C$5</c:f>
              <c:numCache>
                <c:formatCode>General</c:formatCode>
                <c:ptCount val="4"/>
                <c:pt idx="0">
                  <c:v>15</c:v>
                </c:pt>
                <c:pt idx="1">
                  <c:v>25</c:v>
                </c:pt>
                <c:pt idx="2">
                  <c:v>28</c:v>
                </c:pt>
                <c:pt idx="3">
                  <c:v>12</c:v>
                </c:pt>
              </c:numCache>
            </c:numRef>
          </c:val>
        </c:ser>
        <c:dLbls>
          <c:showLegendKey val="0"/>
          <c:showVal val="0"/>
          <c:showCatName val="0"/>
          <c:showSerName val="0"/>
          <c:showPercent val="0"/>
          <c:showBubbleSize val="0"/>
        </c:dLbls>
        <c:gapWidth val="150"/>
        <c:shape val="cone"/>
        <c:axId val="153362816"/>
        <c:axId val="153364352"/>
        <c:axId val="0"/>
      </c:bar3DChart>
      <c:catAx>
        <c:axId val="153362816"/>
        <c:scaling>
          <c:orientation val="minMax"/>
        </c:scaling>
        <c:delete val="0"/>
        <c:axPos val="b"/>
        <c:majorTickMark val="out"/>
        <c:minorTickMark val="none"/>
        <c:tickLblPos val="nextTo"/>
        <c:txPr>
          <a:bodyPr/>
          <a:lstStyle/>
          <a:p>
            <a:pPr>
              <a:defRPr>
                <a:latin typeface="Calibri" panose="020F0502020204030204" pitchFamily="34" charset="0"/>
              </a:defRPr>
            </a:pPr>
            <a:endParaRPr lang="ru-RU"/>
          </a:p>
        </c:txPr>
        <c:crossAx val="153364352"/>
        <c:crosses val="autoZero"/>
        <c:auto val="1"/>
        <c:lblAlgn val="ctr"/>
        <c:lblOffset val="100"/>
        <c:noMultiLvlLbl val="0"/>
      </c:catAx>
      <c:valAx>
        <c:axId val="153364352"/>
        <c:scaling>
          <c:orientation val="minMax"/>
        </c:scaling>
        <c:delete val="0"/>
        <c:axPos val="l"/>
        <c:majorGridlines/>
        <c:numFmt formatCode="General" sourceLinked="1"/>
        <c:majorTickMark val="out"/>
        <c:minorTickMark val="none"/>
        <c:tickLblPos val="nextTo"/>
        <c:crossAx val="153362816"/>
        <c:crosses val="autoZero"/>
        <c:crossBetween val="between"/>
      </c:valAx>
    </c:plotArea>
    <c:legend>
      <c:legendPos val="r"/>
      <c:layout/>
      <c:overlay val="0"/>
      <c:txPr>
        <a:bodyPr/>
        <a:lstStyle/>
        <a:p>
          <a:pPr>
            <a:defRPr>
              <a:latin typeface="Calibri" panose="020F0502020204030204" pitchFamily="34"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203275309305713E-2"/>
          <c:y val="4.3650793650793711E-2"/>
          <c:w val="0.93690703722473112"/>
          <c:h val="0.74224659417572803"/>
        </c:manualLayout>
      </c:layout>
      <c:barChart>
        <c:barDir val="col"/>
        <c:grouping val="clustered"/>
        <c:varyColors val="0"/>
        <c:ser>
          <c:idx val="0"/>
          <c:order val="0"/>
          <c:tx>
            <c:strRef>
              <c:f>Лист1!$B$1</c:f>
              <c:strCache>
                <c:ptCount val="1"/>
                <c:pt idx="0">
                  <c:v>Основная группа</c:v>
                </c:pt>
              </c:strCache>
            </c:strRef>
          </c:tx>
          <c:spPr>
            <a:solidFill>
              <a:schemeClr val="accent1"/>
            </a:solidFill>
            <a:ln>
              <a:noFill/>
            </a:ln>
            <a:effectLst/>
            <a:scene3d>
              <a:camera prst="orthographicFront"/>
              <a:lightRig rig="threePt" dir="t"/>
            </a:scene3d>
            <a:sp3d>
              <a:bevelT/>
            </a:sp3d>
          </c:spPr>
          <c:invertIfNegative val="0"/>
          <c:dLbls>
            <c:spPr>
              <a:noFill/>
              <a:ln w="25401">
                <a:noFill/>
              </a:ln>
              <a:effectLst/>
            </c:spPr>
            <c:txPr>
              <a:bodyPr rot="0" spcFirstLastPara="0" vertOverflow="ellipsis" vert="horz" wrap="square" lIns="38100" tIns="19050" rIns="38100" bIns="19050" anchor="ctr" anchorCtr="1"/>
              <a:lstStyle/>
              <a:p>
                <a:pPr>
                  <a:defRPr lang="ru-RU" sz="1400" b="1" i="0" u="none" strike="noStrike" kern="1200" baseline="0">
                    <a:solidFill>
                      <a:srgbClr val="333333"/>
                    </a:solidFill>
                    <a:latin typeface="Times New Roman" panose="02020603050405020304"/>
                    <a:ea typeface="Times New Roman" panose="02020603050405020304"/>
                    <a:cs typeface="Times New Roman" panose="02020603050405020304"/>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Лист1!$A$2:$A$5</c:f>
              <c:strCache>
                <c:ptCount val="4"/>
                <c:pt idx="0">
                  <c:v>Отличный</c:v>
                </c:pt>
                <c:pt idx="1">
                  <c:v>Хороший</c:v>
                </c:pt>
                <c:pt idx="2">
                  <c:v>Удовлетворительный</c:v>
                </c:pt>
                <c:pt idx="3">
                  <c:v>Неудовлетворительный</c:v>
                </c:pt>
              </c:strCache>
            </c:strRef>
          </c:cat>
          <c:val>
            <c:numRef>
              <c:f>Лист1!$B$2:$B$5</c:f>
              <c:numCache>
                <c:formatCode>General</c:formatCode>
                <c:ptCount val="4"/>
                <c:pt idx="0">
                  <c:v>45</c:v>
                </c:pt>
                <c:pt idx="1">
                  <c:v>12</c:v>
                </c:pt>
                <c:pt idx="2">
                  <c:v>6</c:v>
                </c:pt>
                <c:pt idx="3">
                  <c:v>2</c:v>
                </c:pt>
              </c:numCache>
            </c:numRef>
          </c:val>
        </c:ser>
        <c:ser>
          <c:idx val="1"/>
          <c:order val="1"/>
          <c:tx>
            <c:strRef>
              <c:f>Лист1!$C$1</c:f>
              <c:strCache>
                <c:ptCount val="1"/>
                <c:pt idx="0">
                  <c:v>Контрольная группа</c:v>
                </c:pt>
              </c:strCache>
            </c:strRef>
          </c:tx>
          <c:spPr>
            <a:solidFill>
              <a:srgbClr val="FF0000"/>
            </a:solidFill>
            <a:ln>
              <a:noFill/>
            </a:ln>
            <a:effectLst/>
            <a:scene3d>
              <a:camera prst="orthographicFront"/>
              <a:lightRig rig="threePt" dir="t"/>
            </a:scene3d>
            <a:sp3d>
              <a:bevelT/>
            </a:sp3d>
          </c:spPr>
          <c:invertIfNegative val="0"/>
          <c:dLbls>
            <c:spPr>
              <a:noFill/>
              <a:ln w="25401">
                <a:noFill/>
              </a:ln>
              <a:effectLst/>
            </c:spPr>
            <c:txPr>
              <a:bodyPr rot="0" spcFirstLastPara="0" vertOverflow="ellipsis" vert="horz" wrap="square" lIns="38100" tIns="19050" rIns="38100" bIns="19050" anchor="ctr" anchorCtr="1"/>
              <a:lstStyle/>
              <a:p>
                <a:pPr>
                  <a:defRPr lang="ru-RU" sz="1400" b="1" i="0" u="none" strike="noStrike" kern="1200" baseline="0">
                    <a:solidFill>
                      <a:srgbClr val="333333"/>
                    </a:solidFill>
                    <a:latin typeface="Times New Roman" panose="02020603050405020304"/>
                    <a:ea typeface="Times New Roman" panose="02020603050405020304"/>
                    <a:cs typeface="Times New Roman" panose="02020603050405020304"/>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Лист1!$A$2:$A$5</c:f>
              <c:strCache>
                <c:ptCount val="4"/>
                <c:pt idx="0">
                  <c:v>Отличный</c:v>
                </c:pt>
                <c:pt idx="1">
                  <c:v>Хороший</c:v>
                </c:pt>
                <c:pt idx="2">
                  <c:v>Удовлетворительный</c:v>
                </c:pt>
                <c:pt idx="3">
                  <c:v>Неудовлетворительный</c:v>
                </c:pt>
              </c:strCache>
            </c:strRef>
          </c:cat>
          <c:val>
            <c:numRef>
              <c:f>Лист1!$C$2:$C$5</c:f>
              <c:numCache>
                <c:formatCode>General</c:formatCode>
                <c:ptCount val="4"/>
                <c:pt idx="0">
                  <c:v>21</c:v>
                </c:pt>
                <c:pt idx="1">
                  <c:v>25</c:v>
                </c:pt>
                <c:pt idx="2">
                  <c:v>22</c:v>
                </c:pt>
                <c:pt idx="3">
                  <c:v>12</c:v>
                </c:pt>
              </c:numCache>
            </c:numRef>
          </c:val>
        </c:ser>
        <c:dLbls>
          <c:showLegendKey val="0"/>
          <c:showVal val="1"/>
          <c:showCatName val="0"/>
          <c:showSerName val="0"/>
          <c:showPercent val="0"/>
          <c:showBubbleSize val="0"/>
        </c:dLbls>
        <c:gapWidth val="48"/>
        <c:axId val="187774080"/>
        <c:axId val="187775616"/>
      </c:barChart>
      <c:catAx>
        <c:axId val="187774080"/>
        <c:scaling>
          <c:orientation val="minMax"/>
        </c:scaling>
        <c:delete val="0"/>
        <c:axPos val="b"/>
        <c:numFmt formatCode="General" sourceLinked="1"/>
        <c:majorTickMark val="none"/>
        <c:minorTickMark val="none"/>
        <c:tickLblPos val="nextTo"/>
        <c:spPr>
          <a:ln w="9525" cap="flat" cmpd="sng" algn="ctr">
            <a:noFill/>
            <a:prstDash val="solid"/>
            <a:round/>
          </a:ln>
        </c:spPr>
        <c:txPr>
          <a:bodyPr rot="0" spcFirstLastPara="0" vertOverflow="ellipsis" vert="horz" wrap="square" anchor="ctr" anchorCtr="1"/>
          <a:lstStyle/>
          <a:p>
            <a:pPr>
              <a:defRPr lang="ru-RU" sz="800" b="1" i="0" u="none" strike="noStrike" kern="1200" baseline="0">
                <a:solidFill>
                  <a:srgbClr val="333333"/>
                </a:solidFill>
                <a:latin typeface="Times New Roman" panose="02020603050405020304"/>
                <a:ea typeface="Times New Roman" panose="02020603050405020304"/>
                <a:cs typeface="Times New Roman" panose="02020603050405020304"/>
              </a:defRPr>
            </a:pPr>
            <a:endParaRPr lang="ru-RU"/>
          </a:p>
        </c:txPr>
        <c:crossAx val="187775616"/>
        <c:crosses val="autoZero"/>
        <c:auto val="1"/>
        <c:lblAlgn val="ctr"/>
        <c:lblOffset val="100"/>
        <c:noMultiLvlLbl val="0"/>
      </c:catAx>
      <c:valAx>
        <c:axId val="187775616"/>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ln w="9525" cap="flat" cmpd="sng" algn="ctr">
            <a:noFill/>
            <a:prstDash val="solid"/>
            <a:round/>
          </a:ln>
        </c:spPr>
        <c:txPr>
          <a:bodyPr rot="0" spcFirstLastPara="0" vertOverflow="ellipsis" vert="horz" wrap="square" anchor="ctr" anchorCtr="1"/>
          <a:lstStyle/>
          <a:p>
            <a:pPr>
              <a:defRPr lang="ru-RU" sz="900" b="0" i="0" u="none" strike="noStrike" kern="1200" baseline="0">
                <a:solidFill>
                  <a:srgbClr val="333333"/>
                </a:solidFill>
                <a:latin typeface="Calibri" panose="020F0502020204030204"/>
                <a:ea typeface="Calibri" panose="020F0502020204030204"/>
                <a:cs typeface="Calibri" panose="020F0502020204030204"/>
              </a:defRPr>
            </a:pPr>
            <a:endParaRPr lang="ru-RU"/>
          </a:p>
        </c:txPr>
        <c:crossAx val="187774080"/>
        <c:crosses val="autoZero"/>
        <c:crossBetween val="between"/>
      </c:valAx>
      <c:spPr>
        <a:noFill/>
        <a:ln w="25400">
          <a:noFill/>
        </a:ln>
        <a:effectLst/>
      </c:spPr>
    </c:plotArea>
    <c:legend>
      <c:legendPos val="b"/>
      <c:layout/>
      <c:overlay val="0"/>
      <c:spPr>
        <a:noFill/>
        <a:ln w="25401">
          <a:noFill/>
        </a:ln>
      </c:spPr>
      <c:txPr>
        <a:bodyPr rot="0" spcFirstLastPara="0" vertOverflow="ellipsis" vert="horz" wrap="square" anchor="ctr" anchorCtr="1"/>
        <a:lstStyle/>
        <a:p>
          <a:pPr>
            <a:defRPr lang="ru-RU" sz="1285" b="1" i="0" u="none" strike="noStrike" kern="1200" baseline="0">
              <a:solidFill>
                <a:srgbClr val="333333"/>
              </a:solidFill>
              <a:latin typeface="Times New Roman" panose="02020603050405020304"/>
              <a:ea typeface="Times New Roman" panose="02020603050405020304"/>
              <a:cs typeface="Times New Roman" panose="02020603050405020304"/>
            </a:defRPr>
          </a:pPr>
          <a:endParaRPr lang="ru-RU"/>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ru-RU" sz="1000" b="0" i="0" u="none" strike="noStrike" baseline="0">
          <a:solidFill>
            <a:srgbClr val="000000"/>
          </a:solidFill>
          <a:latin typeface="Calibri" panose="020F0502020204030204"/>
          <a:ea typeface="Calibri" panose="020F0502020204030204"/>
          <a:cs typeface="Calibri" panose="020F0502020204030204"/>
        </a:defRPr>
      </a:pPr>
      <a:endParaRPr lang="ru-RU"/>
    </a:p>
  </c:txPr>
  <c:externalData r:id="rId1">
    <c:autoUpdate val="0"/>
  </c:externalData>
</c:chartSpace>
</file>

<file path=ppt/diagrams/_rels/data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F5303B-D861-48E0-A62E-7F8FCBF53A73}" type="doc">
      <dgm:prSet loTypeId="urn:microsoft.com/office/officeart/2005/8/layout/vList4#1" loCatId="list" qsTypeId="urn:microsoft.com/office/officeart/2005/8/quickstyle/3d3" qsCatId="3D" csTypeId="urn:microsoft.com/office/officeart/2005/8/colors/colorful1#1" csCatId="colorful" phldr="1"/>
      <dgm:spPr/>
      <dgm:t>
        <a:bodyPr/>
        <a:lstStyle/>
        <a:p>
          <a:endParaRPr lang="ru-RU"/>
        </a:p>
      </dgm:t>
    </dgm:pt>
    <dgm:pt modelId="{E93172A7-A731-4067-A188-750DF5A1DB03}">
      <dgm:prSet custT="1"/>
      <dgm:spPr>
        <a:solidFill>
          <a:srgbClr val="FFC000"/>
        </a:solidFill>
      </dgm:spPr>
      <dgm:t>
        <a:bodyPr/>
        <a:lstStyle/>
        <a:p>
          <a:pPr algn="just"/>
          <a:r>
            <a:rPr lang="ru-RU" sz="1600" dirty="0">
              <a:solidFill>
                <a:schemeClr val="tx1"/>
              </a:solidFill>
              <a:latin typeface="Times New Roman" pitchFamily="18" charset="0"/>
              <a:cs typeface="Times New Roman" pitchFamily="18" charset="0"/>
            </a:rPr>
            <a:t>Социальная значимость </a:t>
          </a:r>
          <a:r>
            <a:rPr lang="ru-RU" sz="1600" dirty="0" smtClean="0">
              <a:solidFill>
                <a:schemeClr val="tx1"/>
              </a:solidFill>
              <a:latin typeface="Times New Roman" pitchFamily="18" charset="0"/>
              <a:cs typeface="Times New Roman" pitchFamily="18" charset="0"/>
            </a:rPr>
            <a:t>переломов бедра у пострадавших с сочетанных травм заключается в том, такие повреждения </a:t>
          </a:r>
          <a:r>
            <a:rPr lang="uz-Cyrl-UZ" sz="1600" dirty="0" smtClean="0">
              <a:solidFill>
                <a:schemeClr val="tx1"/>
              </a:solidFill>
              <a:latin typeface="Times New Roman" pitchFamily="18" charset="0"/>
              <a:cs typeface="Times New Roman" pitchFamily="18" charset="0"/>
            </a:rPr>
            <a:t>в более 90% случаев относятся к наиболее работоспособному контингенту населения в возрасте от 21 до 60 лет. </a:t>
          </a:r>
          <a:r>
            <a:rPr lang="ru-RU" sz="1600" dirty="0" smtClean="0">
              <a:solidFill>
                <a:schemeClr val="tx1"/>
              </a:solidFill>
              <a:latin typeface="Times New Roman" pitchFamily="18" charset="0"/>
              <a:cs typeface="Times New Roman" pitchFamily="18" charset="0"/>
            </a:rPr>
            <a:t>Увеличение в структуре травматизма доли травм от высокоэнергетических воздействий привело к появлению большого числа пациентов с </a:t>
          </a:r>
          <a:r>
            <a:rPr lang="ru-RU" sz="1600" dirty="0" err="1" smtClean="0">
              <a:solidFill>
                <a:schemeClr val="tx1"/>
              </a:solidFill>
              <a:latin typeface="Times New Roman" pitchFamily="18" charset="0"/>
              <a:cs typeface="Times New Roman" pitchFamily="18" charset="0"/>
            </a:rPr>
            <a:t>полисегментарными</a:t>
          </a:r>
          <a:r>
            <a:rPr lang="ru-RU" sz="1600" dirty="0" smtClean="0">
              <a:solidFill>
                <a:schemeClr val="tx1"/>
              </a:solidFill>
              <a:latin typeface="Times New Roman" pitchFamily="18" charset="0"/>
              <a:cs typeface="Times New Roman" pitchFamily="18" charset="0"/>
            </a:rPr>
            <a:t> переломами бедра при сочетанной травме. Эти повреждения тяжело переносятся пострадавшими, на длительное время лишают их  возможности самостоятельно передвигаться и являются одним из основных «источников» неудовлетворительных исходов лечения травм опорно-двигательной системы  </a:t>
          </a:r>
          <a:r>
            <a:rPr lang="uz-Cyrl-UZ" sz="1600" dirty="0" smtClean="0">
              <a:solidFill>
                <a:schemeClr val="tx1"/>
              </a:solidFill>
              <a:latin typeface="Times New Roman" pitchFamily="18" charset="0"/>
              <a:cs typeface="Times New Roman" pitchFamily="18" charset="0"/>
            </a:rPr>
            <a:t>(</a:t>
          </a:r>
          <a:r>
            <a:rPr lang="ru-RU" sz="1600" dirty="0" smtClean="0">
              <a:solidFill>
                <a:schemeClr val="tx1"/>
              </a:solidFill>
              <a:latin typeface="Times New Roman" pitchFamily="18" charset="0"/>
              <a:cs typeface="Times New Roman" pitchFamily="18" charset="0"/>
            </a:rPr>
            <a:t>Соколов В.А. с </a:t>
          </a:r>
          <a:r>
            <a:rPr lang="ru-RU" sz="1600" dirty="0" err="1" smtClean="0">
              <a:solidFill>
                <a:schemeClr val="tx1"/>
              </a:solidFill>
              <a:latin typeface="Times New Roman" pitchFamily="18" charset="0"/>
              <a:cs typeface="Times New Roman" pitchFamily="18" charset="0"/>
            </a:rPr>
            <a:t>соавт</a:t>
          </a:r>
          <a:r>
            <a:rPr lang="ru-RU" sz="1600" dirty="0" smtClean="0">
              <a:solidFill>
                <a:schemeClr val="tx1"/>
              </a:solidFill>
              <a:latin typeface="Times New Roman" pitchFamily="18" charset="0"/>
              <a:cs typeface="Times New Roman" pitchFamily="18" charset="0"/>
            </a:rPr>
            <a:t>., 2014; </a:t>
          </a:r>
          <a:r>
            <a:rPr lang="ru-RU" sz="1600" dirty="0" err="1" smtClean="0">
              <a:solidFill>
                <a:schemeClr val="tx1"/>
              </a:solidFill>
              <a:latin typeface="Times New Roman" pitchFamily="18" charset="0"/>
              <a:cs typeface="Times New Roman" pitchFamily="18" charset="0"/>
            </a:rPr>
            <a:t>Худойбердиев</a:t>
          </a:r>
          <a:r>
            <a:rPr lang="ru-RU" sz="1600" dirty="0" smtClean="0">
              <a:solidFill>
                <a:schemeClr val="tx1"/>
              </a:solidFill>
              <a:latin typeface="Times New Roman" pitchFamily="18" charset="0"/>
              <a:cs typeface="Times New Roman" pitchFamily="18" charset="0"/>
            </a:rPr>
            <a:t> К.Т. 2021</a:t>
          </a:r>
          <a:r>
            <a:rPr lang="uz-Cyrl-UZ" sz="1600" dirty="0" smtClean="0">
              <a:solidFill>
                <a:schemeClr val="tx1"/>
              </a:solidFill>
              <a:latin typeface="Times New Roman" pitchFamily="18" charset="0"/>
              <a:cs typeface="Times New Roman" pitchFamily="18" charset="0"/>
            </a:rPr>
            <a:t>)</a:t>
          </a:r>
          <a:r>
            <a:rPr lang="ru-RU" sz="1600" dirty="0" smtClean="0">
              <a:solidFill>
                <a:schemeClr val="tx1"/>
              </a:solidFill>
              <a:latin typeface="Times New Roman" pitchFamily="18" charset="0"/>
              <a:cs typeface="Times New Roman" pitchFamily="18" charset="0"/>
            </a:rPr>
            <a:t>.</a:t>
          </a:r>
          <a:endParaRPr lang="ru-RU" sz="1600" dirty="0">
            <a:solidFill>
              <a:schemeClr val="tx1"/>
            </a:solidFill>
            <a:latin typeface="Times New Roman" pitchFamily="18" charset="0"/>
            <a:cs typeface="Times New Roman" pitchFamily="18" charset="0"/>
          </a:endParaRPr>
        </a:p>
      </dgm:t>
    </dgm:pt>
    <dgm:pt modelId="{F0FB40D7-A5A8-40CD-BA99-9B68E4BE9FC9}" type="parTrans" cxnId="{F445A075-4A32-4029-854D-A51C83DB7D45}">
      <dgm:prSet/>
      <dgm:spPr/>
      <dgm:t>
        <a:bodyPr/>
        <a:lstStyle/>
        <a:p>
          <a:pPr algn="just"/>
          <a:endParaRPr lang="ru-RU">
            <a:latin typeface="Times New Roman" panose="02020603050405020304" pitchFamily="18" charset="0"/>
            <a:cs typeface="Times New Roman" panose="02020603050405020304" pitchFamily="18" charset="0"/>
          </a:endParaRPr>
        </a:p>
      </dgm:t>
    </dgm:pt>
    <dgm:pt modelId="{9CDF8B17-5506-417A-AD25-133F4D8AEF75}" type="sibTrans" cxnId="{F445A075-4A32-4029-854D-A51C83DB7D45}">
      <dgm:prSet/>
      <dgm:spPr/>
      <dgm:t>
        <a:bodyPr/>
        <a:lstStyle/>
        <a:p>
          <a:pPr algn="just"/>
          <a:endParaRPr lang="ru-RU">
            <a:latin typeface="Times New Roman" panose="02020603050405020304" pitchFamily="18" charset="0"/>
            <a:cs typeface="Times New Roman" panose="02020603050405020304" pitchFamily="18" charset="0"/>
          </a:endParaRPr>
        </a:p>
      </dgm:t>
    </dgm:pt>
    <dgm:pt modelId="{C4E960B4-42B4-49E6-8BA7-1AA18AA8EC54}">
      <dgm:prSet custT="1"/>
      <dgm:spPr>
        <a:solidFill>
          <a:schemeClr val="accent2"/>
        </a:solidFill>
      </dgm:spPr>
      <dgm:t>
        <a:bodyPr/>
        <a:lstStyle/>
        <a:p>
          <a:pPr algn="just"/>
          <a:r>
            <a:rPr lang="ru-RU" sz="2000" dirty="0" smtClean="0">
              <a:latin typeface="Times New Roman" pitchFamily="18" charset="0"/>
              <a:cs typeface="Times New Roman" pitchFamily="18" charset="0"/>
            </a:rPr>
            <a:t>Неудовлетворительные исходы лечения больных с такими повреждениями объясняются не только тяжестью анатомических нарушений и общего состояния в остром периоде, но и выбором лечебной тактики, метода и с внедрением в клиническую практику современной технологии при переломах бедренной кости при сочетанной травме, которые превратились в актуальную проблему современной травматологии (Соколов В.А.,2006; Ермолов А.Н. с </a:t>
          </a:r>
          <a:r>
            <a:rPr lang="ru-RU" sz="2000" dirty="0" err="1" smtClean="0">
              <a:latin typeface="Times New Roman" pitchFamily="18" charset="0"/>
              <a:cs typeface="Times New Roman" pitchFamily="18" charset="0"/>
            </a:rPr>
            <a:t>соавт</a:t>
          </a:r>
          <a:r>
            <a:rPr lang="ru-RU" sz="2000" dirty="0" smtClean="0">
              <a:latin typeface="Times New Roman" pitchFamily="18" charset="0"/>
              <a:cs typeface="Times New Roman" pitchFamily="18" charset="0"/>
            </a:rPr>
            <a:t>., 2009; </a:t>
          </a:r>
          <a:r>
            <a:rPr lang="ru-RU" sz="2000" dirty="0" err="1" smtClean="0">
              <a:latin typeface="Times New Roman" pitchFamily="18" charset="0"/>
              <a:cs typeface="Times New Roman" pitchFamily="18" charset="0"/>
            </a:rPr>
            <a:t>Halvorson</a:t>
          </a:r>
          <a:r>
            <a:rPr lang="ru-RU" sz="2000" dirty="0" smtClean="0">
              <a:latin typeface="Times New Roman" pitchFamily="18" charset="0"/>
              <a:cs typeface="Times New Roman" pitchFamily="18" charset="0"/>
            </a:rPr>
            <a:t> JJ </a:t>
          </a:r>
          <a:r>
            <a:rPr lang="ru-RU" sz="2000" dirty="0" err="1" smtClean="0">
              <a:latin typeface="Times New Roman" pitchFamily="18" charset="0"/>
              <a:cs typeface="Times New Roman" pitchFamily="18" charset="0"/>
            </a:rPr>
            <a:t>et</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al</a:t>
          </a:r>
          <a:r>
            <a:rPr lang="ru-RU" sz="2000" dirty="0" smtClean="0">
              <a:latin typeface="Times New Roman" pitchFamily="18" charset="0"/>
              <a:cs typeface="Times New Roman" pitchFamily="18" charset="0"/>
            </a:rPr>
            <a:t>., 2011).</a:t>
          </a:r>
          <a:endParaRPr lang="ru-RU" sz="2000" dirty="0">
            <a:latin typeface="Times New Roman" pitchFamily="18" charset="0"/>
            <a:cs typeface="Times New Roman" pitchFamily="18" charset="0"/>
          </a:endParaRPr>
        </a:p>
      </dgm:t>
    </dgm:pt>
    <dgm:pt modelId="{5A849EBF-BD08-4605-9F05-BB149CC1EABA}" type="parTrans" cxnId="{85F4E113-64E6-4719-AA02-43DC42F940B9}">
      <dgm:prSet/>
      <dgm:spPr/>
      <dgm:t>
        <a:bodyPr/>
        <a:lstStyle/>
        <a:p>
          <a:pPr algn="just"/>
          <a:endParaRPr lang="ru-RU">
            <a:latin typeface="Times New Roman" panose="02020603050405020304" pitchFamily="18" charset="0"/>
            <a:cs typeface="Times New Roman" panose="02020603050405020304" pitchFamily="18" charset="0"/>
          </a:endParaRPr>
        </a:p>
      </dgm:t>
    </dgm:pt>
    <dgm:pt modelId="{1C4DA6A6-8B42-4CAC-88AB-0D7FAA7BEA75}" type="sibTrans" cxnId="{85F4E113-64E6-4719-AA02-43DC42F940B9}">
      <dgm:prSet/>
      <dgm:spPr/>
      <dgm:t>
        <a:bodyPr/>
        <a:lstStyle/>
        <a:p>
          <a:pPr algn="just"/>
          <a:endParaRPr lang="ru-RU">
            <a:latin typeface="Times New Roman" panose="02020603050405020304" pitchFamily="18" charset="0"/>
            <a:cs typeface="Times New Roman" panose="02020603050405020304" pitchFamily="18" charset="0"/>
          </a:endParaRPr>
        </a:p>
      </dgm:t>
    </dgm:pt>
    <dgm:pt modelId="{09585A51-5389-45E8-ACD9-ED07FDAB609F}" type="pres">
      <dgm:prSet presAssocID="{0CF5303B-D861-48E0-A62E-7F8FCBF53A73}" presName="linear" presStyleCnt="0">
        <dgm:presLayoutVars>
          <dgm:dir/>
          <dgm:resizeHandles val="exact"/>
        </dgm:presLayoutVars>
      </dgm:prSet>
      <dgm:spPr/>
      <dgm:t>
        <a:bodyPr/>
        <a:lstStyle/>
        <a:p>
          <a:endParaRPr lang="ru-RU"/>
        </a:p>
      </dgm:t>
    </dgm:pt>
    <dgm:pt modelId="{4D752EE9-BAAD-4121-8DAE-7269B1C525D5}" type="pres">
      <dgm:prSet presAssocID="{E93172A7-A731-4067-A188-750DF5A1DB03}" presName="comp" presStyleCnt="0"/>
      <dgm:spPr/>
    </dgm:pt>
    <dgm:pt modelId="{C0702814-53EF-49B2-BFD6-50C6555699CE}" type="pres">
      <dgm:prSet presAssocID="{E93172A7-A731-4067-A188-750DF5A1DB03}" presName="box" presStyleLbl="node1" presStyleIdx="0" presStyleCnt="2" custLinFactNeighborY="5133"/>
      <dgm:spPr/>
      <dgm:t>
        <a:bodyPr/>
        <a:lstStyle/>
        <a:p>
          <a:endParaRPr lang="ru-RU"/>
        </a:p>
      </dgm:t>
    </dgm:pt>
    <dgm:pt modelId="{1D535F28-D115-4761-9C6E-3FBFA0A97C63}" type="pres">
      <dgm:prSet presAssocID="{E93172A7-A731-4067-A188-750DF5A1DB03}" presName="img" presStyleLbl="fgImgPlace1" presStyleIdx="0" presStyleCnt="2"/>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19000" b="-19000"/>
          </a:stretch>
        </a:blipFill>
      </dgm:spPr>
    </dgm:pt>
    <dgm:pt modelId="{6FCB2590-CC87-41FA-B5D5-60BA735F5120}" type="pres">
      <dgm:prSet presAssocID="{E93172A7-A731-4067-A188-750DF5A1DB03}" presName="text" presStyleLbl="node1" presStyleIdx="0" presStyleCnt="2">
        <dgm:presLayoutVars>
          <dgm:bulletEnabled val="1"/>
        </dgm:presLayoutVars>
      </dgm:prSet>
      <dgm:spPr/>
      <dgm:t>
        <a:bodyPr/>
        <a:lstStyle/>
        <a:p>
          <a:endParaRPr lang="ru-RU"/>
        </a:p>
      </dgm:t>
    </dgm:pt>
    <dgm:pt modelId="{2506D2AF-E81A-467B-B8B2-6769A422A5B8}" type="pres">
      <dgm:prSet presAssocID="{9CDF8B17-5506-417A-AD25-133F4D8AEF75}" presName="spacer" presStyleCnt="0"/>
      <dgm:spPr/>
    </dgm:pt>
    <dgm:pt modelId="{D9D06135-3A64-4701-8D59-7E777BA8796D}" type="pres">
      <dgm:prSet presAssocID="{C4E960B4-42B4-49E6-8BA7-1AA18AA8EC54}" presName="comp" presStyleCnt="0"/>
      <dgm:spPr/>
    </dgm:pt>
    <dgm:pt modelId="{B5813EFD-8B6A-4AAB-8A6A-E08EACB8FDF6}" type="pres">
      <dgm:prSet presAssocID="{C4E960B4-42B4-49E6-8BA7-1AA18AA8EC54}" presName="box" presStyleLbl="node1" presStyleIdx="1" presStyleCnt="2" custLinFactNeighborY="2592"/>
      <dgm:spPr/>
      <dgm:t>
        <a:bodyPr/>
        <a:lstStyle/>
        <a:p>
          <a:endParaRPr lang="ru-RU"/>
        </a:p>
      </dgm:t>
    </dgm:pt>
    <dgm:pt modelId="{75D61D16-14A7-4C52-A886-7F5C02AB9644}" type="pres">
      <dgm:prSet presAssocID="{C4E960B4-42B4-49E6-8BA7-1AA18AA8EC54}" presName="img" presStyleLbl="fgImgPlace1" presStyleIdx="1" presStyleCnt="2"/>
      <dgm:spPr>
        <a:blipFill rotWithShape="0">
          <a:blip xmlns:r="http://schemas.openxmlformats.org/officeDocument/2006/relationships" r:embed="rId2"/>
          <a:stretch>
            <a:fillRect/>
          </a:stretch>
        </a:blipFill>
      </dgm:spPr>
      <dgm:t>
        <a:bodyPr/>
        <a:lstStyle/>
        <a:p>
          <a:endParaRPr lang="ru-RU"/>
        </a:p>
      </dgm:t>
    </dgm:pt>
    <dgm:pt modelId="{08F0D8E0-FC8D-483C-9D18-2A79A9D36E8B}" type="pres">
      <dgm:prSet presAssocID="{C4E960B4-42B4-49E6-8BA7-1AA18AA8EC54}" presName="text" presStyleLbl="node1" presStyleIdx="1" presStyleCnt="2">
        <dgm:presLayoutVars>
          <dgm:bulletEnabled val="1"/>
        </dgm:presLayoutVars>
      </dgm:prSet>
      <dgm:spPr/>
      <dgm:t>
        <a:bodyPr/>
        <a:lstStyle/>
        <a:p>
          <a:endParaRPr lang="ru-RU"/>
        </a:p>
      </dgm:t>
    </dgm:pt>
  </dgm:ptLst>
  <dgm:cxnLst>
    <dgm:cxn modelId="{57D1F4EA-735D-40AE-B301-AA3F09C18084}" type="presOf" srcId="{E93172A7-A731-4067-A188-750DF5A1DB03}" destId="{6FCB2590-CC87-41FA-B5D5-60BA735F5120}" srcOrd="1" destOrd="0" presId="urn:microsoft.com/office/officeart/2005/8/layout/vList4#1"/>
    <dgm:cxn modelId="{F445A075-4A32-4029-854D-A51C83DB7D45}" srcId="{0CF5303B-D861-48E0-A62E-7F8FCBF53A73}" destId="{E93172A7-A731-4067-A188-750DF5A1DB03}" srcOrd="0" destOrd="0" parTransId="{F0FB40D7-A5A8-40CD-BA99-9B68E4BE9FC9}" sibTransId="{9CDF8B17-5506-417A-AD25-133F4D8AEF75}"/>
    <dgm:cxn modelId="{3F47052D-D6B2-4077-981B-19AE600B5562}" type="presOf" srcId="{E93172A7-A731-4067-A188-750DF5A1DB03}" destId="{C0702814-53EF-49B2-BFD6-50C6555699CE}" srcOrd="0" destOrd="0" presId="urn:microsoft.com/office/officeart/2005/8/layout/vList4#1"/>
    <dgm:cxn modelId="{3AD27468-8E86-44EB-BAF0-ABB6122B1D39}" type="presOf" srcId="{0CF5303B-D861-48E0-A62E-7F8FCBF53A73}" destId="{09585A51-5389-45E8-ACD9-ED07FDAB609F}" srcOrd="0" destOrd="0" presId="urn:microsoft.com/office/officeart/2005/8/layout/vList4#1"/>
    <dgm:cxn modelId="{B61D5A14-A33D-411E-93BD-970DFD6F25D1}" type="presOf" srcId="{C4E960B4-42B4-49E6-8BA7-1AA18AA8EC54}" destId="{08F0D8E0-FC8D-483C-9D18-2A79A9D36E8B}" srcOrd="1" destOrd="0" presId="urn:microsoft.com/office/officeart/2005/8/layout/vList4#1"/>
    <dgm:cxn modelId="{CC46C296-2898-46D1-87D6-51E3281A233C}" type="presOf" srcId="{C4E960B4-42B4-49E6-8BA7-1AA18AA8EC54}" destId="{B5813EFD-8B6A-4AAB-8A6A-E08EACB8FDF6}" srcOrd="0" destOrd="0" presId="urn:microsoft.com/office/officeart/2005/8/layout/vList4#1"/>
    <dgm:cxn modelId="{85F4E113-64E6-4719-AA02-43DC42F940B9}" srcId="{0CF5303B-D861-48E0-A62E-7F8FCBF53A73}" destId="{C4E960B4-42B4-49E6-8BA7-1AA18AA8EC54}" srcOrd="1" destOrd="0" parTransId="{5A849EBF-BD08-4605-9F05-BB149CC1EABA}" sibTransId="{1C4DA6A6-8B42-4CAC-88AB-0D7FAA7BEA75}"/>
    <dgm:cxn modelId="{EEA3B11B-5518-4654-8B71-068DB641D96F}" type="presParOf" srcId="{09585A51-5389-45E8-ACD9-ED07FDAB609F}" destId="{4D752EE9-BAAD-4121-8DAE-7269B1C525D5}" srcOrd="0" destOrd="0" presId="urn:microsoft.com/office/officeart/2005/8/layout/vList4#1"/>
    <dgm:cxn modelId="{F5B3CD73-1AA8-4B7F-8AF8-B89FF78996BF}" type="presParOf" srcId="{4D752EE9-BAAD-4121-8DAE-7269B1C525D5}" destId="{C0702814-53EF-49B2-BFD6-50C6555699CE}" srcOrd="0" destOrd="0" presId="urn:microsoft.com/office/officeart/2005/8/layout/vList4#1"/>
    <dgm:cxn modelId="{AC8A463F-5DB8-441B-94FF-895B086D4743}" type="presParOf" srcId="{4D752EE9-BAAD-4121-8DAE-7269B1C525D5}" destId="{1D535F28-D115-4761-9C6E-3FBFA0A97C63}" srcOrd="1" destOrd="0" presId="urn:microsoft.com/office/officeart/2005/8/layout/vList4#1"/>
    <dgm:cxn modelId="{49C2A5BA-F16F-4AE7-B878-7DC1A8995A9D}" type="presParOf" srcId="{4D752EE9-BAAD-4121-8DAE-7269B1C525D5}" destId="{6FCB2590-CC87-41FA-B5D5-60BA735F5120}" srcOrd="2" destOrd="0" presId="urn:microsoft.com/office/officeart/2005/8/layout/vList4#1"/>
    <dgm:cxn modelId="{94AA636C-36D7-413B-B66F-D5CA0E35D2D9}" type="presParOf" srcId="{09585A51-5389-45E8-ACD9-ED07FDAB609F}" destId="{2506D2AF-E81A-467B-B8B2-6769A422A5B8}" srcOrd="1" destOrd="0" presId="urn:microsoft.com/office/officeart/2005/8/layout/vList4#1"/>
    <dgm:cxn modelId="{A310AF91-89F4-460F-96F7-8F81B62C710E}" type="presParOf" srcId="{09585A51-5389-45E8-ACD9-ED07FDAB609F}" destId="{D9D06135-3A64-4701-8D59-7E777BA8796D}" srcOrd="2" destOrd="0" presId="urn:microsoft.com/office/officeart/2005/8/layout/vList4#1"/>
    <dgm:cxn modelId="{82903BC7-36DC-472F-B4BE-82F5B6610DCE}" type="presParOf" srcId="{D9D06135-3A64-4701-8D59-7E777BA8796D}" destId="{B5813EFD-8B6A-4AAB-8A6A-E08EACB8FDF6}" srcOrd="0" destOrd="0" presId="urn:microsoft.com/office/officeart/2005/8/layout/vList4#1"/>
    <dgm:cxn modelId="{F2C940D3-F247-43D4-AC49-A3BBE72B40EB}" type="presParOf" srcId="{D9D06135-3A64-4701-8D59-7E777BA8796D}" destId="{75D61D16-14A7-4C52-A886-7F5C02AB9644}" srcOrd="1" destOrd="0" presId="urn:microsoft.com/office/officeart/2005/8/layout/vList4#1"/>
    <dgm:cxn modelId="{3A3A5DA4-03D7-4CFD-A28D-DB56B3E68C41}" type="presParOf" srcId="{D9D06135-3A64-4701-8D59-7E777BA8796D}" destId="{08F0D8E0-FC8D-483C-9D18-2A79A9D36E8B}"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6545CA-0A3A-40BC-B389-FB4D7E9A4443}" type="doc">
      <dgm:prSet loTypeId="urn:microsoft.com/office/officeart/2005/8/layout/pyramid2" loCatId="pyramid" qsTypeId="urn:microsoft.com/office/officeart/2005/8/quickstyle/3d3" qsCatId="3D" csTypeId="urn:microsoft.com/office/officeart/2005/8/colors/colorful2" csCatId="colorful" phldr="1"/>
      <dgm:spPr/>
      <dgm:t>
        <a:bodyPr/>
        <a:lstStyle/>
        <a:p>
          <a:endParaRPr lang="ru-RU"/>
        </a:p>
      </dgm:t>
    </dgm:pt>
    <dgm:pt modelId="{7ECC851C-59C4-4722-AA70-DBED1709A1AB}">
      <dgm:prSet custT="1"/>
      <dgm:spPr/>
      <dgm:t>
        <a:bodyPr/>
        <a:lstStyle/>
        <a:p>
          <a:r>
            <a:rPr lang="ru-RU" sz="2400" dirty="0" smtClean="0">
              <a:latin typeface="Calibri" panose="020F0502020204030204" pitchFamily="34" charset="0"/>
              <a:cs typeface="Times New Roman" pitchFamily="18" charset="0"/>
            </a:rPr>
            <a:t>Улучшение </a:t>
          </a:r>
          <a:r>
            <a:rPr lang="ru-RU" sz="2400" dirty="0" smtClean="0">
              <a:latin typeface="Calibri" panose="020F0502020204030204" pitchFamily="34" charset="0"/>
              <a:cs typeface="Times New Roman" pitchFamily="18" charset="0"/>
            </a:rPr>
            <a:t>результатов хирургического лечения пострадавших с переломами бедренной кости при сочетанной травме, путем разработки и внедрения усовершенствованной тактики лечения на основе применения современной технологии внешней фиксации</a:t>
          </a:r>
          <a:endParaRPr lang="ru-RU" sz="2400" dirty="0">
            <a:latin typeface="Calibri" panose="020F0502020204030204" pitchFamily="34" charset="0"/>
          </a:endParaRPr>
        </a:p>
      </dgm:t>
    </dgm:pt>
    <dgm:pt modelId="{8CF9AEBF-84B6-4768-A31F-F8D2870EE23E}" type="parTrans" cxnId="{31AC5928-9F6F-4C20-9E17-DB590CFB61E9}">
      <dgm:prSet/>
      <dgm:spPr/>
      <dgm:t>
        <a:bodyPr/>
        <a:lstStyle/>
        <a:p>
          <a:endParaRPr lang="ru-RU"/>
        </a:p>
      </dgm:t>
    </dgm:pt>
    <dgm:pt modelId="{3C4383F9-5CB5-494A-A2C3-EB42AE63A57D}" type="sibTrans" cxnId="{31AC5928-9F6F-4C20-9E17-DB590CFB61E9}">
      <dgm:prSet/>
      <dgm:spPr/>
      <dgm:t>
        <a:bodyPr/>
        <a:lstStyle/>
        <a:p>
          <a:endParaRPr lang="ru-RU"/>
        </a:p>
      </dgm:t>
    </dgm:pt>
    <dgm:pt modelId="{4B4EB0DD-9FD2-4D90-B74A-655702E37761}" type="pres">
      <dgm:prSet presAssocID="{5F6545CA-0A3A-40BC-B389-FB4D7E9A4443}" presName="compositeShape" presStyleCnt="0">
        <dgm:presLayoutVars>
          <dgm:dir/>
          <dgm:resizeHandles/>
        </dgm:presLayoutVars>
      </dgm:prSet>
      <dgm:spPr/>
      <dgm:t>
        <a:bodyPr/>
        <a:lstStyle/>
        <a:p>
          <a:endParaRPr lang="ru-RU"/>
        </a:p>
      </dgm:t>
    </dgm:pt>
    <dgm:pt modelId="{A0CD4F84-A120-4BD4-B8C6-DA35643F4430}" type="pres">
      <dgm:prSet presAssocID="{5F6545CA-0A3A-40BC-B389-FB4D7E9A4443}" presName="pyramid" presStyleLbl="node1" presStyleIdx="0" presStyleCnt="1"/>
      <dgm:spPr/>
    </dgm:pt>
    <dgm:pt modelId="{244E38C5-0869-48A5-AF8D-2A27461B0D80}" type="pres">
      <dgm:prSet presAssocID="{5F6545CA-0A3A-40BC-B389-FB4D7E9A4443}" presName="theList" presStyleCnt="0"/>
      <dgm:spPr/>
    </dgm:pt>
    <dgm:pt modelId="{4B6F8279-99E2-44C4-883F-E442304B968F}" type="pres">
      <dgm:prSet presAssocID="{7ECC851C-59C4-4722-AA70-DBED1709A1AB}" presName="aNode" presStyleLbl="fgAcc1" presStyleIdx="0" presStyleCnt="1" custScaleX="209367" custScaleY="72783">
        <dgm:presLayoutVars>
          <dgm:bulletEnabled val="1"/>
        </dgm:presLayoutVars>
      </dgm:prSet>
      <dgm:spPr/>
      <dgm:t>
        <a:bodyPr/>
        <a:lstStyle/>
        <a:p>
          <a:endParaRPr lang="ru-RU"/>
        </a:p>
      </dgm:t>
    </dgm:pt>
    <dgm:pt modelId="{17ABAB54-A810-4FB3-9AFA-9CDB1282E9EA}" type="pres">
      <dgm:prSet presAssocID="{7ECC851C-59C4-4722-AA70-DBED1709A1AB}" presName="aSpace" presStyleCnt="0"/>
      <dgm:spPr/>
    </dgm:pt>
  </dgm:ptLst>
  <dgm:cxnLst>
    <dgm:cxn modelId="{BA34C64D-92E1-4A01-A777-52A5DCB8D52D}" type="presOf" srcId="{7ECC851C-59C4-4722-AA70-DBED1709A1AB}" destId="{4B6F8279-99E2-44C4-883F-E442304B968F}" srcOrd="0" destOrd="0" presId="urn:microsoft.com/office/officeart/2005/8/layout/pyramid2"/>
    <dgm:cxn modelId="{6A9EA784-95D5-46B9-B1CD-C0E56B1B5F2B}" type="presOf" srcId="{5F6545CA-0A3A-40BC-B389-FB4D7E9A4443}" destId="{4B4EB0DD-9FD2-4D90-B74A-655702E37761}" srcOrd="0" destOrd="0" presId="urn:microsoft.com/office/officeart/2005/8/layout/pyramid2"/>
    <dgm:cxn modelId="{31AC5928-9F6F-4C20-9E17-DB590CFB61E9}" srcId="{5F6545CA-0A3A-40BC-B389-FB4D7E9A4443}" destId="{7ECC851C-59C4-4722-AA70-DBED1709A1AB}" srcOrd="0" destOrd="0" parTransId="{8CF9AEBF-84B6-4768-A31F-F8D2870EE23E}" sibTransId="{3C4383F9-5CB5-494A-A2C3-EB42AE63A57D}"/>
    <dgm:cxn modelId="{8084E8CF-FC85-4353-AA9F-C58026B921B2}" type="presParOf" srcId="{4B4EB0DD-9FD2-4D90-B74A-655702E37761}" destId="{A0CD4F84-A120-4BD4-B8C6-DA35643F4430}" srcOrd="0" destOrd="0" presId="urn:microsoft.com/office/officeart/2005/8/layout/pyramid2"/>
    <dgm:cxn modelId="{0A76A4EF-8C87-456C-AD90-2626BCA84C56}" type="presParOf" srcId="{4B4EB0DD-9FD2-4D90-B74A-655702E37761}" destId="{244E38C5-0869-48A5-AF8D-2A27461B0D80}" srcOrd="1" destOrd="0" presId="urn:microsoft.com/office/officeart/2005/8/layout/pyramid2"/>
    <dgm:cxn modelId="{BFD3CBD8-24FB-40D6-8DDB-E6AEDB07755E}" type="presParOf" srcId="{244E38C5-0869-48A5-AF8D-2A27461B0D80}" destId="{4B6F8279-99E2-44C4-883F-E442304B968F}" srcOrd="0" destOrd="0" presId="urn:microsoft.com/office/officeart/2005/8/layout/pyramid2"/>
    <dgm:cxn modelId="{A8E9815A-4D8B-4EBF-905B-548AEE3966ED}" type="presParOf" srcId="{244E38C5-0869-48A5-AF8D-2A27461B0D80}" destId="{17ABAB54-A810-4FB3-9AFA-9CDB1282E9EA}"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2BC020-41FE-43CB-A182-F74AAB332EB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ru-RU"/>
        </a:p>
      </dgm:t>
    </dgm:pt>
    <dgm:pt modelId="{5DDC5B64-1285-4BFF-A8FA-29745057FEE8}">
      <dgm:prSet phldrT="[Текст]"/>
      <dgm:spPr/>
      <dgm:t>
        <a:bodyPr/>
        <a:lstStyle/>
        <a:p>
          <a:r>
            <a:rPr lang="ru-RU" b="1" dirty="0">
              <a:latin typeface="Calibri" panose="020F0502020204030204" pitchFamily="34" charset="0"/>
              <a:cs typeface="Times New Roman" panose="02020603050405020304" pitchFamily="18" charset="0"/>
            </a:rPr>
            <a:t>ПЕРВАЯ ГРУППА </a:t>
          </a:r>
          <a:r>
            <a:rPr lang="ru-RU" dirty="0">
              <a:latin typeface="Calibri" panose="020F0502020204030204" pitchFamily="34" charset="0"/>
              <a:cs typeface="Times New Roman" panose="02020603050405020304" pitchFamily="18" charset="0"/>
            </a:rPr>
            <a:t>(контрольная) </a:t>
          </a:r>
        </a:p>
      </dgm:t>
    </dgm:pt>
    <dgm:pt modelId="{3AD25397-C546-4BEE-8453-C9EB40BC6E70}" type="parTrans" cxnId="{54EF5A8D-AF5F-43F2-A040-68F511406ECC}">
      <dgm:prSet/>
      <dgm:spPr/>
      <dgm:t>
        <a:bodyPr/>
        <a:lstStyle/>
        <a:p>
          <a:endParaRPr lang="ru-RU">
            <a:latin typeface="Times New Roman" panose="02020603050405020304" pitchFamily="18" charset="0"/>
            <a:cs typeface="Times New Roman" panose="02020603050405020304" pitchFamily="18" charset="0"/>
          </a:endParaRPr>
        </a:p>
      </dgm:t>
    </dgm:pt>
    <dgm:pt modelId="{C06AB169-2D40-4899-A5CA-D2D204250C4E}" type="sibTrans" cxnId="{54EF5A8D-AF5F-43F2-A040-68F511406ECC}">
      <dgm:prSet/>
      <dgm:spPr/>
      <dgm:t>
        <a:bodyPr/>
        <a:lstStyle/>
        <a:p>
          <a:endParaRPr lang="ru-RU">
            <a:latin typeface="Times New Roman" panose="02020603050405020304" pitchFamily="18" charset="0"/>
            <a:cs typeface="Times New Roman" panose="02020603050405020304" pitchFamily="18" charset="0"/>
          </a:endParaRPr>
        </a:p>
      </dgm:t>
    </dgm:pt>
    <dgm:pt modelId="{BF5976DC-5210-4DEB-AD2D-B571F012861C}">
      <dgm:prSet phldrT="[Текст]"/>
      <dgm:spPr/>
      <dgm:t>
        <a:bodyPr/>
        <a:lstStyle/>
        <a:p>
          <a:r>
            <a:rPr lang="ru-RU" b="1" dirty="0">
              <a:latin typeface="Calibri" panose="020F0502020204030204" pitchFamily="34" charset="0"/>
              <a:cs typeface="Times New Roman" panose="02020603050405020304" pitchFamily="18" charset="0"/>
            </a:rPr>
            <a:t>ВТОРАЯ ГРУППА </a:t>
          </a:r>
          <a:r>
            <a:rPr lang="ru-RU" dirty="0">
              <a:latin typeface="Calibri" panose="020F0502020204030204" pitchFamily="34" charset="0"/>
              <a:cs typeface="Times New Roman" panose="02020603050405020304" pitchFamily="18" charset="0"/>
            </a:rPr>
            <a:t>(основная) </a:t>
          </a:r>
        </a:p>
      </dgm:t>
    </dgm:pt>
    <dgm:pt modelId="{4E784DCA-A1C6-47F4-B98B-5859963651F5}" type="parTrans" cxnId="{131DB4E9-78BF-4376-9C9C-C40FA191690E}">
      <dgm:prSet/>
      <dgm:spPr/>
      <dgm:t>
        <a:bodyPr/>
        <a:lstStyle/>
        <a:p>
          <a:endParaRPr lang="ru-RU">
            <a:latin typeface="Times New Roman" panose="02020603050405020304" pitchFamily="18" charset="0"/>
            <a:cs typeface="Times New Roman" panose="02020603050405020304" pitchFamily="18" charset="0"/>
          </a:endParaRPr>
        </a:p>
      </dgm:t>
    </dgm:pt>
    <dgm:pt modelId="{41C2738A-EE7D-4C98-AA67-A61EF1DE8618}" type="sibTrans" cxnId="{131DB4E9-78BF-4376-9C9C-C40FA191690E}">
      <dgm:prSet/>
      <dgm:spPr/>
      <dgm:t>
        <a:bodyPr/>
        <a:lstStyle/>
        <a:p>
          <a:endParaRPr lang="ru-RU">
            <a:latin typeface="Times New Roman" panose="02020603050405020304" pitchFamily="18" charset="0"/>
            <a:cs typeface="Times New Roman" panose="02020603050405020304" pitchFamily="18" charset="0"/>
          </a:endParaRPr>
        </a:p>
      </dgm:t>
    </dgm:pt>
    <dgm:pt modelId="{05E1CBB0-0F00-413D-B344-C6A6118628B2}">
      <dgm:prSet phldrT="[Текст]" custT="1"/>
      <dgm:spPr/>
      <dgm:t>
        <a:bodyPr/>
        <a:lstStyle/>
        <a:p>
          <a:pPr algn="ctr"/>
          <a:r>
            <a:rPr lang="ru-RU" sz="1800" dirty="0" smtClean="0">
              <a:latin typeface="Calibri" panose="020F0502020204030204" pitchFamily="34" charset="0"/>
              <a:cs typeface="Times New Roman" panose="02020603050405020304" pitchFamily="18" charset="0"/>
            </a:rPr>
            <a:t>Больные</a:t>
          </a:r>
          <a:r>
            <a:rPr lang="ru-RU" sz="1800" dirty="0">
              <a:latin typeface="Calibri" panose="020F0502020204030204" pitchFamily="34" charset="0"/>
              <a:cs typeface="Times New Roman" panose="02020603050405020304" pitchFamily="18" charset="0"/>
            </a:rPr>
            <a:t>, у которых проведена </a:t>
          </a:r>
          <a:r>
            <a:rPr lang="ru-RU" sz="1800" dirty="0" smtClean="0">
              <a:latin typeface="Calibri" panose="020F0502020204030204" pitchFamily="34" charset="0"/>
              <a:cs typeface="Times New Roman" panose="02020603050405020304" pitchFamily="18" charset="0"/>
            </a:rPr>
            <a:t>методика  </a:t>
          </a:r>
          <a:r>
            <a:rPr lang="ru-RU" sz="1800" dirty="0">
              <a:latin typeface="Calibri" panose="020F0502020204030204" pitchFamily="34" charset="0"/>
              <a:cs typeface="Times New Roman" panose="02020603050405020304" pitchFamily="18" charset="0"/>
            </a:rPr>
            <a:t>разработанной</a:t>
          </a:r>
          <a:r>
            <a:rPr lang="en-US" sz="1800" dirty="0">
              <a:latin typeface="Calibri" panose="020F0502020204030204" pitchFamily="34" charset="0"/>
              <a:cs typeface="Times New Roman" panose="02020603050405020304" pitchFamily="18" charset="0"/>
            </a:rPr>
            <a:t> </a:t>
          </a:r>
          <a:r>
            <a:rPr lang="ru-RU" sz="1800" dirty="0">
              <a:latin typeface="Calibri" panose="020F0502020204030204" pitchFamily="34" charset="0"/>
              <a:cs typeface="Times New Roman" panose="02020603050405020304" pitchFamily="18" charset="0"/>
            </a:rPr>
            <a:t>нами по усовершенствованной методике</a:t>
          </a:r>
          <a:r>
            <a:rPr lang="ru-RU" sz="1800" dirty="0" smtClean="0">
              <a:latin typeface="Calibri" panose="020F0502020204030204" pitchFamily="34" charset="0"/>
              <a:cs typeface="Times New Roman" panose="02020603050405020304" pitchFamily="18" charset="0"/>
            </a:rPr>
            <a:t>.</a:t>
          </a:r>
        </a:p>
        <a:p>
          <a:pPr algn="ctr"/>
          <a:r>
            <a:rPr lang="ru-RU" sz="1800" dirty="0" smtClean="0">
              <a:latin typeface="Calibri" panose="020F0502020204030204" pitchFamily="34" charset="0"/>
              <a:cs typeface="Times New Roman" panose="02020603050405020304" pitchFamily="18" charset="0"/>
            </a:rPr>
            <a:t> </a:t>
          </a:r>
          <a:r>
            <a:rPr lang="ru-RU" sz="1800" dirty="0">
              <a:latin typeface="Calibri" panose="020F0502020204030204" pitchFamily="34" charset="0"/>
              <a:cs typeface="Times New Roman" panose="02020603050405020304" pitchFamily="18" charset="0"/>
            </a:rPr>
            <a:t>Эту группу составили </a:t>
          </a:r>
          <a:r>
            <a:rPr lang="ru-RU" sz="1800" dirty="0" smtClean="0">
              <a:latin typeface="Calibri" panose="020F0502020204030204" pitchFamily="34" charset="0"/>
              <a:cs typeface="Times New Roman" panose="02020603050405020304" pitchFamily="18" charset="0"/>
            </a:rPr>
            <a:t>65 </a:t>
          </a:r>
          <a:r>
            <a:rPr lang="ru-RU" sz="1800" dirty="0">
              <a:latin typeface="Calibri" panose="020F0502020204030204" pitchFamily="34" charset="0"/>
              <a:cs typeface="Times New Roman" panose="02020603050405020304" pitchFamily="18" charset="0"/>
            </a:rPr>
            <a:t>пациентов, которым проведена </a:t>
          </a:r>
          <a:r>
            <a:rPr lang="ru-RU" sz="1800" dirty="0" smtClean="0">
              <a:latin typeface="Calibri" panose="020F0502020204030204" pitchFamily="34" charset="0"/>
              <a:cs typeface="Times New Roman" panose="02020603050405020304" pitchFamily="18" charset="0"/>
            </a:rPr>
            <a:t>АНФ и блокирования штифта  </a:t>
          </a:r>
          <a:r>
            <a:rPr lang="ru-RU" sz="1800" dirty="0">
              <a:latin typeface="Calibri" panose="020F0502020204030204" pitchFamily="34" charset="0"/>
              <a:cs typeface="Times New Roman" panose="02020603050405020304" pitchFamily="18" charset="0"/>
            </a:rPr>
            <a:t>по усовершенствованной методике. </a:t>
          </a:r>
          <a:endParaRPr lang="ru-RU" sz="1800" dirty="0" smtClean="0">
            <a:latin typeface="Calibri" panose="020F0502020204030204" pitchFamily="34" charset="0"/>
            <a:cs typeface="Times New Roman" panose="02020603050405020304" pitchFamily="18" charset="0"/>
          </a:endParaRPr>
        </a:p>
        <a:p>
          <a:pPr algn="ctr"/>
          <a:r>
            <a:rPr lang="ru-RU" sz="1800" dirty="0" smtClean="0">
              <a:latin typeface="Calibri" panose="020F0502020204030204" pitchFamily="34" charset="0"/>
              <a:cs typeface="Times New Roman" panose="02020603050405020304" pitchFamily="18" charset="0"/>
            </a:rPr>
            <a:t>Возраст </a:t>
          </a:r>
          <a:r>
            <a:rPr lang="ru-RU" sz="1800" dirty="0">
              <a:latin typeface="Calibri" panose="020F0502020204030204" pitchFamily="34" charset="0"/>
              <a:cs typeface="Times New Roman" panose="02020603050405020304" pitchFamily="18" charset="0"/>
            </a:rPr>
            <a:t>больных от 34 до </a:t>
          </a:r>
          <a:r>
            <a:rPr lang="ru-RU" sz="1800" dirty="0" smtClean="0">
              <a:latin typeface="Calibri" panose="020F0502020204030204" pitchFamily="34" charset="0"/>
              <a:cs typeface="Times New Roman" panose="02020603050405020304" pitchFamily="18" charset="0"/>
            </a:rPr>
            <a:t>67 </a:t>
          </a:r>
          <a:r>
            <a:rPr lang="ru-RU" sz="1800" dirty="0">
              <a:latin typeface="Calibri" panose="020F0502020204030204" pitchFamily="34" charset="0"/>
              <a:cs typeface="Times New Roman" panose="02020603050405020304" pitchFamily="18" charset="0"/>
            </a:rPr>
            <a:t>лет. Мужчин было </a:t>
          </a:r>
          <a:r>
            <a:rPr lang="ru-RU" sz="1800" dirty="0" smtClean="0">
              <a:latin typeface="Calibri" panose="020F0502020204030204" pitchFamily="34" charset="0"/>
              <a:cs typeface="Times New Roman" panose="02020603050405020304" pitchFamily="18" charset="0"/>
            </a:rPr>
            <a:t>41 </a:t>
          </a:r>
          <a:r>
            <a:rPr lang="ru-RU" sz="1800" dirty="0">
              <a:latin typeface="Calibri" panose="020F0502020204030204" pitchFamily="34" charset="0"/>
              <a:cs typeface="Times New Roman" panose="02020603050405020304" pitchFamily="18" charset="0"/>
            </a:rPr>
            <a:t>женщины </a:t>
          </a:r>
          <a:r>
            <a:rPr lang="ru-RU" sz="1800" dirty="0" smtClean="0">
              <a:latin typeface="Calibri" panose="020F0502020204030204" pitchFamily="34" charset="0"/>
              <a:cs typeface="Times New Roman" panose="02020603050405020304" pitchFamily="18" charset="0"/>
            </a:rPr>
            <a:t>24. </a:t>
          </a:r>
        </a:p>
        <a:p>
          <a:pPr algn="ctr"/>
          <a:r>
            <a:rPr lang="ru-RU" sz="1800" dirty="0" smtClean="0">
              <a:latin typeface="Calibri" panose="020F0502020204030204" pitchFamily="34" charset="0"/>
              <a:cs typeface="Times New Roman" panose="02020603050405020304" pitchFamily="18" charset="0"/>
            </a:rPr>
            <a:t>Средний </a:t>
          </a:r>
          <a:r>
            <a:rPr lang="ru-RU" sz="1800" dirty="0">
              <a:latin typeface="Calibri" panose="020F0502020204030204" pitchFamily="34" charset="0"/>
              <a:cs typeface="Times New Roman" panose="02020603050405020304" pitchFamily="18" charset="0"/>
            </a:rPr>
            <a:t>возраст </a:t>
          </a:r>
          <a:r>
            <a:rPr lang="ru-RU" sz="1800" dirty="0" smtClean="0">
              <a:latin typeface="Calibri" panose="020F0502020204030204" pitchFamily="34" charset="0"/>
              <a:cs typeface="Times New Roman" panose="02020603050405020304" pitchFamily="18" charset="0"/>
            </a:rPr>
            <a:t>38,1 </a:t>
          </a:r>
          <a:r>
            <a:rPr lang="ru-RU" sz="1800" dirty="0">
              <a:latin typeface="Calibri" panose="020F0502020204030204" pitchFamily="34" charset="0"/>
              <a:cs typeface="Times New Roman" panose="02020603050405020304" pitchFamily="18" charset="0"/>
            </a:rPr>
            <a:t>лет. </a:t>
          </a:r>
        </a:p>
      </dgm:t>
    </dgm:pt>
    <dgm:pt modelId="{D1E83466-24C5-474F-B678-2EE0FF7B77B7}" type="parTrans" cxnId="{5B25FE6C-73C5-4B34-B188-50E3AD1DBD2B}">
      <dgm:prSet/>
      <dgm:spPr/>
      <dgm:t>
        <a:bodyPr/>
        <a:lstStyle/>
        <a:p>
          <a:endParaRPr lang="ru-RU">
            <a:latin typeface="Times New Roman" panose="02020603050405020304" pitchFamily="18" charset="0"/>
            <a:cs typeface="Times New Roman" panose="02020603050405020304" pitchFamily="18" charset="0"/>
          </a:endParaRPr>
        </a:p>
      </dgm:t>
    </dgm:pt>
    <dgm:pt modelId="{7A56A688-D113-45DD-A34A-CC7BF8749DED}" type="sibTrans" cxnId="{5B25FE6C-73C5-4B34-B188-50E3AD1DBD2B}">
      <dgm:prSet/>
      <dgm:spPr/>
      <dgm:t>
        <a:bodyPr/>
        <a:lstStyle/>
        <a:p>
          <a:endParaRPr lang="ru-RU">
            <a:latin typeface="Times New Roman" panose="02020603050405020304" pitchFamily="18" charset="0"/>
            <a:cs typeface="Times New Roman" panose="02020603050405020304" pitchFamily="18" charset="0"/>
          </a:endParaRPr>
        </a:p>
      </dgm:t>
    </dgm:pt>
    <dgm:pt modelId="{921DC89D-7973-4809-95AE-FB57E53647B1}">
      <dgm:prSet phldrT="[Текст]" custT="1"/>
      <dgm:spPr/>
      <dgm:t>
        <a:bodyPr/>
        <a:lstStyle/>
        <a:p>
          <a:pPr algn="ctr"/>
          <a:r>
            <a:rPr lang="ru-RU" sz="1800" dirty="0" smtClean="0">
              <a:latin typeface="Calibri" panose="020F0502020204030204" pitchFamily="34" charset="0"/>
              <a:cs typeface="Times New Roman" panose="02020603050405020304" pitchFamily="18" charset="0"/>
            </a:rPr>
            <a:t>Больные</a:t>
          </a:r>
          <a:r>
            <a:rPr lang="ru-RU" sz="1800" dirty="0">
              <a:latin typeface="Calibri" panose="020F0502020204030204" pitchFamily="34" charset="0"/>
              <a:cs typeface="Times New Roman" panose="02020603050405020304" pitchFamily="18" charset="0"/>
            </a:rPr>
            <a:t>, у которых была проведена операция – </a:t>
          </a:r>
          <a:r>
            <a:rPr lang="ru-RU" sz="1800" dirty="0" smtClean="0">
              <a:latin typeface="Calibri" panose="020F0502020204030204" pitchFamily="34" charset="0"/>
              <a:cs typeface="Times New Roman" panose="02020603050405020304" pitchFamily="18" charset="0"/>
            </a:rPr>
            <a:t>традиционными методами  по </a:t>
          </a:r>
          <a:r>
            <a:rPr lang="ru-RU" sz="1800" dirty="0">
              <a:latin typeface="Calibri" panose="020F0502020204030204" pitchFamily="34" charset="0"/>
              <a:cs typeface="Times New Roman" panose="02020603050405020304" pitchFamily="18" charset="0"/>
            </a:rPr>
            <a:t>стандартной методике; </a:t>
          </a:r>
          <a:endParaRPr lang="ru-RU" sz="1800" dirty="0" smtClean="0">
            <a:latin typeface="Calibri" panose="020F0502020204030204" pitchFamily="34" charset="0"/>
            <a:cs typeface="Times New Roman" panose="02020603050405020304" pitchFamily="18" charset="0"/>
          </a:endParaRPr>
        </a:p>
        <a:p>
          <a:pPr algn="ctr"/>
          <a:r>
            <a:rPr lang="ru-RU" sz="1800" dirty="0" smtClean="0">
              <a:latin typeface="Calibri" panose="020F0502020204030204" pitchFamily="34" charset="0"/>
              <a:cs typeface="Times New Roman" panose="02020603050405020304" pitchFamily="18" charset="0"/>
            </a:rPr>
            <a:t>Эту </a:t>
          </a:r>
          <a:r>
            <a:rPr lang="ru-RU" sz="1800" dirty="0">
              <a:latin typeface="Calibri" panose="020F0502020204030204" pitchFamily="34" charset="0"/>
              <a:cs typeface="Times New Roman" panose="02020603050405020304" pitchFamily="18" charset="0"/>
            </a:rPr>
            <a:t>группу составили </a:t>
          </a:r>
          <a:r>
            <a:rPr lang="ru-RU" sz="1800" dirty="0" smtClean="0">
              <a:latin typeface="Calibri" panose="020F0502020204030204" pitchFamily="34" charset="0"/>
              <a:cs typeface="Times New Roman" panose="02020603050405020304" pitchFamily="18" charset="0"/>
            </a:rPr>
            <a:t>85 </a:t>
          </a:r>
          <a:r>
            <a:rPr lang="ru-RU" sz="1800" dirty="0">
              <a:latin typeface="Calibri" panose="020F0502020204030204" pitchFamily="34" charset="0"/>
              <a:cs typeface="Times New Roman" panose="02020603050405020304" pitchFamily="18" charset="0"/>
            </a:rPr>
            <a:t>пациентов в возрасте от 22 до 77 лет. </a:t>
          </a:r>
          <a:endParaRPr lang="ru-RU" sz="1800" dirty="0" smtClean="0">
            <a:latin typeface="Calibri" panose="020F0502020204030204" pitchFamily="34" charset="0"/>
            <a:cs typeface="Times New Roman" panose="02020603050405020304" pitchFamily="18" charset="0"/>
          </a:endParaRPr>
        </a:p>
        <a:p>
          <a:pPr algn="ctr"/>
          <a:r>
            <a:rPr lang="ru-RU" sz="1800" dirty="0" smtClean="0">
              <a:latin typeface="Calibri" panose="020F0502020204030204" pitchFamily="34" charset="0"/>
              <a:cs typeface="Times New Roman" panose="02020603050405020304" pitchFamily="18" charset="0"/>
            </a:rPr>
            <a:t>Мужчины </a:t>
          </a:r>
          <a:r>
            <a:rPr lang="en-US" sz="1800" dirty="0">
              <a:latin typeface="Calibri" panose="020F0502020204030204" pitchFamily="34" charset="0"/>
              <a:cs typeface="Times New Roman" panose="02020603050405020304" pitchFamily="18" charset="0"/>
            </a:rPr>
            <a:t>16 </a:t>
          </a:r>
          <a:r>
            <a:rPr lang="ru-RU" sz="1800" dirty="0">
              <a:latin typeface="Calibri" panose="020F0502020204030204" pitchFamily="34" charset="0"/>
              <a:cs typeface="Times New Roman" panose="02020603050405020304" pitchFamily="18" charset="0"/>
            </a:rPr>
            <a:t>больных; женщины </a:t>
          </a:r>
          <a:r>
            <a:rPr lang="ru-RU" sz="1800" dirty="0" smtClean="0">
              <a:latin typeface="Calibri" panose="020F0502020204030204" pitchFamily="34" charset="0"/>
              <a:cs typeface="Times New Roman" panose="02020603050405020304" pitchFamily="18" charset="0"/>
            </a:rPr>
            <a:t>63  больных</a:t>
          </a:r>
          <a:r>
            <a:rPr lang="ru-RU" sz="1800" dirty="0">
              <a:latin typeface="Calibri" panose="020F0502020204030204" pitchFamily="34" charset="0"/>
              <a:cs typeface="Times New Roman" panose="02020603050405020304" pitchFamily="18" charset="0"/>
            </a:rPr>
            <a:t>. </a:t>
          </a:r>
          <a:endParaRPr lang="ru-RU" sz="1800" dirty="0" smtClean="0">
            <a:latin typeface="Calibri" panose="020F0502020204030204" pitchFamily="34" charset="0"/>
            <a:cs typeface="Times New Roman" panose="02020603050405020304" pitchFamily="18" charset="0"/>
          </a:endParaRPr>
        </a:p>
        <a:p>
          <a:pPr algn="ctr"/>
          <a:r>
            <a:rPr lang="ru-RU" sz="1800" dirty="0" smtClean="0">
              <a:latin typeface="Calibri" panose="020F0502020204030204" pitchFamily="34" charset="0"/>
              <a:cs typeface="Times New Roman" panose="02020603050405020304" pitchFamily="18" charset="0"/>
            </a:rPr>
            <a:t>Средний </a:t>
          </a:r>
          <a:r>
            <a:rPr lang="ru-RU" sz="1800" dirty="0">
              <a:latin typeface="Calibri" panose="020F0502020204030204" pitchFamily="34" charset="0"/>
              <a:cs typeface="Times New Roman" panose="02020603050405020304" pitchFamily="18" charset="0"/>
            </a:rPr>
            <a:t>возраст составил </a:t>
          </a:r>
          <a:r>
            <a:rPr lang="ru-RU" sz="1800" dirty="0" smtClean="0">
              <a:latin typeface="Calibri" panose="020F0502020204030204" pitchFamily="34" charset="0"/>
              <a:cs typeface="Times New Roman" panose="02020603050405020304" pitchFamily="18" charset="0"/>
            </a:rPr>
            <a:t>45,6</a:t>
          </a:r>
          <a:r>
            <a:rPr lang="ru-RU" sz="1800" dirty="0">
              <a:latin typeface="Calibri" panose="020F0502020204030204" pitchFamily="34" charset="0"/>
              <a:cs typeface="Times New Roman" panose="02020603050405020304" pitchFamily="18" charset="0"/>
            </a:rPr>
            <a:t> лет.</a:t>
          </a:r>
        </a:p>
      </dgm:t>
    </dgm:pt>
    <dgm:pt modelId="{5DC2839A-E31C-4D70-B24F-79394B17E345}" type="sibTrans" cxnId="{B11759C6-9B52-4003-93A6-78784E76591B}">
      <dgm:prSet/>
      <dgm:spPr/>
      <dgm:t>
        <a:bodyPr/>
        <a:lstStyle/>
        <a:p>
          <a:endParaRPr lang="ru-RU">
            <a:latin typeface="Times New Roman" panose="02020603050405020304" pitchFamily="18" charset="0"/>
            <a:cs typeface="Times New Roman" panose="02020603050405020304" pitchFamily="18" charset="0"/>
          </a:endParaRPr>
        </a:p>
      </dgm:t>
    </dgm:pt>
    <dgm:pt modelId="{2FD9F259-1B7C-4783-96CE-90798A98ADC0}" type="parTrans" cxnId="{B11759C6-9B52-4003-93A6-78784E76591B}">
      <dgm:prSet/>
      <dgm:spPr/>
      <dgm:t>
        <a:bodyPr/>
        <a:lstStyle/>
        <a:p>
          <a:endParaRPr lang="ru-RU">
            <a:latin typeface="Times New Roman" panose="02020603050405020304" pitchFamily="18" charset="0"/>
            <a:cs typeface="Times New Roman" panose="02020603050405020304" pitchFamily="18" charset="0"/>
          </a:endParaRPr>
        </a:p>
      </dgm:t>
    </dgm:pt>
    <dgm:pt modelId="{82333038-F85A-4076-B88E-E5CD16D811DE}" type="pres">
      <dgm:prSet presAssocID="{EC2BC020-41FE-43CB-A182-F74AAB332EBE}" presName="diagram" presStyleCnt="0">
        <dgm:presLayoutVars>
          <dgm:chPref val="1"/>
          <dgm:dir/>
          <dgm:animOne val="branch"/>
          <dgm:animLvl val="lvl"/>
          <dgm:resizeHandles/>
        </dgm:presLayoutVars>
      </dgm:prSet>
      <dgm:spPr/>
      <dgm:t>
        <a:bodyPr/>
        <a:lstStyle/>
        <a:p>
          <a:endParaRPr lang="ru-RU"/>
        </a:p>
      </dgm:t>
    </dgm:pt>
    <dgm:pt modelId="{6AD1A406-07AD-4DCB-8BFE-7131001D779F}" type="pres">
      <dgm:prSet presAssocID="{5DDC5B64-1285-4BFF-A8FA-29745057FEE8}" presName="root" presStyleCnt="0"/>
      <dgm:spPr/>
    </dgm:pt>
    <dgm:pt modelId="{C482309A-55FE-4BC9-966A-0272FDF90384}" type="pres">
      <dgm:prSet presAssocID="{5DDC5B64-1285-4BFF-A8FA-29745057FEE8}" presName="rootComposite" presStyleCnt="0"/>
      <dgm:spPr/>
    </dgm:pt>
    <dgm:pt modelId="{BF0F5BAA-6795-4545-89E5-4D546B18C1BB}" type="pres">
      <dgm:prSet presAssocID="{5DDC5B64-1285-4BFF-A8FA-29745057FEE8}" presName="rootText" presStyleLbl="node1" presStyleIdx="0" presStyleCnt="2" custScaleX="121116"/>
      <dgm:spPr/>
      <dgm:t>
        <a:bodyPr/>
        <a:lstStyle/>
        <a:p>
          <a:endParaRPr lang="ru-RU"/>
        </a:p>
      </dgm:t>
    </dgm:pt>
    <dgm:pt modelId="{BA5CB28D-AE55-42AA-BA4B-FBA8740F0498}" type="pres">
      <dgm:prSet presAssocID="{5DDC5B64-1285-4BFF-A8FA-29745057FEE8}" presName="rootConnector" presStyleLbl="node1" presStyleIdx="0" presStyleCnt="2"/>
      <dgm:spPr/>
      <dgm:t>
        <a:bodyPr/>
        <a:lstStyle/>
        <a:p>
          <a:endParaRPr lang="ru-RU"/>
        </a:p>
      </dgm:t>
    </dgm:pt>
    <dgm:pt modelId="{49222B74-6452-421B-8D0E-E495625B43BE}" type="pres">
      <dgm:prSet presAssocID="{5DDC5B64-1285-4BFF-A8FA-29745057FEE8}" presName="childShape" presStyleCnt="0"/>
      <dgm:spPr/>
    </dgm:pt>
    <dgm:pt modelId="{F50069B7-EB04-4844-A74E-BD3DD5F01370}" type="pres">
      <dgm:prSet presAssocID="{2FD9F259-1B7C-4783-96CE-90798A98ADC0}" presName="Name13" presStyleLbl="parChTrans1D2" presStyleIdx="0" presStyleCnt="2"/>
      <dgm:spPr/>
      <dgm:t>
        <a:bodyPr/>
        <a:lstStyle/>
        <a:p>
          <a:endParaRPr lang="ru-RU"/>
        </a:p>
      </dgm:t>
    </dgm:pt>
    <dgm:pt modelId="{3A4F6743-5CC3-4F75-8E1E-302B689538D9}" type="pres">
      <dgm:prSet presAssocID="{921DC89D-7973-4809-95AE-FB57E53647B1}" presName="childText" presStyleLbl="bgAcc1" presStyleIdx="0" presStyleCnt="2" custScaleX="170330" custScaleY="267531">
        <dgm:presLayoutVars>
          <dgm:bulletEnabled val="1"/>
        </dgm:presLayoutVars>
      </dgm:prSet>
      <dgm:spPr/>
      <dgm:t>
        <a:bodyPr/>
        <a:lstStyle/>
        <a:p>
          <a:endParaRPr lang="ru-RU"/>
        </a:p>
      </dgm:t>
    </dgm:pt>
    <dgm:pt modelId="{9EC8686C-46AA-4E8D-B2A9-13843FCBD64E}" type="pres">
      <dgm:prSet presAssocID="{BF5976DC-5210-4DEB-AD2D-B571F012861C}" presName="root" presStyleCnt="0"/>
      <dgm:spPr/>
    </dgm:pt>
    <dgm:pt modelId="{3BC77C33-F6A1-4936-98D4-3A687BA8E595}" type="pres">
      <dgm:prSet presAssocID="{BF5976DC-5210-4DEB-AD2D-B571F012861C}" presName="rootComposite" presStyleCnt="0"/>
      <dgm:spPr/>
    </dgm:pt>
    <dgm:pt modelId="{2B9B5201-34C6-499A-9AFE-C9CE0C8873AD}" type="pres">
      <dgm:prSet presAssocID="{BF5976DC-5210-4DEB-AD2D-B571F012861C}" presName="rootText" presStyleLbl="node1" presStyleIdx="1" presStyleCnt="2" custScaleX="123168"/>
      <dgm:spPr/>
      <dgm:t>
        <a:bodyPr/>
        <a:lstStyle/>
        <a:p>
          <a:endParaRPr lang="ru-RU"/>
        </a:p>
      </dgm:t>
    </dgm:pt>
    <dgm:pt modelId="{C645543D-6177-435F-9B7A-C19A71A369C7}" type="pres">
      <dgm:prSet presAssocID="{BF5976DC-5210-4DEB-AD2D-B571F012861C}" presName="rootConnector" presStyleLbl="node1" presStyleIdx="1" presStyleCnt="2"/>
      <dgm:spPr/>
      <dgm:t>
        <a:bodyPr/>
        <a:lstStyle/>
        <a:p>
          <a:endParaRPr lang="ru-RU"/>
        </a:p>
      </dgm:t>
    </dgm:pt>
    <dgm:pt modelId="{69545917-3763-406C-A1CA-757D122EEE58}" type="pres">
      <dgm:prSet presAssocID="{BF5976DC-5210-4DEB-AD2D-B571F012861C}" presName="childShape" presStyleCnt="0"/>
      <dgm:spPr/>
    </dgm:pt>
    <dgm:pt modelId="{A8EA7EC0-59E8-419B-9BEE-E5D8F50A7968}" type="pres">
      <dgm:prSet presAssocID="{D1E83466-24C5-474F-B678-2EE0FF7B77B7}" presName="Name13" presStyleLbl="parChTrans1D2" presStyleIdx="1" presStyleCnt="2"/>
      <dgm:spPr/>
      <dgm:t>
        <a:bodyPr/>
        <a:lstStyle/>
        <a:p>
          <a:endParaRPr lang="ru-RU"/>
        </a:p>
      </dgm:t>
    </dgm:pt>
    <dgm:pt modelId="{DCC7BA1B-086D-421D-8A1F-6FC89C6B859E}" type="pres">
      <dgm:prSet presAssocID="{05E1CBB0-0F00-413D-B344-C6A6118628B2}" presName="childText" presStyleLbl="bgAcc1" presStyleIdx="1" presStyleCnt="2" custScaleX="190232" custScaleY="266106">
        <dgm:presLayoutVars>
          <dgm:bulletEnabled val="1"/>
        </dgm:presLayoutVars>
      </dgm:prSet>
      <dgm:spPr/>
      <dgm:t>
        <a:bodyPr/>
        <a:lstStyle/>
        <a:p>
          <a:endParaRPr lang="ru-RU"/>
        </a:p>
      </dgm:t>
    </dgm:pt>
  </dgm:ptLst>
  <dgm:cxnLst>
    <dgm:cxn modelId="{D692301E-0875-4E97-8AB3-4CF1CC8C9731}" type="presOf" srcId="{5DDC5B64-1285-4BFF-A8FA-29745057FEE8}" destId="{BF0F5BAA-6795-4545-89E5-4D546B18C1BB}" srcOrd="0" destOrd="0" presId="urn:microsoft.com/office/officeart/2005/8/layout/hierarchy3"/>
    <dgm:cxn modelId="{B11759C6-9B52-4003-93A6-78784E76591B}" srcId="{5DDC5B64-1285-4BFF-A8FA-29745057FEE8}" destId="{921DC89D-7973-4809-95AE-FB57E53647B1}" srcOrd="0" destOrd="0" parTransId="{2FD9F259-1B7C-4783-96CE-90798A98ADC0}" sibTransId="{5DC2839A-E31C-4D70-B24F-79394B17E345}"/>
    <dgm:cxn modelId="{BFCA0A13-9C07-415B-88E3-32389729F48F}" type="presOf" srcId="{5DDC5B64-1285-4BFF-A8FA-29745057FEE8}" destId="{BA5CB28D-AE55-42AA-BA4B-FBA8740F0498}" srcOrd="1" destOrd="0" presId="urn:microsoft.com/office/officeart/2005/8/layout/hierarchy3"/>
    <dgm:cxn modelId="{54EF5A8D-AF5F-43F2-A040-68F511406ECC}" srcId="{EC2BC020-41FE-43CB-A182-F74AAB332EBE}" destId="{5DDC5B64-1285-4BFF-A8FA-29745057FEE8}" srcOrd="0" destOrd="0" parTransId="{3AD25397-C546-4BEE-8453-C9EB40BC6E70}" sibTransId="{C06AB169-2D40-4899-A5CA-D2D204250C4E}"/>
    <dgm:cxn modelId="{7CB3EE8E-5591-46AB-AB6B-A3ABB2DD7F43}" type="presOf" srcId="{2FD9F259-1B7C-4783-96CE-90798A98ADC0}" destId="{F50069B7-EB04-4844-A74E-BD3DD5F01370}" srcOrd="0" destOrd="0" presId="urn:microsoft.com/office/officeart/2005/8/layout/hierarchy3"/>
    <dgm:cxn modelId="{A2F548E4-4758-401D-9482-FC93CC2AC3C4}" type="presOf" srcId="{D1E83466-24C5-474F-B678-2EE0FF7B77B7}" destId="{A8EA7EC0-59E8-419B-9BEE-E5D8F50A7968}" srcOrd="0" destOrd="0" presId="urn:microsoft.com/office/officeart/2005/8/layout/hierarchy3"/>
    <dgm:cxn modelId="{C19B2F6F-B65A-428D-9B11-DE3547E5D791}" type="presOf" srcId="{05E1CBB0-0F00-413D-B344-C6A6118628B2}" destId="{DCC7BA1B-086D-421D-8A1F-6FC89C6B859E}" srcOrd="0" destOrd="0" presId="urn:microsoft.com/office/officeart/2005/8/layout/hierarchy3"/>
    <dgm:cxn modelId="{37BF6183-7D70-4F80-B90D-8D3398CAC8D9}" type="presOf" srcId="{921DC89D-7973-4809-95AE-FB57E53647B1}" destId="{3A4F6743-5CC3-4F75-8E1E-302B689538D9}" srcOrd="0" destOrd="0" presId="urn:microsoft.com/office/officeart/2005/8/layout/hierarchy3"/>
    <dgm:cxn modelId="{BC69F26E-3E39-4E74-9287-F8CBAEBDF7B6}" type="presOf" srcId="{EC2BC020-41FE-43CB-A182-F74AAB332EBE}" destId="{82333038-F85A-4076-B88E-E5CD16D811DE}" srcOrd="0" destOrd="0" presId="urn:microsoft.com/office/officeart/2005/8/layout/hierarchy3"/>
    <dgm:cxn modelId="{81084832-5555-4A71-BBC1-F31177173BDD}" type="presOf" srcId="{BF5976DC-5210-4DEB-AD2D-B571F012861C}" destId="{C645543D-6177-435F-9B7A-C19A71A369C7}" srcOrd="1" destOrd="0" presId="urn:microsoft.com/office/officeart/2005/8/layout/hierarchy3"/>
    <dgm:cxn modelId="{5B25FE6C-73C5-4B34-B188-50E3AD1DBD2B}" srcId="{BF5976DC-5210-4DEB-AD2D-B571F012861C}" destId="{05E1CBB0-0F00-413D-B344-C6A6118628B2}" srcOrd="0" destOrd="0" parTransId="{D1E83466-24C5-474F-B678-2EE0FF7B77B7}" sibTransId="{7A56A688-D113-45DD-A34A-CC7BF8749DED}"/>
    <dgm:cxn modelId="{131DB4E9-78BF-4376-9C9C-C40FA191690E}" srcId="{EC2BC020-41FE-43CB-A182-F74AAB332EBE}" destId="{BF5976DC-5210-4DEB-AD2D-B571F012861C}" srcOrd="1" destOrd="0" parTransId="{4E784DCA-A1C6-47F4-B98B-5859963651F5}" sibTransId="{41C2738A-EE7D-4C98-AA67-A61EF1DE8618}"/>
    <dgm:cxn modelId="{4D29449E-D758-44C2-B42A-D1287AE50E97}" type="presOf" srcId="{BF5976DC-5210-4DEB-AD2D-B571F012861C}" destId="{2B9B5201-34C6-499A-9AFE-C9CE0C8873AD}" srcOrd="0" destOrd="0" presId="urn:microsoft.com/office/officeart/2005/8/layout/hierarchy3"/>
    <dgm:cxn modelId="{B46545D1-6199-48AD-A4A7-B7054F1E922B}" type="presParOf" srcId="{82333038-F85A-4076-B88E-E5CD16D811DE}" destId="{6AD1A406-07AD-4DCB-8BFE-7131001D779F}" srcOrd="0" destOrd="0" presId="urn:microsoft.com/office/officeart/2005/8/layout/hierarchy3"/>
    <dgm:cxn modelId="{7EF0B8F0-2636-4F61-95DE-92E89C212DBE}" type="presParOf" srcId="{6AD1A406-07AD-4DCB-8BFE-7131001D779F}" destId="{C482309A-55FE-4BC9-966A-0272FDF90384}" srcOrd="0" destOrd="0" presId="urn:microsoft.com/office/officeart/2005/8/layout/hierarchy3"/>
    <dgm:cxn modelId="{8AAD2947-3544-478C-962E-751966C0C6F3}" type="presParOf" srcId="{C482309A-55FE-4BC9-966A-0272FDF90384}" destId="{BF0F5BAA-6795-4545-89E5-4D546B18C1BB}" srcOrd="0" destOrd="0" presId="urn:microsoft.com/office/officeart/2005/8/layout/hierarchy3"/>
    <dgm:cxn modelId="{0862EC92-A75A-4E0A-84E3-76A73DB3F0C8}" type="presParOf" srcId="{C482309A-55FE-4BC9-966A-0272FDF90384}" destId="{BA5CB28D-AE55-42AA-BA4B-FBA8740F0498}" srcOrd="1" destOrd="0" presId="urn:microsoft.com/office/officeart/2005/8/layout/hierarchy3"/>
    <dgm:cxn modelId="{25979E50-85F2-4DF2-A6B9-D605C4A0C05A}" type="presParOf" srcId="{6AD1A406-07AD-4DCB-8BFE-7131001D779F}" destId="{49222B74-6452-421B-8D0E-E495625B43BE}" srcOrd="1" destOrd="0" presId="urn:microsoft.com/office/officeart/2005/8/layout/hierarchy3"/>
    <dgm:cxn modelId="{4F54125C-C371-4CC3-9BBC-70907D83B199}" type="presParOf" srcId="{49222B74-6452-421B-8D0E-E495625B43BE}" destId="{F50069B7-EB04-4844-A74E-BD3DD5F01370}" srcOrd="0" destOrd="0" presId="urn:microsoft.com/office/officeart/2005/8/layout/hierarchy3"/>
    <dgm:cxn modelId="{1117980B-3222-4859-98AD-C36A7CAD9F93}" type="presParOf" srcId="{49222B74-6452-421B-8D0E-E495625B43BE}" destId="{3A4F6743-5CC3-4F75-8E1E-302B689538D9}" srcOrd="1" destOrd="0" presId="urn:microsoft.com/office/officeart/2005/8/layout/hierarchy3"/>
    <dgm:cxn modelId="{507211F5-0DDB-4FD2-8A94-E540F8F659A8}" type="presParOf" srcId="{82333038-F85A-4076-B88E-E5CD16D811DE}" destId="{9EC8686C-46AA-4E8D-B2A9-13843FCBD64E}" srcOrd="1" destOrd="0" presId="urn:microsoft.com/office/officeart/2005/8/layout/hierarchy3"/>
    <dgm:cxn modelId="{9BA3464A-91E3-4B4E-A331-83A9E5707CD0}" type="presParOf" srcId="{9EC8686C-46AA-4E8D-B2A9-13843FCBD64E}" destId="{3BC77C33-F6A1-4936-98D4-3A687BA8E595}" srcOrd="0" destOrd="0" presId="urn:microsoft.com/office/officeart/2005/8/layout/hierarchy3"/>
    <dgm:cxn modelId="{BD4B9874-F7F7-4CD4-8226-177327262AAD}" type="presParOf" srcId="{3BC77C33-F6A1-4936-98D4-3A687BA8E595}" destId="{2B9B5201-34C6-499A-9AFE-C9CE0C8873AD}" srcOrd="0" destOrd="0" presId="urn:microsoft.com/office/officeart/2005/8/layout/hierarchy3"/>
    <dgm:cxn modelId="{E0F0D9D7-08CB-49CD-8453-20E1FA1A72E6}" type="presParOf" srcId="{3BC77C33-F6A1-4936-98D4-3A687BA8E595}" destId="{C645543D-6177-435F-9B7A-C19A71A369C7}" srcOrd="1" destOrd="0" presId="urn:microsoft.com/office/officeart/2005/8/layout/hierarchy3"/>
    <dgm:cxn modelId="{6AFBCB7E-A562-42B8-9AD4-F7415D24A14A}" type="presParOf" srcId="{9EC8686C-46AA-4E8D-B2A9-13843FCBD64E}" destId="{69545917-3763-406C-A1CA-757D122EEE58}" srcOrd="1" destOrd="0" presId="urn:microsoft.com/office/officeart/2005/8/layout/hierarchy3"/>
    <dgm:cxn modelId="{76BFFEA8-77B4-445F-BCBE-4A08C09D0D76}" type="presParOf" srcId="{69545917-3763-406C-A1CA-757D122EEE58}" destId="{A8EA7EC0-59E8-419B-9BEE-E5D8F50A7968}" srcOrd="0" destOrd="0" presId="urn:microsoft.com/office/officeart/2005/8/layout/hierarchy3"/>
    <dgm:cxn modelId="{70B49DCB-E2E9-471B-910C-DBB1430FDD6D}" type="presParOf" srcId="{69545917-3763-406C-A1CA-757D122EEE58}" destId="{DCC7BA1B-086D-421D-8A1F-6FC89C6B859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4137BE-436A-4AA3-AB45-3ACFEA9C2171}" type="doc">
      <dgm:prSet loTypeId="urn:microsoft.com/office/officeart/2005/8/layout/process4" loCatId="process" qsTypeId="urn:microsoft.com/office/officeart/2005/8/quickstyle/3d3" qsCatId="3D" csTypeId="urn:microsoft.com/office/officeart/2005/8/colors/colorful1#7" csCatId="colorful" phldr="1"/>
      <dgm:spPr/>
      <dgm:t>
        <a:bodyPr/>
        <a:lstStyle/>
        <a:p>
          <a:endParaRPr lang="ru-RU"/>
        </a:p>
      </dgm:t>
    </dgm:pt>
    <dgm:pt modelId="{26470F4F-9BBC-44EC-AD3B-0C0864ACB5D4}">
      <dgm:prSet custT="1"/>
      <dgm:spPr/>
      <dgm:t>
        <a:bodyPr/>
        <a:lstStyle/>
        <a:p>
          <a:r>
            <a:rPr lang="ru-RU" sz="1800" dirty="0" smtClean="0">
              <a:latin typeface="Calibri" panose="020F0502020204030204" pitchFamily="34" charset="0"/>
              <a:cs typeface="Times New Roman" panose="02020603050405020304" pitchFamily="18" charset="0"/>
            </a:rPr>
            <a:t>Гипсовая повязка; скелетное вытяжение, аппаратное лечения - ВКДО. Интрамедуллярный остеосинтез штифтом  </a:t>
          </a:r>
          <a:r>
            <a:rPr lang="ru-RU" sz="1800" dirty="0">
              <a:latin typeface="Calibri" panose="020F0502020204030204" pitchFamily="34" charset="0"/>
              <a:cs typeface="Times New Roman" panose="02020603050405020304" pitchFamily="18" charset="0"/>
            </a:rPr>
            <a:t>и др.</a:t>
          </a:r>
        </a:p>
      </dgm:t>
    </dgm:pt>
    <dgm:pt modelId="{CC9401E3-9963-45F0-A002-58C671850604}" type="parTrans" cxnId="{39A94DB7-B340-4042-97A7-234DBAC5E05F}">
      <dgm:prSet/>
      <dgm:spPr/>
      <dgm:t>
        <a:bodyPr/>
        <a:lstStyle/>
        <a:p>
          <a:endParaRPr lang="ru-RU">
            <a:latin typeface="Times New Roman" panose="02020603050405020304" pitchFamily="18" charset="0"/>
            <a:cs typeface="Times New Roman" panose="02020603050405020304" pitchFamily="18" charset="0"/>
          </a:endParaRPr>
        </a:p>
      </dgm:t>
    </dgm:pt>
    <dgm:pt modelId="{86A1057D-5C2D-4974-A9D5-F45B9E05AA08}" type="sibTrans" cxnId="{39A94DB7-B340-4042-97A7-234DBAC5E05F}">
      <dgm:prSet/>
      <dgm:spPr/>
      <dgm:t>
        <a:bodyPr/>
        <a:lstStyle/>
        <a:p>
          <a:endParaRPr lang="ru-RU">
            <a:latin typeface="Times New Roman" panose="02020603050405020304" pitchFamily="18" charset="0"/>
            <a:cs typeface="Times New Roman" panose="02020603050405020304" pitchFamily="18" charset="0"/>
          </a:endParaRPr>
        </a:p>
      </dgm:t>
    </dgm:pt>
    <dgm:pt modelId="{6AE2A064-10BF-4187-A791-706B890CCCB1}">
      <dgm:prSet custT="1"/>
      <dgm:spPr/>
      <dgm:t>
        <a:bodyPr/>
        <a:lstStyle/>
        <a:p>
          <a:r>
            <a:rPr lang="ru-RU" sz="1800" dirty="0" smtClean="0">
              <a:latin typeface="Calibri" panose="020F0502020204030204" pitchFamily="34" charset="0"/>
              <a:cs typeface="Times New Roman" panose="02020603050405020304" pitchFamily="18" charset="0"/>
            </a:rPr>
            <a:t>АНФ  </a:t>
          </a:r>
          <a:r>
            <a:rPr lang="ru-RU" sz="1800" dirty="0">
              <a:latin typeface="Calibri" panose="020F0502020204030204" pitchFamily="34" charset="0"/>
              <a:cs typeface="Times New Roman" panose="02020603050405020304" pitchFamily="18" charset="0"/>
            </a:rPr>
            <a:t>является малоинвазивным  хирургическим вмешательством, </a:t>
          </a:r>
          <a:r>
            <a:rPr lang="ru-RU" sz="1800" dirty="0" smtClean="0">
              <a:latin typeface="Calibri" panose="020F0502020204030204" pitchFamily="34" charset="0"/>
              <a:cs typeface="Times New Roman" panose="02020603050405020304" pitchFamily="18" charset="0"/>
            </a:rPr>
            <a:t>ранней госпитальной период у пострадавших с переломами бедра при сочетанной травме</a:t>
          </a:r>
          <a:endParaRPr lang="ru-RU" sz="1800" dirty="0">
            <a:latin typeface="Calibri" panose="020F0502020204030204" pitchFamily="34" charset="0"/>
            <a:cs typeface="Times New Roman" panose="02020603050405020304" pitchFamily="18" charset="0"/>
          </a:endParaRPr>
        </a:p>
      </dgm:t>
    </dgm:pt>
    <dgm:pt modelId="{A910F8A0-A368-44DD-86CF-4D1357812F0F}" type="parTrans" cxnId="{9EFBD5F1-B17D-4208-88D3-AD9F16E2BE2B}">
      <dgm:prSet/>
      <dgm:spPr/>
      <dgm:t>
        <a:bodyPr/>
        <a:lstStyle/>
        <a:p>
          <a:endParaRPr lang="ru-RU">
            <a:latin typeface="Times New Roman" panose="02020603050405020304" pitchFamily="18" charset="0"/>
            <a:cs typeface="Times New Roman" panose="02020603050405020304" pitchFamily="18" charset="0"/>
          </a:endParaRPr>
        </a:p>
      </dgm:t>
    </dgm:pt>
    <dgm:pt modelId="{99899778-C710-4E6D-9C6B-0296C7433B18}" type="sibTrans" cxnId="{9EFBD5F1-B17D-4208-88D3-AD9F16E2BE2B}">
      <dgm:prSet/>
      <dgm:spPr/>
      <dgm:t>
        <a:bodyPr/>
        <a:lstStyle/>
        <a:p>
          <a:endParaRPr lang="ru-RU">
            <a:latin typeface="Times New Roman" panose="02020603050405020304" pitchFamily="18" charset="0"/>
            <a:cs typeface="Times New Roman" panose="02020603050405020304" pitchFamily="18" charset="0"/>
          </a:endParaRPr>
        </a:p>
      </dgm:t>
    </dgm:pt>
    <dgm:pt modelId="{182871FB-624E-44D0-B65A-2E31AD0DDF47}" type="pres">
      <dgm:prSet presAssocID="{D84137BE-436A-4AA3-AB45-3ACFEA9C2171}" presName="Name0" presStyleCnt="0">
        <dgm:presLayoutVars>
          <dgm:dir/>
          <dgm:animLvl val="lvl"/>
          <dgm:resizeHandles val="exact"/>
        </dgm:presLayoutVars>
      </dgm:prSet>
      <dgm:spPr/>
      <dgm:t>
        <a:bodyPr/>
        <a:lstStyle/>
        <a:p>
          <a:endParaRPr lang="ru-RU"/>
        </a:p>
      </dgm:t>
    </dgm:pt>
    <dgm:pt modelId="{8E648FE7-5F2B-4F37-AE46-00EF00C94475}" type="pres">
      <dgm:prSet presAssocID="{6AE2A064-10BF-4187-A791-706B890CCCB1}" presName="boxAndChildren" presStyleCnt="0"/>
      <dgm:spPr/>
    </dgm:pt>
    <dgm:pt modelId="{D7D47F71-0F18-4CA6-B3E0-944BF8DE19E7}" type="pres">
      <dgm:prSet presAssocID="{6AE2A064-10BF-4187-A791-706B890CCCB1}" presName="parentTextBox" presStyleLbl="node1" presStyleIdx="0" presStyleCnt="2"/>
      <dgm:spPr/>
      <dgm:t>
        <a:bodyPr/>
        <a:lstStyle/>
        <a:p>
          <a:endParaRPr lang="ru-RU"/>
        </a:p>
      </dgm:t>
    </dgm:pt>
    <dgm:pt modelId="{D902B377-40EB-4D03-9A53-DB33DB409A7B}" type="pres">
      <dgm:prSet presAssocID="{86A1057D-5C2D-4974-A9D5-F45B9E05AA08}" presName="sp" presStyleCnt="0"/>
      <dgm:spPr/>
    </dgm:pt>
    <dgm:pt modelId="{E84C65DC-A000-4D6C-AE4B-A3DBB1EBE5C8}" type="pres">
      <dgm:prSet presAssocID="{26470F4F-9BBC-44EC-AD3B-0C0864ACB5D4}" presName="arrowAndChildren" presStyleCnt="0"/>
      <dgm:spPr/>
    </dgm:pt>
    <dgm:pt modelId="{CEFE2CD6-C871-4425-9D6A-72DBBFAAF73B}" type="pres">
      <dgm:prSet presAssocID="{26470F4F-9BBC-44EC-AD3B-0C0864ACB5D4}" presName="parentTextArrow" presStyleLbl="node1" presStyleIdx="1" presStyleCnt="2" custScaleY="95779"/>
      <dgm:spPr/>
      <dgm:t>
        <a:bodyPr/>
        <a:lstStyle/>
        <a:p>
          <a:endParaRPr lang="ru-RU"/>
        </a:p>
      </dgm:t>
    </dgm:pt>
  </dgm:ptLst>
  <dgm:cxnLst>
    <dgm:cxn modelId="{76E9F0AC-9398-4C56-A32A-D243E785F84F}" type="presOf" srcId="{6AE2A064-10BF-4187-A791-706B890CCCB1}" destId="{D7D47F71-0F18-4CA6-B3E0-944BF8DE19E7}" srcOrd="0" destOrd="0" presId="urn:microsoft.com/office/officeart/2005/8/layout/process4"/>
    <dgm:cxn modelId="{9EFBD5F1-B17D-4208-88D3-AD9F16E2BE2B}" srcId="{D84137BE-436A-4AA3-AB45-3ACFEA9C2171}" destId="{6AE2A064-10BF-4187-A791-706B890CCCB1}" srcOrd="1" destOrd="0" parTransId="{A910F8A0-A368-44DD-86CF-4D1357812F0F}" sibTransId="{99899778-C710-4E6D-9C6B-0296C7433B18}"/>
    <dgm:cxn modelId="{39A94DB7-B340-4042-97A7-234DBAC5E05F}" srcId="{D84137BE-436A-4AA3-AB45-3ACFEA9C2171}" destId="{26470F4F-9BBC-44EC-AD3B-0C0864ACB5D4}" srcOrd="0" destOrd="0" parTransId="{CC9401E3-9963-45F0-A002-58C671850604}" sibTransId="{86A1057D-5C2D-4974-A9D5-F45B9E05AA08}"/>
    <dgm:cxn modelId="{E5EC4D3B-5633-412D-8021-5EE296447019}" type="presOf" srcId="{26470F4F-9BBC-44EC-AD3B-0C0864ACB5D4}" destId="{CEFE2CD6-C871-4425-9D6A-72DBBFAAF73B}" srcOrd="0" destOrd="0" presId="urn:microsoft.com/office/officeart/2005/8/layout/process4"/>
    <dgm:cxn modelId="{2AFF6E3F-3E58-4301-9D62-350FE2B22674}" type="presOf" srcId="{D84137BE-436A-4AA3-AB45-3ACFEA9C2171}" destId="{182871FB-624E-44D0-B65A-2E31AD0DDF47}" srcOrd="0" destOrd="0" presId="urn:microsoft.com/office/officeart/2005/8/layout/process4"/>
    <dgm:cxn modelId="{33C69D19-67EA-4544-B7FF-022018DE7740}" type="presParOf" srcId="{182871FB-624E-44D0-B65A-2E31AD0DDF47}" destId="{8E648FE7-5F2B-4F37-AE46-00EF00C94475}" srcOrd="0" destOrd="0" presId="urn:microsoft.com/office/officeart/2005/8/layout/process4"/>
    <dgm:cxn modelId="{146E1350-8152-49C2-88BF-C2AD4A2AE082}" type="presParOf" srcId="{8E648FE7-5F2B-4F37-AE46-00EF00C94475}" destId="{D7D47F71-0F18-4CA6-B3E0-944BF8DE19E7}" srcOrd="0" destOrd="0" presId="urn:microsoft.com/office/officeart/2005/8/layout/process4"/>
    <dgm:cxn modelId="{A92CC7FF-F21D-47CD-87B7-CEA66602122C}" type="presParOf" srcId="{182871FB-624E-44D0-B65A-2E31AD0DDF47}" destId="{D902B377-40EB-4D03-9A53-DB33DB409A7B}" srcOrd="1" destOrd="0" presId="urn:microsoft.com/office/officeart/2005/8/layout/process4"/>
    <dgm:cxn modelId="{C5175144-8A7C-4502-B183-4C102C0D4953}" type="presParOf" srcId="{182871FB-624E-44D0-B65A-2E31AD0DDF47}" destId="{E84C65DC-A000-4D6C-AE4B-A3DBB1EBE5C8}" srcOrd="2" destOrd="0" presId="urn:microsoft.com/office/officeart/2005/8/layout/process4"/>
    <dgm:cxn modelId="{DBA29A90-A732-48C4-9454-3AD0F7ECAAC4}" type="presParOf" srcId="{E84C65DC-A000-4D6C-AE4B-A3DBB1EBE5C8}" destId="{CEFE2CD6-C871-4425-9D6A-72DBBFAAF73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3712D3-CE12-4161-951C-1B78B4AE4A47}" type="doc">
      <dgm:prSet loTypeId="urn:microsoft.com/office/officeart/2005/8/layout/chevron2" loCatId="list" qsTypeId="urn:microsoft.com/office/officeart/2005/8/quickstyle/3d3" qsCatId="3D" csTypeId="urn:microsoft.com/office/officeart/2005/8/colors/colorful5" csCatId="colorful" phldr="1"/>
      <dgm:spPr/>
      <dgm:t>
        <a:bodyPr/>
        <a:lstStyle/>
        <a:p>
          <a:endParaRPr lang="ru-RU"/>
        </a:p>
      </dgm:t>
    </dgm:pt>
    <dgm:pt modelId="{246EC94B-275E-4185-B22A-4ABCFE2DF564}">
      <dgm:prSet phldrT="[Текст]" custT="1"/>
      <dgm:spPr/>
      <dgm:t>
        <a:bodyPr/>
        <a:lstStyle/>
        <a:p>
          <a:pPr algn="ctr"/>
          <a:r>
            <a:rPr lang="uz-Cyrl-UZ" sz="2000" dirty="0"/>
            <a:t>1</a:t>
          </a:r>
          <a:endParaRPr lang="ru-RU" sz="2000" dirty="0"/>
        </a:p>
      </dgm:t>
    </dgm:pt>
    <dgm:pt modelId="{60785C84-4FC1-45A3-AD79-41CB28F0C21D}" type="parTrans" cxnId="{B507C6EE-EF2B-4686-8B61-6AB29FDA3AB6}">
      <dgm:prSet/>
      <dgm:spPr/>
      <dgm:t>
        <a:bodyPr/>
        <a:lstStyle/>
        <a:p>
          <a:pPr algn="just"/>
          <a:endParaRPr lang="ru-RU" sz="2800"/>
        </a:p>
      </dgm:t>
    </dgm:pt>
    <dgm:pt modelId="{8908D5C1-A915-4CCF-B7FC-5B1F28FDFA0D}" type="sibTrans" cxnId="{B507C6EE-EF2B-4686-8B61-6AB29FDA3AB6}">
      <dgm:prSet/>
      <dgm:spPr/>
      <dgm:t>
        <a:bodyPr/>
        <a:lstStyle/>
        <a:p>
          <a:pPr algn="just"/>
          <a:endParaRPr lang="ru-RU" sz="2800"/>
        </a:p>
      </dgm:t>
    </dgm:pt>
    <dgm:pt modelId="{5D284923-C06E-48F5-AADE-8C885F400F9F}">
      <dgm:prSet phldrT="[Текст]" custT="1"/>
      <dgm:spPr/>
      <dgm:t>
        <a:bodyPr/>
        <a:lstStyle/>
        <a:p>
          <a:pPr algn="just"/>
          <a:r>
            <a:rPr lang="ru-RU" sz="1400" dirty="0" smtClean="0">
              <a:latin typeface="Calibri" panose="020F0502020204030204" pitchFamily="34" charset="0"/>
              <a:cs typeface="Times New Roman" pitchFamily="18" charset="0"/>
            </a:rPr>
            <a:t>На реанимационном этапе при балле тяжести сочетанный травмы &lt; 25 по шкале </a:t>
          </a:r>
          <a:r>
            <a:rPr lang="fr-FR" sz="1400" i="1" dirty="0" smtClean="0">
              <a:latin typeface="Calibri" panose="020F0502020204030204" pitchFamily="34" charset="0"/>
              <a:cs typeface="Times New Roman" pitchFamily="18" charset="0"/>
            </a:rPr>
            <a:t>ISS</a:t>
          </a:r>
          <a:r>
            <a:rPr lang="fr-FR" sz="1400" dirty="0" smtClean="0">
              <a:latin typeface="Calibri" panose="020F0502020204030204" pitchFamily="34" charset="0"/>
              <a:cs typeface="Times New Roman" pitchFamily="18" charset="0"/>
            </a:rPr>
            <a:t> </a:t>
          </a:r>
          <a:r>
            <a:rPr lang="ru-RU" sz="1400" dirty="0" smtClean="0">
              <a:latin typeface="Calibri" panose="020F0502020204030204" pitchFamily="34" charset="0"/>
              <a:cs typeface="Times New Roman" pitchFamily="18" charset="0"/>
            </a:rPr>
            <a:t>был возможен любой метод иммобилизации открытого перелома бедра в зависимости от степени повреждения мягких тканей и типа перелома бедренной кости; при балле тяжести 26-40 по</a:t>
          </a:r>
          <a:r>
            <a:rPr lang="ru-RU" sz="1400" i="1" dirty="0" smtClean="0">
              <a:latin typeface="Calibri" panose="020F0502020204030204" pitchFamily="34" charset="0"/>
              <a:cs typeface="Times New Roman" pitchFamily="18" charset="0"/>
            </a:rPr>
            <a:t> </a:t>
          </a:r>
          <a:r>
            <a:rPr lang="fr-FR" sz="1400" i="1" dirty="0" smtClean="0">
              <a:latin typeface="Calibri" panose="020F0502020204030204" pitchFamily="34" charset="0"/>
              <a:cs typeface="Times New Roman" pitchFamily="18" charset="0"/>
            </a:rPr>
            <a:t>ISS</a:t>
          </a:r>
          <a:r>
            <a:rPr lang="fr-FR" sz="1400" dirty="0" smtClean="0">
              <a:latin typeface="Calibri" panose="020F0502020204030204" pitchFamily="34" charset="0"/>
              <a:cs typeface="Times New Roman" pitchFamily="18" charset="0"/>
            </a:rPr>
            <a:t> </a:t>
          </a:r>
          <a:r>
            <a:rPr lang="ru-RU" sz="1400" dirty="0" smtClean="0">
              <a:latin typeface="Calibri" panose="020F0502020204030204" pitchFamily="34" charset="0"/>
              <a:cs typeface="Times New Roman" pitchFamily="18" charset="0"/>
            </a:rPr>
            <a:t>иммобилизацию проводили преимущественно аппаратами наружной фиксации и скелетным вытяжением; при балле тяжести травмы &gt; 40 иммобилизацию осуществляли консервативными методами - гипсовой повязкой и скелетным вытяжением</a:t>
          </a:r>
          <a:endParaRPr lang="ru-RU" sz="1400" dirty="0">
            <a:latin typeface="Calibri" panose="020F0502020204030204" pitchFamily="34" charset="0"/>
            <a:cs typeface="Times New Roman" pitchFamily="18" charset="0"/>
          </a:endParaRPr>
        </a:p>
      </dgm:t>
    </dgm:pt>
    <dgm:pt modelId="{55B82B46-FB9E-4A78-80BF-D23FBD48500D}" type="parTrans" cxnId="{0C5E2536-E8D8-422B-A877-BB687DCBB817}">
      <dgm:prSet/>
      <dgm:spPr/>
      <dgm:t>
        <a:bodyPr/>
        <a:lstStyle/>
        <a:p>
          <a:pPr algn="just"/>
          <a:endParaRPr lang="ru-RU" sz="2800"/>
        </a:p>
      </dgm:t>
    </dgm:pt>
    <dgm:pt modelId="{2C599F81-FF85-4963-970B-3496E75BFD66}" type="sibTrans" cxnId="{0C5E2536-E8D8-422B-A877-BB687DCBB817}">
      <dgm:prSet/>
      <dgm:spPr/>
      <dgm:t>
        <a:bodyPr/>
        <a:lstStyle/>
        <a:p>
          <a:pPr algn="just"/>
          <a:endParaRPr lang="ru-RU" sz="2800"/>
        </a:p>
      </dgm:t>
    </dgm:pt>
    <dgm:pt modelId="{06E5F5DB-B73D-4652-BCA2-A873A3A8F79A}">
      <dgm:prSet phldrT="[Текст]" custT="1"/>
      <dgm:spPr/>
      <dgm:t>
        <a:bodyPr/>
        <a:lstStyle/>
        <a:p>
          <a:pPr algn="ctr"/>
          <a:r>
            <a:rPr lang="uz-Cyrl-UZ" sz="2000" dirty="0"/>
            <a:t>2</a:t>
          </a:r>
          <a:endParaRPr lang="ru-RU" sz="2000" dirty="0"/>
        </a:p>
      </dgm:t>
    </dgm:pt>
    <dgm:pt modelId="{09CAA734-DA73-4812-AE0F-47353D6BA4F4}" type="parTrans" cxnId="{6AAAAE30-A74D-4D8E-B1E4-C4CB07B01547}">
      <dgm:prSet/>
      <dgm:spPr/>
      <dgm:t>
        <a:bodyPr/>
        <a:lstStyle/>
        <a:p>
          <a:pPr algn="just"/>
          <a:endParaRPr lang="ru-RU" sz="2800"/>
        </a:p>
      </dgm:t>
    </dgm:pt>
    <dgm:pt modelId="{81BAE7EF-9DAF-4F52-A283-EAAB86A8C4DF}" type="sibTrans" cxnId="{6AAAAE30-A74D-4D8E-B1E4-C4CB07B01547}">
      <dgm:prSet/>
      <dgm:spPr/>
      <dgm:t>
        <a:bodyPr/>
        <a:lstStyle/>
        <a:p>
          <a:pPr algn="just"/>
          <a:endParaRPr lang="ru-RU" sz="2800"/>
        </a:p>
      </dgm:t>
    </dgm:pt>
    <dgm:pt modelId="{F48B2CBA-8177-49E6-982A-1CB86C9EB061}">
      <dgm:prSet phldrT="[Текст]" custT="1"/>
      <dgm:spPr/>
      <dgm:t>
        <a:bodyPr/>
        <a:lstStyle/>
        <a:p>
          <a:pPr algn="ctr"/>
          <a:r>
            <a:rPr lang="uz-Cyrl-UZ" sz="2000" dirty="0"/>
            <a:t>3</a:t>
          </a:r>
          <a:endParaRPr lang="ru-RU" sz="2000" dirty="0"/>
        </a:p>
      </dgm:t>
    </dgm:pt>
    <dgm:pt modelId="{E0C78BE9-686D-4C48-8F91-55DE61088783}" type="parTrans" cxnId="{85DB8981-9DF5-4B61-9CBF-CEACD02EF14A}">
      <dgm:prSet/>
      <dgm:spPr/>
      <dgm:t>
        <a:bodyPr/>
        <a:lstStyle/>
        <a:p>
          <a:pPr algn="just"/>
          <a:endParaRPr lang="ru-RU" sz="2800"/>
        </a:p>
      </dgm:t>
    </dgm:pt>
    <dgm:pt modelId="{597061B3-08D8-4ABD-B502-ED3C5AFC7870}" type="sibTrans" cxnId="{85DB8981-9DF5-4B61-9CBF-CEACD02EF14A}">
      <dgm:prSet/>
      <dgm:spPr/>
      <dgm:t>
        <a:bodyPr/>
        <a:lstStyle/>
        <a:p>
          <a:pPr algn="just"/>
          <a:endParaRPr lang="ru-RU" sz="2800"/>
        </a:p>
      </dgm:t>
    </dgm:pt>
    <dgm:pt modelId="{172AA094-1579-448D-8B00-ECDDA9CBC031}">
      <dgm:prSet phldrT="[Текст]" custT="1"/>
      <dgm:spPr/>
      <dgm:t>
        <a:bodyPr/>
        <a:lstStyle/>
        <a:p>
          <a:pPr algn="just"/>
          <a:r>
            <a:rPr lang="ru-RU" sz="1700" dirty="0" smtClean="0">
              <a:solidFill>
                <a:schemeClr val="tx1"/>
              </a:solidFill>
              <a:latin typeface="Calibri" panose="020F0502020204030204" pitchFamily="34" charset="0"/>
              <a:cs typeface="Times New Roman" pitchFamily="18" charset="0"/>
            </a:rPr>
            <a:t>Разработанные нами новые конструкции аппаратов для лечения переломов бедра при сочетанных травме обеспечивают стабильную фиксацию повреждений при минимальном сокращением объема оперативной агрессии, времени и кровопотери на раннем этапе. Конструкционные особенности аппаратов  позволяют проводить репозицию смещений таза и бедра на всех этапах лечения.  Аппарат может быть использован как для этапного, так и для окончательного варианта лечения повреждений. Наличие тензометрического датчика и блока контроля, даёт возможность дистанционно контролировать сигналы с блока контроля, тем самым определяет величину нагрузки на этапах компрессии и </a:t>
          </a:r>
          <a:r>
            <a:rPr lang="ru-RU" sz="1700" dirty="0" err="1" smtClean="0">
              <a:solidFill>
                <a:schemeClr val="tx1"/>
              </a:solidFill>
              <a:latin typeface="Calibri" panose="020F0502020204030204" pitchFamily="34" charset="0"/>
              <a:cs typeface="Times New Roman" pitchFamily="18" charset="0"/>
            </a:rPr>
            <a:t>дистракции</a:t>
          </a:r>
          <a:r>
            <a:rPr lang="ru-RU" sz="1700" dirty="0" smtClean="0">
              <a:solidFill>
                <a:schemeClr val="tx1"/>
              </a:solidFill>
              <a:latin typeface="Calibri" panose="020F0502020204030204" pitchFamily="34" charset="0"/>
              <a:cs typeface="Times New Roman" pitchFamily="18" charset="0"/>
            </a:rPr>
            <a:t>, с сохранением движений в тазобедренном суставе и созданием комфорта для больных. </a:t>
          </a:r>
          <a:endParaRPr lang="ru-RU" sz="1700" dirty="0">
            <a:solidFill>
              <a:schemeClr val="tx1"/>
            </a:solidFill>
            <a:latin typeface="Calibri" panose="020F0502020204030204" pitchFamily="34" charset="0"/>
            <a:cs typeface="Times New Roman" pitchFamily="18" charset="0"/>
          </a:endParaRPr>
        </a:p>
      </dgm:t>
    </dgm:pt>
    <dgm:pt modelId="{21786A65-2339-4120-BEFB-2477F73495A1}" type="parTrans" cxnId="{060A576B-1426-47E3-B1F0-1A09787FD492}">
      <dgm:prSet/>
      <dgm:spPr/>
      <dgm:t>
        <a:bodyPr/>
        <a:lstStyle/>
        <a:p>
          <a:pPr algn="just"/>
          <a:endParaRPr lang="ru-RU" sz="2800"/>
        </a:p>
      </dgm:t>
    </dgm:pt>
    <dgm:pt modelId="{BD29E62D-7BE9-4CD2-9E9E-8FA0A8F7E162}" type="sibTrans" cxnId="{060A576B-1426-47E3-B1F0-1A09787FD492}">
      <dgm:prSet/>
      <dgm:spPr/>
      <dgm:t>
        <a:bodyPr/>
        <a:lstStyle/>
        <a:p>
          <a:pPr algn="just"/>
          <a:endParaRPr lang="ru-RU" sz="2800"/>
        </a:p>
      </dgm:t>
    </dgm:pt>
    <dgm:pt modelId="{D6103563-80D8-4B0B-9E0A-B3B6D6B078D6}">
      <dgm:prSet custT="1"/>
      <dgm:spPr/>
      <dgm:t>
        <a:bodyPr/>
        <a:lstStyle/>
        <a:p>
          <a:r>
            <a:rPr lang="ru-RU" sz="1700" dirty="0" smtClean="0">
              <a:solidFill>
                <a:schemeClr val="tx1"/>
              </a:solidFill>
              <a:latin typeface="Calibri" panose="020F0502020204030204" pitchFamily="34" charset="0"/>
              <a:cs typeface="Times New Roman" pitchFamily="18" charset="0"/>
            </a:rPr>
            <a:t>Аппарат для лечения переломов бедренной кости у пострадавших с сочетанной травмой сокращает сроки стационарного послеоперационного лечения в 4,5 раза по сравнению со сроком традиционных способов. Сроки сращения бедренной кости 10-12 недель после операции.</a:t>
          </a:r>
          <a:endParaRPr lang="ru-RU" sz="1700" dirty="0">
            <a:solidFill>
              <a:schemeClr val="tx1"/>
            </a:solidFill>
            <a:latin typeface="Calibri" panose="020F0502020204030204" pitchFamily="34" charset="0"/>
            <a:cs typeface="Times New Roman" pitchFamily="18" charset="0"/>
          </a:endParaRPr>
        </a:p>
      </dgm:t>
    </dgm:pt>
    <dgm:pt modelId="{EB0D4412-5B81-4459-8F9E-6262B29E6D06}" type="parTrans" cxnId="{1EAF1A42-4A9B-40B1-8D63-69C9C04987AB}">
      <dgm:prSet/>
      <dgm:spPr/>
      <dgm:t>
        <a:bodyPr/>
        <a:lstStyle/>
        <a:p>
          <a:endParaRPr lang="ru-RU"/>
        </a:p>
      </dgm:t>
    </dgm:pt>
    <dgm:pt modelId="{C82F1AC0-3B67-49EC-ABAB-1E7FCB5CF9E1}" type="sibTrans" cxnId="{1EAF1A42-4A9B-40B1-8D63-69C9C04987AB}">
      <dgm:prSet/>
      <dgm:spPr/>
      <dgm:t>
        <a:bodyPr/>
        <a:lstStyle/>
        <a:p>
          <a:endParaRPr lang="ru-RU"/>
        </a:p>
      </dgm:t>
    </dgm:pt>
    <dgm:pt modelId="{C071D8A6-D3E2-4236-8749-7DA4379A1D26}" type="pres">
      <dgm:prSet presAssocID="{913712D3-CE12-4161-951C-1B78B4AE4A47}" presName="linearFlow" presStyleCnt="0">
        <dgm:presLayoutVars>
          <dgm:dir/>
          <dgm:animLvl val="lvl"/>
          <dgm:resizeHandles val="exact"/>
        </dgm:presLayoutVars>
      </dgm:prSet>
      <dgm:spPr/>
      <dgm:t>
        <a:bodyPr/>
        <a:lstStyle/>
        <a:p>
          <a:endParaRPr lang="ru-RU"/>
        </a:p>
      </dgm:t>
    </dgm:pt>
    <dgm:pt modelId="{E747AF32-38B6-4ABC-AA11-2F14933BF095}" type="pres">
      <dgm:prSet presAssocID="{246EC94B-275E-4185-B22A-4ABCFE2DF564}" presName="composite" presStyleCnt="0"/>
      <dgm:spPr/>
    </dgm:pt>
    <dgm:pt modelId="{E3A47BE6-A312-4B25-8642-700A14329BBC}" type="pres">
      <dgm:prSet presAssocID="{246EC94B-275E-4185-B22A-4ABCFE2DF564}" presName="parentText" presStyleLbl="alignNode1" presStyleIdx="0" presStyleCnt="3">
        <dgm:presLayoutVars>
          <dgm:chMax val="1"/>
          <dgm:bulletEnabled val="1"/>
        </dgm:presLayoutVars>
      </dgm:prSet>
      <dgm:spPr/>
      <dgm:t>
        <a:bodyPr/>
        <a:lstStyle/>
        <a:p>
          <a:endParaRPr lang="ru-RU"/>
        </a:p>
      </dgm:t>
    </dgm:pt>
    <dgm:pt modelId="{D3E89272-8282-4E31-B41A-4519AD43CADB}" type="pres">
      <dgm:prSet presAssocID="{246EC94B-275E-4185-B22A-4ABCFE2DF564}" presName="descendantText" presStyleLbl="alignAcc1" presStyleIdx="0" presStyleCnt="3" custScaleY="195538">
        <dgm:presLayoutVars>
          <dgm:bulletEnabled val="1"/>
        </dgm:presLayoutVars>
      </dgm:prSet>
      <dgm:spPr/>
      <dgm:t>
        <a:bodyPr/>
        <a:lstStyle/>
        <a:p>
          <a:endParaRPr lang="ru-RU"/>
        </a:p>
      </dgm:t>
    </dgm:pt>
    <dgm:pt modelId="{618C9326-E8BC-4070-926B-C38CE7E58677}" type="pres">
      <dgm:prSet presAssocID="{8908D5C1-A915-4CCF-B7FC-5B1F28FDFA0D}" presName="sp" presStyleCnt="0"/>
      <dgm:spPr/>
    </dgm:pt>
    <dgm:pt modelId="{A5DFEB6A-C8C8-4B03-9D23-211B5734879F}" type="pres">
      <dgm:prSet presAssocID="{06E5F5DB-B73D-4652-BCA2-A873A3A8F79A}" presName="composite" presStyleCnt="0"/>
      <dgm:spPr/>
    </dgm:pt>
    <dgm:pt modelId="{EDF3EE1B-2D6D-48B0-B344-38DB773F412E}" type="pres">
      <dgm:prSet presAssocID="{06E5F5DB-B73D-4652-BCA2-A873A3A8F79A}" presName="parentText" presStyleLbl="alignNode1" presStyleIdx="1" presStyleCnt="3">
        <dgm:presLayoutVars>
          <dgm:chMax val="1"/>
          <dgm:bulletEnabled val="1"/>
        </dgm:presLayoutVars>
      </dgm:prSet>
      <dgm:spPr/>
      <dgm:t>
        <a:bodyPr/>
        <a:lstStyle/>
        <a:p>
          <a:endParaRPr lang="ru-RU"/>
        </a:p>
      </dgm:t>
    </dgm:pt>
    <dgm:pt modelId="{532EBC2F-587E-42D6-BB99-20EB75CB73BF}" type="pres">
      <dgm:prSet presAssocID="{06E5F5DB-B73D-4652-BCA2-A873A3A8F79A}" presName="descendantText" presStyleLbl="alignAcc1" presStyleIdx="1" presStyleCnt="3" custScaleY="207440" custLinFactNeighborX="654" custLinFactNeighborY="1949">
        <dgm:presLayoutVars>
          <dgm:bulletEnabled val="1"/>
        </dgm:presLayoutVars>
      </dgm:prSet>
      <dgm:spPr/>
      <dgm:t>
        <a:bodyPr/>
        <a:lstStyle/>
        <a:p>
          <a:endParaRPr lang="ru-RU"/>
        </a:p>
      </dgm:t>
    </dgm:pt>
    <dgm:pt modelId="{276964D7-5872-43D8-B7DF-0535617A2DEC}" type="pres">
      <dgm:prSet presAssocID="{81BAE7EF-9DAF-4F52-A283-EAAB86A8C4DF}" presName="sp" presStyleCnt="0"/>
      <dgm:spPr/>
    </dgm:pt>
    <dgm:pt modelId="{194D3089-8AE3-4E59-8945-84ED93CB92E8}" type="pres">
      <dgm:prSet presAssocID="{F48B2CBA-8177-49E6-982A-1CB86C9EB061}" presName="composite" presStyleCnt="0"/>
      <dgm:spPr/>
    </dgm:pt>
    <dgm:pt modelId="{0263B2A3-B926-49AE-BD17-FADC2819E880}" type="pres">
      <dgm:prSet presAssocID="{F48B2CBA-8177-49E6-982A-1CB86C9EB061}" presName="parentText" presStyleLbl="alignNode1" presStyleIdx="2" presStyleCnt="3">
        <dgm:presLayoutVars>
          <dgm:chMax val="1"/>
          <dgm:bulletEnabled val="1"/>
        </dgm:presLayoutVars>
      </dgm:prSet>
      <dgm:spPr/>
      <dgm:t>
        <a:bodyPr/>
        <a:lstStyle/>
        <a:p>
          <a:endParaRPr lang="ru-RU"/>
        </a:p>
      </dgm:t>
    </dgm:pt>
    <dgm:pt modelId="{7C858488-C931-43E9-8695-8D9DA01B121E}" type="pres">
      <dgm:prSet presAssocID="{F48B2CBA-8177-49E6-982A-1CB86C9EB061}" presName="descendantText" presStyleLbl="alignAcc1" presStyleIdx="2" presStyleCnt="3" custScaleY="342637" custLinFactNeighborX="-302" custLinFactNeighborY="27798">
        <dgm:presLayoutVars>
          <dgm:bulletEnabled val="1"/>
        </dgm:presLayoutVars>
      </dgm:prSet>
      <dgm:spPr/>
      <dgm:t>
        <a:bodyPr/>
        <a:lstStyle/>
        <a:p>
          <a:endParaRPr lang="ru-RU"/>
        </a:p>
      </dgm:t>
    </dgm:pt>
  </dgm:ptLst>
  <dgm:cxnLst>
    <dgm:cxn modelId="{060A576B-1426-47E3-B1F0-1A09787FD492}" srcId="{F48B2CBA-8177-49E6-982A-1CB86C9EB061}" destId="{172AA094-1579-448D-8B00-ECDDA9CBC031}" srcOrd="0" destOrd="0" parTransId="{21786A65-2339-4120-BEFB-2477F73495A1}" sibTransId="{BD29E62D-7BE9-4CD2-9E9E-8FA0A8F7E162}"/>
    <dgm:cxn modelId="{DBF91E31-0287-4291-A56A-06B349A159C9}" type="presOf" srcId="{06E5F5DB-B73D-4652-BCA2-A873A3A8F79A}" destId="{EDF3EE1B-2D6D-48B0-B344-38DB773F412E}" srcOrd="0" destOrd="0" presId="urn:microsoft.com/office/officeart/2005/8/layout/chevron2"/>
    <dgm:cxn modelId="{367870EF-FBFD-412A-93A1-E1E04D4DC040}" type="presOf" srcId="{F48B2CBA-8177-49E6-982A-1CB86C9EB061}" destId="{0263B2A3-B926-49AE-BD17-FADC2819E880}" srcOrd="0" destOrd="0" presId="urn:microsoft.com/office/officeart/2005/8/layout/chevron2"/>
    <dgm:cxn modelId="{6AAAAE30-A74D-4D8E-B1E4-C4CB07B01547}" srcId="{913712D3-CE12-4161-951C-1B78B4AE4A47}" destId="{06E5F5DB-B73D-4652-BCA2-A873A3A8F79A}" srcOrd="1" destOrd="0" parTransId="{09CAA734-DA73-4812-AE0F-47353D6BA4F4}" sibTransId="{81BAE7EF-9DAF-4F52-A283-EAAB86A8C4DF}"/>
    <dgm:cxn modelId="{128FD22F-40DC-427F-A8FE-E1ED3D284882}" type="presOf" srcId="{D6103563-80D8-4B0B-9E0A-B3B6D6B078D6}" destId="{532EBC2F-587E-42D6-BB99-20EB75CB73BF}" srcOrd="0" destOrd="0" presId="urn:microsoft.com/office/officeart/2005/8/layout/chevron2"/>
    <dgm:cxn modelId="{30BF482D-6558-4F82-8507-35F38F267755}" type="presOf" srcId="{913712D3-CE12-4161-951C-1B78B4AE4A47}" destId="{C071D8A6-D3E2-4236-8749-7DA4379A1D26}" srcOrd="0" destOrd="0" presId="urn:microsoft.com/office/officeart/2005/8/layout/chevron2"/>
    <dgm:cxn modelId="{2209B357-86F9-4905-9E2A-6A84AF922799}" type="presOf" srcId="{172AA094-1579-448D-8B00-ECDDA9CBC031}" destId="{7C858488-C931-43E9-8695-8D9DA01B121E}" srcOrd="0" destOrd="0" presId="urn:microsoft.com/office/officeart/2005/8/layout/chevron2"/>
    <dgm:cxn modelId="{0C5E2536-E8D8-422B-A877-BB687DCBB817}" srcId="{246EC94B-275E-4185-B22A-4ABCFE2DF564}" destId="{5D284923-C06E-48F5-AADE-8C885F400F9F}" srcOrd="0" destOrd="0" parTransId="{55B82B46-FB9E-4A78-80BF-D23FBD48500D}" sibTransId="{2C599F81-FF85-4963-970B-3496E75BFD66}"/>
    <dgm:cxn modelId="{79D8B40D-136F-4286-A823-13AA9D466BE1}" type="presOf" srcId="{5D284923-C06E-48F5-AADE-8C885F400F9F}" destId="{D3E89272-8282-4E31-B41A-4519AD43CADB}" srcOrd="0" destOrd="0" presId="urn:microsoft.com/office/officeart/2005/8/layout/chevron2"/>
    <dgm:cxn modelId="{85DB8981-9DF5-4B61-9CBF-CEACD02EF14A}" srcId="{913712D3-CE12-4161-951C-1B78B4AE4A47}" destId="{F48B2CBA-8177-49E6-982A-1CB86C9EB061}" srcOrd="2" destOrd="0" parTransId="{E0C78BE9-686D-4C48-8F91-55DE61088783}" sibTransId="{597061B3-08D8-4ABD-B502-ED3C5AFC7870}"/>
    <dgm:cxn modelId="{1EAF1A42-4A9B-40B1-8D63-69C9C04987AB}" srcId="{06E5F5DB-B73D-4652-BCA2-A873A3A8F79A}" destId="{D6103563-80D8-4B0B-9E0A-B3B6D6B078D6}" srcOrd="0" destOrd="0" parTransId="{EB0D4412-5B81-4459-8F9E-6262B29E6D06}" sibTransId="{C82F1AC0-3B67-49EC-ABAB-1E7FCB5CF9E1}"/>
    <dgm:cxn modelId="{E2E18A9A-8802-420F-A93A-150B8EF784B7}" type="presOf" srcId="{246EC94B-275E-4185-B22A-4ABCFE2DF564}" destId="{E3A47BE6-A312-4B25-8642-700A14329BBC}" srcOrd="0" destOrd="0" presId="urn:microsoft.com/office/officeart/2005/8/layout/chevron2"/>
    <dgm:cxn modelId="{B507C6EE-EF2B-4686-8B61-6AB29FDA3AB6}" srcId="{913712D3-CE12-4161-951C-1B78B4AE4A47}" destId="{246EC94B-275E-4185-B22A-4ABCFE2DF564}" srcOrd="0" destOrd="0" parTransId="{60785C84-4FC1-45A3-AD79-41CB28F0C21D}" sibTransId="{8908D5C1-A915-4CCF-B7FC-5B1F28FDFA0D}"/>
    <dgm:cxn modelId="{00301477-8189-4A82-A5AF-02FF3D1152A7}" type="presParOf" srcId="{C071D8A6-D3E2-4236-8749-7DA4379A1D26}" destId="{E747AF32-38B6-4ABC-AA11-2F14933BF095}" srcOrd="0" destOrd="0" presId="urn:microsoft.com/office/officeart/2005/8/layout/chevron2"/>
    <dgm:cxn modelId="{E8D35CDC-F9AD-4ABE-A496-387E1929B8B8}" type="presParOf" srcId="{E747AF32-38B6-4ABC-AA11-2F14933BF095}" destId="{E3A47BE6-A312-4B25-8642-700A14329BBC}" srcOrd="0" destOrd="0" presId="urn:microsoft.com/office/officeart/2005/8/layout/chevron2"/>
    <dgm:cxn modelId="{8F25A476-6FB6-4113-8EED-699470FFF4DD}" type="presParOf" srcId="{E747AF32-38B6-4ABC-AA11-2F14933BF095}" destId="{D3E89272-8282-4E31-B41A-4519AD43CADB}" srcOrd="1" destOrd="0" presId="urn:microsoft.com/office/officeart/2005/8/layout/chevron2"/>
    <dgm:cxn modelId="{A270B916-8FF9-4957-972E-2CEFAA97F415}" type="presParOf" srcId="{C071D8A6-D3E2-4236-8749-7DA4379A1D26}" destId="{618C9326-E8BC-4070-926B-C38CE7E58677}" srcOrd="1" destOrd="0" presId="urn:microsoft.com/office/officeart/2005/8/layout/chevron2"/>
    <dgm:cxn modelId="{BE173432-9A22-44A1-B4C3-56673AFF558C}" type="presParOf" srcId="{C071D8A6-D3E2-4236-8749-7DA4379A1D26}" destId="{A5DFEB6A-C8C8-4B03-9D23-211B5734879F}" srcOrd="2" destOrd="0" presId="urn:microsoft.com/office/officeart/2005/8/layout/chevron2"/>
    <dgm:cxn modelId="{39982AD1-9415-4E2F-976A-18D3DD691D87}" type="presParOf" srcId="{A5DFEB6A-C8C8-4B03-9D23-211B5734879F}" destId="{EDF3EE1B-2D6D-48B0-B344-38DB773F412E}" srcOrd="0" destOrd="0" presId="urn:microsoft.com/office/officeart/2005/8/layout/chevron2"/>
    <dgm:cxn modelId="{D97D5226-145E-4067-BB9F-22935E46851D}" type="presParOf" srcId="{A5DFEB6A-C8C8-4B03-9D23-211B5734879F}" destId="{532EBC2F-587E-42D6-BB99-20EB75CB73BF}" srcOrd="1" destOrd="0" presId="urn:microsoft.com/office/officeart/2005/8/layout/chevron2"/>
    <dgm:cxn modelId="{75798B11-AE05-4CC2-B008-9FCEF73D9CD9}" type="presParOf" srcId="{C071D8A6-D3E2-4236-8749-7DA4379A1D26}" destId="{276964D7-5872-43D8-B7DF-0535617A2DEC}" srcOrd="3" destOrd="0" presId="urn:microsoft.com/office/officeart/2005/8/layout/chevron2"/>
    <dgm:cxn modelId="{43D1E921-E822-402D-B718-62B99BE186A1}" type="presParOf" srcId="{C071D8A6-D3E2-4236-8749-7DA4379A1D26}" destId="{194D3089-8AE3-4E59-8945-84ED93CB92E8}" srcOrd="4" destOrd="0" presId="urn:microsoft.com/office/officeart/2005/8/layout/chevron2"/>
    <dgm:cxn modelId="{8F2E3FDE-299E-4A5B-90B0-AB6F5BED7BCD}" type="presParOf" srcId="{194D3089-8AE3-4E59-8945-84ED93CB92E8}" destId="{0263B2A3-B926-49AE-BD17-FADC2819E880}" srcOrd="0" destOrd="0" presId="urn:microsoft.com/office/officeart/2005/8/layout/chevron2"/>
    <dgm:cxn modelId="{2372EC80-E2E7-46B7-B4AA-467EA9E0374D}" type="presParOf" srcId="{194D3089-8AE3-4E59-8945-84ED93CB92E8}" destId="{7C858488-C931-43E9-8695-8D9DA01B121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02814-53EF-49B2-BFD6-50C6555699CE}">
      <dsp:nvSpPr>
        <dsp:cNvPr id="0" name=""/>
        <dsp:cNvSpPr/>
      </dsp:nvSpPr>
      <dsp:spPr>
        <a:xfrm>
          <a:off x="0" y="145479"/>
          <a:ext cx="8784976" cy="2834209"/>
        </a:xfrm>
        <a:prstGeom prst="roundRect">
          <a:avLst>
            <a:gd name="adj" fmla="val 10000"/>
          </a:avLst>
        </a:prstGeom>
        <a:solidFill>
          <a:srgbClr val="FFC000"/>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ru-RU" sz="1600" kern="1200" dirty="0">
              <a:solidFill>
                <a:schemeClr val="tx1"/>
              </a:solidFill>
              <a:latin typeface="Times New Roman" pitchFamily="18" charset="0"/>
              <a:cs typeface="Times New Roman" pitchFamily="18" charset="0"/>
            </a:rPr>
            <a:t>Социальная значимость </a:t>
          </a:r>
          <a:r>
            <a:rPr lang="ru-RU" sz="1600" kern="1200" dirty="0" smtClean="0">
              <a:solidFill>
                <a:schemeClr val="tx1"/>
              </a:solidFill>
              <a:latin typeface="Times New Roman" pitchFamily="18" charset="0"/>
              <a:cs typeface="Times New Roman" pitchFamily="18" charset="0"/>
            </a:rPr>
            <a:t>переломов бедра у пострадавших с сочетанных травм заключается в том, такие повреждения </a:t>
          </a:r>
          <a:r>
            <a:rPr lang="uz-Cyrl-UZ" sz="1600" kern="1200" dirty="0" smtClean="0">
              <a:solidFill>
                <a:schemeClr val="tx1"/>
              </a:solidFill>
              <a:latin typeface="Times New Roman" pitchFamily="18" charset="0"/>
              <a:cs typeface="Times New Roman" pitchFamily="18" charset="0"/>
            </a:rPr>
            <a:t>в более 90% случаев относятся к наиболее работоспособному контингенту населения в возрасте от 21 до 60 лет. </a:t>
          </a:r>
          <a:r>
            <a:rPr lang="ru-RU" sz="1600" kern="1200" dirty="0" smtClean="0">
              <a:solidFill>
                <a:schemeClr val="tx1"/>
              </a:solidFill>
              <a:latin typeface="Times New Roman" pitchFamily="18" charset="0"/>
              <a:cs typeface="Times New Roman" pitchFamily="18" charset="0"/>
            </a:rPr>
            <a:t>Увеличение в структуре травматизма доли травм от высокоэнергетических воздействий привело к появлению большого числа пациентов с </a:t>
          </a:r>
          <a:r>
            <a:rPr lang="ru-RU" sz="1600" kern="1200" dirty="0" err="1" smtClean="0">
              <a:solidFill>
                <a:schemeClr val="tx1"/>
              </a:solidFill>
              <a:latin typeface="Times New Roman" pitchFamily="18" charset="0"/>
              <a:cs typeface="Times New Roman" pitchFamily="18" charset="0"/>
            </a:rPr>
            <a:t>полисегментарными</a:t>
          </a:r>
          <a:r>
            <a:rPr lang="ru-RU" sz="1600" kern="1200" dirty="0" smtClean="0">
              <a:solidFill>
                <a:schemeClr val="tx1"/>
              </a:solidFill>
              <a:latin typeface="Times New Roman" pitchFamily="18" charset="0"/>
              <a:cs typeface="Times New Roman" pitchFamily="18" charset="0"/>
            </a:rPr>
            <a:t> переломами бедра при сочетанной травме. Эти повреждения тяжело переносятся пострадавшими, на длительное время лишают их  возможности самостоятельно передвигаться и являются одним из основных «источников» неудовлетворительных исходов лечения травм опорно-двигательной системы  </a:t>
          </a:r>
          <a:r>
            <a:rPr lang="uz-Cyrl-UZ" sz="1600" kern="1200" dirty="0" smtClean="0">
              <a:solidFill>
                <a:schemeClr val="tx1"/>
              </a:solidFill>
              <a:latin typeface="Times New Roman" pitchFamily="18" charset="0"/>
              <a:cs typeface="Times New Roman" pitchFamily="18" charset="0"/>
            </a:rPr>
            <a:t>(</a:t>
          </a:r>
          <a:r>
            <a:rPr lang="ru-RU" sz="1600" kern="1200" dirty="0" smtClean="0">
              <a:solidFill>
                <a:schemeClr val="tx1"/>
              </a:solidFill>
              <a:latin typeface="Times New Roman" pitchFamily="18" charset="0"/>
              <a:cs typeface="Times New Roman" pitchFamily="18" charset="0"/>
            </a:rPr>
            <a:t>Соколов В.А. с </a:t>
          </a:r>
          <a:r>
            <a:rPr lang="ru-RU" sz="1600" kern="1200" dirty="0" err="1" smtClean="0">
              <a:solidFill>
                <a:schemeClr val="tx1"/>
              </a:solidFill>
              <a:latin typeface="Times New Roman" pitchFamily="18" charset="0"/>
              <a:cs typeface="Times New Roman" pitchFamily="18" charset="0"/>
            </a:rPr>
            <a:t>соавт</a:t>
          </a:r>
          <a:r>
            <a:rPr lang="ru-RU" sz="1600" kern="1200" dirty="0" smtClean="0">
              <a:solidFill>
                <a:schemeClr val="tx1"/>
              </a:solidFill>
              <a:latin typeface="Times New Roman" pitchFamily="18" charset="0"/>
              <a:cs typeface="Times New Roman" pitchFamily="18" charset="0"/>
            </a:rPr>
            <a:t>., 2014; </a:t>
          </a:r>
          <a:r>
            <a:rPr lang="ru-RU" sz="1600" kern="1200" dirty="0" err="1" smtClean="0">
              <a:solidFill>
                <a:schemeClr val="tx1"/>
              </a:solidFill>
              <a:latin typeface="Times New Roman" pitchFamily="18" charset="0"/>
              <a:cs typeface="Times New Roman" pitchFamily="18" charset="0"/>
            </a:rPr>
            <a:t>Худойбердиев</a:t>
          </a:r>
          <a:r>
            <a:rPr lang="ru-RU" sz="1600" kern="1200" dirty="0" smtClean="0">
              <a:solidFill>
                <a:schemeClr val="tx1"/>
              </a:solidFill>
              <a:latin typeface="Times New Roman" pitchFamily="18" charset="0"/>
              <a:cs typeface="Times New Roman" pitchFamily="18" charset="0"/>
            </a:rPr>
            <a:t> К.Т. 2021</a:t>
          </a:r>
          <a:r>
            <a:rPr lang="uz-Cyrl-UZ" sz="1600" kern="1200" dirty="0" smtClean="0">
              <a:solidFill>
                <a:schemeClr val="tx1"/>
              </a:solidFill>
              <a:latin typeface="Times New Roman" pitchFamily="18" charset="0"/>
              <a:cs typeface="Times New Roman" pitchFamily="18" charset="0"/>
            </a:rPr>
            <a:t>)</a:t>
          </a:r>
          <a:r>
            <a:rPr lang="ru-RU" sz="1600" kern="1200" dirty="0" smtClean="0">
              <a:solidFill>
                <a:schemeClr val="tx1"/>
              </a:solidFill>
              <a:latin typeface="Times New Roman" pitchFamily="18" charset="0"/>
              <a:cs typeface="Times New Roman" pitchFamily="18" charset="0"/>
            </a:rPr>
            <a:t>.</a:t>
          </a:r>
          <a:endParaRPr lang="ru-RU" sz="1600" kern="1200" dirty="0">
            <a:solidFill>
              <a:schemeClr val="tx1"/>
            </a:solidFill>
            <a:latin typeface="Times New Roman" pitchFamily="18" charset="0"/>
            <a:cs typeface="Times New Roman" pitchFamily="18" charset="0"/>
          </a:endParaRPr>
        </a:p>
      </dsp:txBody>
      <dsp:txXfrm>
        <a:off x="2040416" y="145479"/>
        <a:ext cx="6744559" cy="2834209"/>
      </dsp:txXfrm>
    </dsp:sp>
    <dsp:sp modelId="{1D535F28-D115-4761-9C6E-3FBFA0A97C63}">
      <dsp:nvSpPr>
        <dsp:cNvPr id="0" name=""/>
        <dsp:cNvSpPr/>
      </dsp:nvSpPr>
      <dsp:spPr>
        <a:xfrm>
          <a:off x="283420" y="283420"/>
          <a:ext cx="1756995" cy="2267367"/>
        </a:xfrm>
        <a:prstGeom prst="roundRect">
          <a:avLst>
            <a:gd name="adj" fmla="val 10000"/>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19000" b="-19000"/>
          </a:stretch>
        </a:blip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5813EFD-8B6A-4AAB-8A6A-E08EACB8FDF6}">
      <dsp:nvSpPr>
        <dsp:cNvPr id="0" name=""/>
        <dsp:cNvSpPr/>
      </dsp:nvSpPr>
      <dsp:spPr>
        <a:xfrm>
          <a:off x="0" y="3119084"/>
          <a:ext cx="8784976" cy="2834209"/>
        </a:xfrm>
        <a:prstGeom prst="roundRect">
          <a:avLst>
            <a:gd name="adj" fmla="val 10000"/>
          </a:avLst>
        </a:prstGeom>
        <a:solidFill>
          <a:schemeClr val="accent2"/>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ru-RU" sz="2000" kern="1200" dirty="0" smtClean="0">
              <a:latin typeface="Times New Roman" pitchFamily="18" charset="0"/>
              <a:cs typeface="Times New Roman" pitchFamily="18" charset="0"/>
            </a:rPr>
            <a:t>Неудовлетворительные исходы лечения больных с такими повреждениями объясняются не только тяжестью анатомических нарушений и общего состояния в остром периоде, но и выбором лечебной тактики, метода и с внедрением в клиническую практику современной технологии при переломах бедренной кости при сочетанной травме, которые превратились в актуальную проблему современной травматологии (Соколов В.А.,2006; Ермолов А.Н. с </a:t>
          </a:r>
          <a:r>
            <a:rPr lang="ru-RU" sz="2000" kern="1200" dirty="0" err="1" smtClean="0">
              <a:latin typeface="Times New Roman" pitchFamily="18" charset="0"/>
              <a:cs typeface="Times New Roman" pitchFamily="18" charset="0"/>
            </a:rPr>
            <a:t>соавт</a:t>
          </a:r>
          <a:r>
            <a:rPr lang="ru-RU" sz="2000" kern="1200" dirty="0" smtClean="0">
              <a:latin typeface="Times New Roman" pitchFamily="18" charset="0"/>
              <a:cs typeface="Times New Roman" pitchFamily="18" charset="0"/>
            </a:rPr>
            <a:t>., 2009; </a:t>
          </a:r>
          <a:r>
            <a:rPr lang="ru-RU" sz="2000" kern="1200" dirty="0" err="1" smtClean="0">
              <a:latin typeface="Times New Roman" pitchFamily="18" charset="0"/>
              <a:cs typeface="Times New Roman" pitchFamily="18" charset="0"/>
            </a:rPr>
            <a:t>Halvorson</a:t>
          </a:r>
          <a:r>
            <a:rPr lang="ru-RU" sz="2000" kern="1200" dirty="0" smtClean="0">
              <a:latin typeface="Times New Roman" pitchFamily="18" charset="0"/>
              <a:cs typeface="Times New Roman" pitchFamily="18" charset="0"/>
            </a:rPr>
            <a:t> JJ </a:t>
          </a:r>
          <a:r>
            <a:rPr lang="ru-RU" sz="2000" kern="1200" dirty="0" err="1" smtClean="0">
              <a:latin typeface="Times New Roman" pitchFamily="18" charset="0"/>
              <a:cs typeface="Times New Roman" pitchFamily="18" charset="0"/>
            </a:rPr>
            <a:t>et</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al</a:t>
          </a:r>
          <a:r>
            <a:rPr lang="ru-RU" sz="2000" kern="1200" dirty="0" smtClean="0">
              <a:latin typeface="Times New Roman" pitchFamily="18" charset="0"/>
              <a:cs typeface="Times New Roman" pitchFamily="18" charset="0"/>
            </a:rPr>
            <a:t>., 2011).</a:t>
          </a:r>
          <a:endParaRPr lang="ru-RU" sz="2000" kern="1200" dirty="0">
            <a:latin typeface="Times New Roman" pitchFamily="18" charset="0"/>
            <a:cs typeface="Times New Roman" pitchFamily="18" charset="0"/>
          </a:endParaRPr>
        </a:p>
      </dsp:txBody>
      <dsp:txXfrm>
        <a:off x="2040416" y="3119084"/>
        <a:ext cx="6744559" cy="2834209"/>
      </dsp:txXfrm>
    </dsp:sp>
    <dsp:sp modelId="{75D61D16-14A7-4C52-A886-7F5C02AB9644}">
      <dsp:nvSpPr>
        <dsp:cNvPr id="0" name=""/>
        <dsp:cNvSpPr/>
      </dsp:nvSpPr>
      <dsp:spPr>
        <a:xfrm>
          <a:off x="283420" y="3401051"/>
          <a:ext cx="1756995" cy="2267367"/>
        </a:xfrm>
        <a:prstGeom prst="roundRect">
          <a:avLst>
            <a:gd name="adj" fmla="val 10000"/>
          </a:avLst>
        </a:prstGeom>
        <a:blipFill rotWithShape="0">
          <a:blip xmlns:r="http://schemas.openxmlformats.org/officeDocument/2006/relationships" r:embed="rId2"/>
          <a:stretch>
            <a:fillRect/>
          </a:stretch>
        </a:blip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D4F84-A120-4BD4-B8C6-DA35643F4430}">
      <dsp:nvSpPr>
        <dsp:cNvPr id="0" name=""/>
        <dsp:cNvSpPr/>
      </dsp:nvSpPr>
      <dsp:spPr>
        <a:xfrm>
          <a:off x="754278" y="0"/>
          <a:ext cx="4464495" cy="4464495"/>
        </a:xfrm>
        <a:prstGeom prst="triangle">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B6F8279-99E2-44C4-883F-E442304B968F}">
      <dsp:nvSpPr>
        <dsp:cNvPr id="0" name=""/>
        <dsp:cNvSpPr/>
      </dsp:nvSpPr>
      <dsp:spPr>
        <a:xfrm>
          <a:off x="1399653" y="709265"/>
          <a:ext cx="6075667" cy="2599515"/>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latin typeface="Calibri" panose="020F0502020204030204" pitchFamily="34" charset="0"/>
              <a:cs typeface="Times New Roman" pitchFamily="18" charset="0"/>
            </a:rPr>
            <a:t>Улучшение </a:t>
          </a:r>
          <a:r>
            <a:rPr lang="ru-RU" sz="2400" kern="1200" dirty="0" smtClean="0">
              <a:latin typeface="Calibri" panose="020F0502020204030204" pitchFamily="34" charset="0"/>
              <a:cs typeface="Times New Roman" pitchFamily="18" charset="0"/>
            </a:rPr>
            <a:t>результатов хирургического лечения пострадавших с переломами бедренной кости при сочетанной травме, путем разработки и внедрения усовершенствованной тактики лечения на основе применения современной технологии внешней фиксации</a:t>
          </a:r>
          <a:endParaRPr lang="ru-RU" sz="2400" kern="1200" dirty="0">
            <a:latin typeface="Calibri" panose="020F0502020204030204" pitchFamily="34" charset="0"/>
          </a:endParaRPr>
        </a:p>
      </dsp:txBody>
      <dsp:txXfrm>
        <a:off x="1526551" y="836163"/>
        <a:ext cx="5821871" cy="23457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F5BAA-6795-4545-89E5-4D546B18C1BB}">
      <dsp:nvSpPr>
        <dsp:cNvPr id="0" name=""/>
        <dsp:cNvSpPr/>
      </dsp:nvSpPr>
      <dsp:spPr>
        <a:xfrm>
          <a:off x="533842" y="334"/>
          <a:ext cx="2776916" cy="1146386"/>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ru-RU" sz="2900" b="1" kern="1200" dirty="0">
              <a:latin typeface="Calibri" panose="020F0502020204030204" pitchFamily="34" charset="0"/>
              <a:cs typeface="Times New Roman" panose="02020603050405020304" pitchFamily="18" charset="0"/>
            </a:rPr>
            <a:t>ПЕРВАЯ ГРУППА </a:t>
          </a:r>
          <a:r>
            <a:rPr lang="ru-RU" sz="2900" kern="1200" dirty="0">
              <a:latin typeface="Calibri" panose="020F0502020204030204" pitchFamily="34" charset="0"/>
              <a:cs typeface="Times New Roman" panose="02020603050405020304" pitchFamily="18" charset="0"/>
            </a:rPr>
            <a:t>(контрольная) </a:t>
          </a:r>
        </a:p>
      </dsp:txBody>
      <dsp:txXfrm>
        <a:off x="567418" y="33910"/>
        <a:ext cx="2709764" cy="1079234"/>
      </dsp:txXfrm>
    </dsp:sp>
    <dsp:sp modelId="{F50069B7-EB04-4844-A74E-BD3DD5F01370}">
      <dsp:nvSpPr>
        <dsp:cNvPr id="0" name=""/>
        <dsp:cNvSpPr/>
      </dsp:nvSpPr>
      <dsp:spPr>
        <a:xfrm>
          <a:off x="811533" y="1146721"/>
          <a:ext cx="277691" cy="1820066"/>
        </a:xfrm>
        <a:custGeom>
          <a:avLst/>
          <a:gdLst/>
          <a:ahLst/>
          <a:cxnLst/>
          <a:rect l="0" t="0" r="0" b="0"/>
          <a:pathLst>
            <a:path>
              <a:moveTo>
                <a:pt x="0" y="0"/>
              </a:moveTo>
              <a:lnTo>
                <a:pt x="0" y="1820066"/>
              </a:lnTo>
              <a:lnTo>
                <a:pt x="277691" y="1820066"/>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4F6743-5CC3-4F75-8E1E-302B689538D9}">
      <dsp:nvSpPr>
        <dsp:cNvPr id="0" name=""/>
        <dsp:cNvSpPr/>
      </dsp:nvSpPr>
      <dsp:spPr>
        <a:xfrm>
          <a:off x="1089225" y="1433318"/>
          <a:ext cx="3124225" cy="3066940"/>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ru-RU" sz="1800" kern="1200" dirty="0" smtClean="0">
              <a:latin typeface="Calibri" panose="020F0502020204030204" pitchFamily="34" charset="0"/>
              <a:cs typeface="Times New Roman" panose="02020603050405020304" pitchFamily="18" charset="0"/>
            </a:rPr>
            <a:t>Больные</a:t>
          </a:r>
          <a:r>
            <a:rPr lang="ru-RU" sz="1800" kern="1200" dirty="0">
              <a:latin typeface="Calibri" panose="020F0502020204030204" pitchFamily="34" charset="0"/>
              <a:cs typeface="Times New Roman" panose="02020603050405020304" pitchFamily="18" charset="0"/>
            </a:rPr>
            <a:t>, у которых была проведена операция – </a:t>
          </a:r>
          <a:r>
            <a:rPr lang="ru-RU" sz="1800" kern="1200" dirty="0" smtClean="0">
              <a:latin typeface="Calibri" panose="020F0502020204030204" pitchFamily="34" charset="0"/>
              <a:cs typeface="Times New Roman" panose="02020603050405020304" pitchFamily="18" charset="0"/>
            </a:rPr>
            <a:t>традиционными методами  по </a:t>
          </a:r>
          <a:r>
            <a:rPr lang="ru-RU" sz="1800" kern="1200" dirty="0">
              <a:latin typeface="Calibri" panose="020F0502020204030204" pitchFamily="34" charset="0"/>
              <a:cs typeface="Times New Roman" panose="02020603050405020304" pitchFamily="18" charset="0"/>
            </a:rPr>
            <a:t>стандартной методике; </a:t>
          </a:r>
          <a:endParaRPr lang="ru-RU" sz="1800" kern="1200" dirty="0" smtClean="0">
            <a:latin typeface="Calibri" panose="020F0502020204030204" pitchFamily="34" charset="0"/>
            <a:cs typeface="Times New Roman" panose="02020603050405020304" pitchFamily="18" charset="0"/>
          </a:endParaRPr>
        </a:p>
        <a:p>
          <a:pPr lvl="0" algn="ctr" defTabSz="800100">
            <a:lnSpc>
              <a:spcPct val="90000"/>
            </a:lnSpc>
            <a:spcBef>
              <a:spcPct val="0"/>
            </a:spcBef>
            <a:spcAft>
              <a:spcPct val="35000"/>
            </a:spcAft>
          </a:pPr>
          <a:r>
            <a:rPr lang="ru-RU" sz="1800" kern="1200" dirty="0" smtClean="0">
              <a:latin typeface="Calibri" panose="020F0502020204030204" pitchFamily="34" charset="0"/>
              <a:cs typeface="Times New Roman" panose="02020603050405020304" pitchFamily="18" charset="0"/>
            </a:rPr>
            <a:t>Эту </a:t>
          </a:r>
          <a:r>
            <a:rPr lang="ru-RU" sz="1800" kern="1200" dirty="0">
              <a:latin typeface="Calibri" panose="020F0502020204030204" pitchFamily="34" charset="0"/>
              <a:cs typeface="Times New Roman" panose="02020603050405020304" pitchFamily="18" charset="0"/>
            </a:rPr>
            <a:t>группу составили </a:t>
          </a:r>
          <a:r>
            <a:rPr lang="ru-RU" sz="1800" kern="1200" dirty="0" smtClean="0">
              <a:latin typeface="Calibri" panose="020F0502020204030204" pitchFamily="34" charset="0"/>
              <a:cs typeface="Times New Roman" panose="02020603050405020304" pitchFamily="18" charset="0"/>
            </a:rPr>
            <a:t>85 </a:t>
          </a:r>
          <a:r>
            <a:rPr lang="ru-RU" sz="1800" kern="1200" dirty="0">
              <a:latin typeface="Calibri" panose="020F0502020204030204" pitchFamily="34" charset="0"/>
              <a:cs typeface="Times New Roman" panose="02020603050405020304" pitchFamily="18" charset="0"/>
            </a:rPr>
            <a:t>пациентов в возрасте от 22 до 77 лет. </a:t>
          </a:r>
          <a:endParaRPr lang="ru-RU" sz="1800" kern="1200" dirty="0" smtClean="0">
            <a:latin typeface="Calibri" panose="020F0502020204030204" pitchFamily="34" charset="0"/>
            <a:cs typeface="Times New Roman" panose="02020603050405020304" pitchFamily="18" charset="0"/>
          </a:endParaRPr>
        </a:p>
        <a:p>
          <a:pPr lvl="0" algn="ctr" defTabSz="800100">
            <a:lnSpc>
              <a:spcPct val="90000"/>
            </a:lnSpc>
            <a:spcBef>
              <a:spcPct val="0"/>
            </a:spcBef>
            <a:spcAft>
              <a:spcPct val="35000"/>
            </a:spcAft>
          </a:pPr>
          <a:r>
            <a:rPr lang="ru-RU" sz="1800" kern="1200" dirty="0" smtClean="0">
              <a:latin typeface="Calibri" panose="020F0502020204030204" pitchFamily="34" charset="0"/>
              <a:cs typeface="Times New Roman" panose="02020603050405020304" pitchFamily="18" charset="0"/>
            </a:rPr>
            <a:t>Мужчины </a:t>
          </a:r>
          <a:r>
            <a:rPr lang="en-US" sz="1800" kern="1200" dirty="0">
              <a:latin typeface="Calibri" panose="020F0502020204030204" pitchFamily="34" charset="0"/>
              <a:cs typeface="Times New Roman" panose="02020603050405020304" pitchFamily="18" charset="0"/>
            </a:rPr>
            <a:t>16 </a:t>
          </a:r>
          <a:r>
            <a:rPr lang="ru-RU" sz="1800" kern="1200" dirty="0">
              <a:latin typeface="Calibri" panose="020F0502020204030204" pitchFamily="34" charset="0"/>
              <a:cs typeface="Times New Roman" panose="02020603050405020304" pitchFamily="18" charset="0"/>
            </a:rPr>
            <a:t>больных; женщины </a:t>
          </a:r>
          <a:r>
            <a:rPr lang="ru-RU" sz="1800" kern="1200" dirty="0" smtClean="0">
              <a:latin typeface="Calibri" panose="020F0502020204030204" pitchFamily="34" charset="0"/>
              <a:cs typeface="Times New Roman" panose="02020603050405020304" pitchFamily="18" charset="0"/>
            </a:rPr>
            <a:t>63  больных</a:t>
          </a:r>
          <a:r>
            <a:rPr lang="ru-RU" sz="1800" kern="1200" dirty="0">
              <a:latin typeface="Calibri" panose="020F0502020204030204" pitchFamily="34" charset="0"/>
              <a:cs typeface="Times New Roman" panose="02020603050405020304" pitchFamily="18" charset="0"/>
            </a:rPr>
            <a:t>. </a:t>
          </a:r>
          <a:endParaRPr lang="ru-RU" sz="1800" kern="1200" dirty="0" smtClean="0">
            <a:latin typeface="Calibri" panose="020F0502020204030204" pitchFamily="34" charset="0"/>
            <a:cs typeface="Times New Roman" panose="02020603050405020304" pitchFamily="18" charset="0"/>
          </a:endParaRPr>
        </a:p>
        <a:p>
          <a:pPr lvl="0" algn="ctr" defTabSz="800100">
            <a:lnSpc>
              <a:spcPct val="90000"/>
            </a:lnSpc>
            <a:spcBef>
              <a:spcPct val="0"/>
            </a:spcBef>
            <a:spcAft>
              <a:spcPct val="35000"/>
            </a:spcAft>
          </a:pPr>
          <a:r>
            <a:rPr lang="ru-RU" sz="1800" kern="1200" dirty="0" smtClean="0">
              <a:latin typeface="Calibri" panose="020F0502020204030204" pitchFamily="34" charset="0"/>
              <a:cs typeface="Times New Roman" panose="02020603050405020304" pitchFamily="18" charset="0"/>
            </a:rPr>
            <a:t>Средний </a:t>
          </a:r>
          <a:r>
            <a:rPr lang="ru-RU" sz="1800" kern="1200" dirty="0">
              <a:latin typeface="Calibri" panose="020F0502020204030204" pitchFamily="34" charset="0"/>
              <a:cs typeface="Times New Roman" panose="02020603050405020304" pitchFamily="18" charset="0"/>
            </a:rPr>
            <a:t>возраст составил </a:t>
          </a:r>
          <a:r>
            <a:rPr lang="ru-RU" sz="1800" kern="1200" dirty="0" smtClean="0">
              <a:latin typeface="Calibri" panose="020F0502020204030204" pitchFamily="34" charset="0"/>
              <a:cs typeface="Times New Roman" panose="02020603050405020304" pitchFamily="18" charset="0"/>
            </a:rPr>
            <a:t>45,6</a:t>
          </a:r>
          <a:r>
            <a:rPr lang="ru-RU" sz="1800" kern="1200" dirty="0">
              <a:latin typeface="Calibri" panose="020F0502020204030204" pitchFamily="34" charset="0"/>
              <a:cs typeface="Times New Roman" panose="02020603050405020304" pitchFamily="18" charset="0"/>
            </a:rPr>
            <a:t> лет.</a:t>
          </a:r>
        </a:p>
      </dsp:txBody>
      <dsp:txXfrm>
        <a:off x="1179053" y="1523146"/>
        <a:ext cx="2944569" cy="2887284"/>
      </dsp:txXfrm>
    </dsp:sp>
    <dsp:sp modelId="{2B9B5201-34C6-499A-9AFE-C9CE0C8873AD}">
      <dsp:nvSpPr>
        <dsp:cNvPr id="0" name=""/>
        <dsp:cNvSpPr/>
      </dsp:nvSpPr>
      <dsp:spPr>
        <a:xfrm>
          <a:off x="4221851" y="334"/>
          <a:ext cx="2823963" cy="1146386"/>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ru-RU" sz="2900" b="1" kern="1200" dirty="0">
              <a:latin typeface="Calibri" panose="020F0502020204030204" pitchFamily="34" charset="0"/>
              <a:cs typeface="Times New Roman" panose="02020603050405020304" pitchFamily="18" charset="0"/>
            </a:rPr>
            <a:t>ВТОРАЯ ГРУППА </a:t>
          </a:r>
          <a:r>
            <a:rPr lang="ru-RU" sz="2900" kern="1200" dirty="0">
              <a:latin typeface="Calibri" panose="020F0502020204030204" pitchFamily="34" charset="0"/>
              <a:cs typeface="Times New Roman" panose="02020603050405020304" pitchFamily="18" charset="0"/>
            </a:rPr>
            <a:t>(основная) </a:t>
          </a:r>
        </a:p>
      </dsp:txBody>
      <dsp:txXfrm>
        <a:off x="4255427" y="33910"/>
        <a:ext cx="2756811" cy="1079234"/>
      </dsp:txXfrm>
    </dsp:sp>
    <dsp:sp modelId="{A8EA7EC0-59E8-419B-9BEE-E5D8F50A7968}">
      <dsp:nvSpPr>
        <dsp:cNvPr id="0" name=""/>
        <dsp:cNvSpPr/>
      </dsp:nvSpPr>
      <dsp:spPr>
        <a:xfrm>
          <a:off x="4504247" y="1146721"/>
          <a:ext cx="282396" cy="1811898"/>
        </a:xfrm>
        <a:custGeom>
          <a:avLst/>
          <a:gdLst/>
          <a:ahLst/>
          <a:cxnLst/>
          <a:rect l="0" t="0" r="0" b="0"/>
          <a:pathLst>
            <a:path>
              <a:moveTo>
                <a:pt x="0" y="0"/>
              </a:moveTo>
              <a:lnTo>
                <a:pt x="0" y="1811898"/>
              </a:lnTo>
              <a:lnTo>
                <a:pt x="282396" y="181189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C7BA1B-086D-421D-8A1F-6FC89C6B859E}">
      <dsp:nvSpPr>
        <dsp:cNvPr id="0" name=""/>
        <dsp:cNvSpPr/>
      </dsp:nvSpPr>
      <dsp:spPr>
        <a:xfrm>
          <a:off x="4786644" y="1433318"/>
          <a:ext cx="3489271" cy="3050604"/>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ru-RU" sz="1800" kern="1200" dirty="0" smtClean="0">
              <a:latin typeface="Calibri" panose="020F0502020204030204" pitchFamily="34" charset="0"/>
              <a:cs typeface="Times New Roman" panose="02020603050405020304" pitchFamily="18" charset="0"/>
            </a:rPr>
            <a:t>Больные</a:t>
          </a:r>
          <a:r>
            <a:rPr lang="ru-RU" sz="1800" kern="1200" dirty="0">
              <a:latin typeface="Calibri" panose="020F0502020204030204" pitchFamily="34" charset="0"/>
              <a:cs typeface="Times New Roman" panose="02020603050405020304" pitchFamily="18" charset="0"/>
            </a:rPr>
            <a:t>, у которых проведена </a:t>
          </a:r>
          <a:r>
            <a:rPr lang="ru-RU" sz="1800" kern="1200" dirty="0" smtClean="0">
              <a:latin typeface="Calibri" panose="020F0502020204030204" pitchFamily="34" charset="0"/>
              <a:cs typeface="Times New Roman" panose="02020603050405020304" pitchFamily="18" charset="0"/>
            </a:rPr>
            <a:t>методика  </a:t>
          </a:r>
          <a:r>
            <a:rPr lang="ru-RU" sz="1800" kern="1200" dirty="0">
              <a:latin typeface="Calibri" panose="020F0502020204030204" pitchFamily="34" charset="0"/>
              <a:cs typeface="Times New Roman" panose="02020603050405020304" pitchFamily="18" charset="0"/>
            </a:rPr>
            <a:t>разработанной</a:t>
          </a:r>
          <a:r>
            <a:rPr lang="en-US" sz="1800" kern="1200" dirty="0">
              <a:latin typeface="Calibri" panose="020F0502020204030204" pitchFamily="34" charset="0"/>
              <a:cs typeface="Times New Roman" panose="02020603050405020304" pitchFamily="18" charset="0"/>
            </a:rPr>
            <a:t> </a:t>
          </a:r>
          <a:r>
            <a:rPr lang="ru-RU" sz="1800" kern="1200" dirty="0">
              <a:latin typeface="Calibri" panose="020F0502020204030204" pitchFamily="34" charset="0"/>
              <a:cs typeface="Times New Roman" panose="02020603050405020304" pitchFamily="18" charset="0"/>
            </a:rPr>
            <a:t>нами по усовершенствованной методике</a:t>
          </a:r>
          <a:r>
            <a:rPr lang="ru-RU" sz="1800" kern="1200" dirty="0" smtClean="0">
              <a:latin typeface="Calibri" panose="020F0502020204030204" pitchFamily="34" charset="0"/>
              <a:cs typeface="Times New Roman" panose="02020603050405020304" pitchFamily="18" charset="0"/>
            </a:rPr>
            <a:t>.</a:t>
          </a:r>
        </a:p>
        <a:p>
          <a:pPr lvl="0" algn="ctr" defTabSz="800100">
            <a:lnSpc>
              <a:spcPct val="90000"/>
            </a:lnSpc>
            <a:spcBef>
              <a:spcPct val="0"/>
            </a:spcBef>
            <a:spcAft>
              <a:spcPct val="35000"/>
            </a:spcAft>
          </a:pPr>
          <a:r>
            <a:rPr lang="ru-RU" sz="1800" kern="1200" dirty="0" smtClean="0">
              <a:latin typeface="Calibri" panose="020F0502020204030204" pitchFamily="34" charset="0"/>
              <a:cs typeface="Times New Roman" panose="02020603050405020304" pitchFamily="18" charset="0"/>
            </a:rPr>
            <a:t> </a:t>
          </a:r>
          <a:r>
            <a:rPr lang="ru-RU" sz="1800" kern="1200" dirty="0">
              <a:latin typeface="Calibri" panose="020F0502020204030204" pitchFamily="34" charset="0"/>
              <a:cs typeface="Times New Roman" panose="02020603050405020304" pitchFamily="18" charset="0"/>
            </a:rPr>
            <a:t>Эту группу составили </a:t>
          </a:r>
          <a:r>
            <a:rPr lang="ru-RU" sz="1800" kern="1200" dirty="0" smtClean="0">
              <a:latin typeface="Calibri" panose="020F0502020204030204" pitchFamily="34" charset="0"/>
              <a:cs typeface="Times New Roman" panose="02020603050405020304" pitchFamily="18" charset="0"/>
            </a:rPr>
            <a:t>65 </a:t>
          </a:r>
          <a:r>
            <a:rPr lang="ru-RU" sz="1800" kern="1200" dirty="0">
              <a:latin typeface="Calibri" panose="020F0502020204030204" pitchFamily="34" charset="0"/>
              <a:cs typeface="Times New Roman" panose="02020603050405020304" pitchFamily="18" charset="0"/>
            </a:rPr>
            <a:t>пациентов, которым проведена </a:t>
          </a:r>
          <a:r>
            <a:rPr lang="ru-RU" sz="1800" kern="1200" dirty="0" smtClean="0">
              <a:latin typeface="Calibri" panose="020F0502020204030204" pitchFamily="34" charset="0"/>
              <a:cs typeface="Times New Roman" panose="02020603050405020304" pitchFamily="18" charset="0"/>
            </a:rPr>
            <a:t>АНФ и блокирования штифта  </a:t>
          </a:r>
          <a:r>
            <a:rPr lang="ru-RU" sz="1800" kern="1200" dirty="0">
              <a:latin typeface="Calibri" panose="020F0502020204030204" pitchFamily="34" charset="0"/>
              <a:cs typeface="Times New Roman" panose="02020603050405020304" pitchFamily="18" charset="0"/>
            </a:rPr>
            <a:t>по усовершенствованной методике. </a:t>
          </a:r>
          <a:endParaRPr lang="ru-RU" sz="1800" kern="1200" dirty="0" smtClean="0">
            <a:latin typeface="Calibri" panose="020F0502020204030204" pitchFamily="34" charset="0"/>
            <a:cs typeface="Times New Roman" panose="02020603050405020304" pitchFamily="18" charset="0"/>
          </a:endParaRPr>
        </a:p>
        <a:p>
          <a:pPr lvl="0" algn="ctr" defTabSz="800100">
            <a:lnSpc>
              <a:spcPct val="90000"/>
            </a:lnSpc>
            <a:spcBef>
              <a:spcPct val="0"/>
            </a:spcBef>
            <a:spcAft>
              <a:spcPct val="35000"/>
            </a:spcAft>
          </a:pPr>
          <a:r>
            <a:rPr lang="ru-RU" sz="1800" kern="1200" dirty="0" smtClean="0">
              <a:latin typeface="Calibri" panose="020F0502020204030204" pitchFamily="34" charset="0"/>
              <a:cs typeface="Times New Roman" panose="02020603050405020304" pitchFamily="18" charset="0"/>
            </a:rPr>
            <a:t>Возраст </a:t>
          </a:r>
          <a:r>
            <a:rPr lang="ru-RU" sz="1800" kern="1200" dirty="0">
              <a:latin typeface="Calibri" panose="020F0502020204030204" pitchFamily="34" charset="0"/>
              <a:cs typeface="Times New Roman" panose="02020603050405020304" pitchFamily="18" charset="0"/>
            </a:rPr>
            <a:t>больных от 34 до </a:t>
          </a:r>
          <a:r>
            <a:rPr lang="ru-RU" sz="1800" kern="1200" dirty="0" smtClean="0">
              <a:latin typeface="Calibri" panose="020F0502020204030204" pitchFamily="34" charset="0"/>
              <a:cs typeface="Times New Roman" panose="02020603050405020304" pitchFamily="18" charset="0"/>
            </a:rPr>
            <a:t>67 </a:t>
          </a:r>
          <a:r>
            <a:rPr lang="ru-RU" sz="1800" kern="1200" dirty="0">
              <a:latin typeface="Calibri" panose="020F0502020204030204" pitchFamily="34" charset="0"/>
              <a:cs typeface="Times New Roman" panose="02020603050405020304" pitchFamily="18" charset="0"/>
            </a:rPr>
            <a:t>лет. Мужчин было </a:t>
          </a:r>
          <a:r>
            <a:rPr lang="ru-RU" sz="1800" kern="1200" dirty="0" smtClean="0">
              <a:latin typeface="Calibri" panose="020F0502020204030204" pitchFamily="34" charset="0"/>
              <a:cs typeface="Times New Roman" panose="02020603050405020304" pitchFamily="18" charset="0"/>
            </a:rPr>
            <a:t>41 </a:t>
          </a:r>
          <a:r>
            <a:rPr lang="ru-RU" sz="1800" kern="1200" dirty="0">
              <a:latin typeface="Calibri" panose="020F0502020204030204" pitchFamily="34" charset="0"/>
              <a:cs typeface="Times New Roman" panose="02020603050405020304" pitchFamily="18" charset="0"/>
            </a:rPr>
            <a:t>женщины </a:t>
          </a:r>
          <a:r>
            <a:rPr lang="ru-RU" sz="1800" kern="1200" dirty="0" smtClean="0">
              <a:latin typeface="Calibri" panose="020F0502020204030204" pitchFamily="34" charset="0"/>
              <a:cs typeface="Times New Roman" panose="02020603050405020304" pitchFamily="18" charset="0"/>
            </a:rPr>
            <a:t>24. </a:t>
          </a:r>
        </a:p>
        <a:p>
          <a:pPr lvl="0" algn="ctr" defTabSz="800100">
            <a:lnSpc>
              <a:spcPct val="90000"/>
            </a:lnSpc>
            <a:spcBef>
              <a:spcPct val="0"/>
            </a:spcBef>
            <a:spcAft>
              <a:spcPct val="35000"/>
            </a:spcAft>
          </a:pPr>
          <a:r>
            <a:rPr lang="ru-RU" sz="1800" kern="1200" dirty="0" smtClean="0">
              <a:latin typeface="Calibri" panose="020F0502020204030204" pitchFamily="34" charset="0"/>
              <a:cs typeface="Times New Roman" panose="02020603050405020304" pitchFamily="18" charset="0"/>
            </a:rPr>
            <a:t>Средний </a:t>
          </a:r>
          <a:r>
            <a:rPr lang="ru-RU" sz="1800" kern="1200" dirty="0">
              <a:latin typeface="Calibri" panose="020F0502020204030204" pitchFamily="34" charset="0"/>
              <a:cs typeface="Times New Roman" panose="02020603050405020304" pitchFamily="18" charset="0"/>
            </a:rPr>
            <a:t>возраст </a:t>
          </a:r>
          <a:r>
            <a:rPr lang="ru-RU" sz="1800" kern="1200" dirty="0" smtClean="0">
              <a:latin typeface="Calibri" panose="020F0502020204030204" pitchFamily="34" charset="0"/>
              <a:cs typeface="Times New Roman" panose="02020603050405020304" pitchFamily="18" charset="0"/>
            </a:rPr>
            <a:t>38,1 </a:t>
          </a:r>
          <a:r>
            <a:rPr lang="ru-RU" sz="1800" kern="1200" dirty="0">
              <a:latin typeface="Calibri" panose="020F0502020204030204" pitchFamily="34" charset="0"/>
              <a:cs typeface="Times New Roman" panose="02020603050405020304" pitchFamily="18" charset="0"/>
            </a:rPr>
            <a:t>лет. </a:t>
          </a:r>
        </a:p>
      </dsp:txBody>
      <dsp:txXfrm>
        <a:off x="4875993" y="1522667"/>
        <a:ext cx="3310573" cy="28719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47F71-0F18-4CA6-B3E0-944BF8DE19E7}">
      <dsp:nvSpPr>
        <dsp:cNvPr id="0" name=""/>
        <dsp:cNvSpPr/>
      </dsp:nvSpPr>
      <dsp:spPr>
        <a:xfrm>
          <a:off x="0" y="1525468"/>
          <a:ext cx="8572559" cy="1046036"/>
        </a:xfrm>
        <a:prstGeom prst="rect">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smtClean="0">
              <a:latin typeface="Calibri" panose="020F0502020204030204" pitchFamily="34" charset="0"/>
              <a:cs typeface="Times New Roman" panose="02020603050405020304" pitchFamily="18" charset="0"/>
            </a:rPr>
            <a:t>АНФ  </a:t>
          </a:r>
          <a:r>
            <a:rPr lang="ru-RU" sz="1800" kern="1200" dirty="0">
              <a:latin typeface="Calibri" panose="020F0502020204030204" pitchFamily="34" charset="0"/>
              <a:cs typeface="Times New Roman" panose="02020603050405020304" pitchFamily="18" charset="0"/>
            </a:rPr>
            <a:t>является малоинвазивным  хирургическим вмешательством, </a:t>
          </a:r>
          <a:r>
            <a:rPr lang="ru-RU" sz="1800" kern="1200" dirty="0" smtClean="0">
              <a:latin typeface="Calibri" panose="020F0502020204030204" pitchFamily="34" charset="0"/>
              <a:cs typeface="Times New Roman" panose="02020603050405020304" pitchFamily="18" charset="0"/>
            </a:rPr>
            <a:t>ранней госпитальной период у пострадавших с переломами бедра при сочетанной травме</a:t>
          </a:r>
          <a:endParaRPr lang="ru-RU" sz="1800" kern="1200" dirty="0">
            <a:latin typeface="Calibri" panose="020F0502020204030204" pitchFamily="34" charset="0"/>
            <a:cs typeface="Times New Roman" panose="02020603050405020304" pitchFamily="18" charset="0"/>
          </a:endParaRPr>
        </a:p>
      </dsp:txBody>
      <dsp:txXfrm>
        <a:off x="0" y="1525468"/>
        <a:ext cx="8572559" cy="1046036"/>
      </dsp:txXfrm>
    </dsp:sp>
    <dsp:sp modelId="{CEFE2CD6-C871-4425-9D6A-72DBBFAAF73B}">
      <dsp:nvSpPr>
        <dsp:cNvPr id="0" name=""/>
        <dsp:cNvSpPr/>
      </dsp:nvSpPr>
      <dsp:spPr>
        <a:xfrm rot="10800000">
          <a:off x="0" y="262"/>
          <a:ext cx="8572559" cy="1540896"/>
        </a:xfrm>
        <a:prstGeom prst="upArrowCallout">
          <a:avLst/>
        </a:prstGeom>
        <a:solidFill>
          <a:schemeClr val="accent3">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smtClean="0">
              <a:latin typeface="Calibri" panose="020F0502020204030204" pitchFamily="34" charset="0"/>
              <a:cs typeface="Times New Roman" panose="02020603050405020304" pitchFamily="18" charset="0"/>
            </a:rPr>
            <a:t>Гипсовая повязка; скелетное вытяжение, аппаратное лечения - ВКДО. Интрамедуллярный остеосинтез штифтом  </a:t>
          </a:r>
          <a:r>
            <a:rPr lang="ru-RU" sz="1800" kern="1200" dirty="0">
              <a:latin typeface="Calibri" panose="020F0502020204030204" pitchFamily="34" charset="0"/>
              <a:cs typeface="Times New Roman" panose="02020603050405020304" pitchFamily="18" charset="0"/>
            </a:rPr>
            <a:t>и др.</a:t>
          </a:r>
        </a:p>
      </dsp:txBody>
      <dsp:txXfrm rot="10800000">
        <a:off x="0" y="262"/>
        <a:ext cx="8572559" cy="10012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47BE6-A312-4B25-8642-700A14329BBC}">
      <dsp:nvSpPr>
        <dsp:cNvPr id="0" name=""/>
        <dsp:cNvSpPr/>
      </dsp:nvSpPr>
      <dsp:spPr>
        <a:xfrm rot="5400000">
          <a:off x="-171702" y="672529"/>
          <a:ext cx="1144681" cy="801276"/>
        </a:xfrm>
        <a:prstGeom prst="chevron">
          <a:avLst/>
        </a:prstGeom>
        <a:solidFill>
          <a:schemeClr val="accent5">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z-Cyrl-UZ" sz="2000" kern="1200" dirty="0"/>
            <a:t>1</a:t>
          </a:r>
          <a:endParaRPr lang="ru-RU" sz="2000" kern="1200" dirty="0"/>
        </a:p>
      </dsp:txBody>
      <dsp:txXfrm rot="-5400000">
        <a:off x="1" y="901464"/>
        <a:ext cx="801276" cy="343405"/>
      </dsp:txXfrm>
    </dsp:sp>
    <dsp:sp modelId="{D3E89272-8282-4E31-B41A-4519AD43CADB}">
      <dsp:nvSpPr>
        <dsp:cNvPr id="0" name=""/>
        <dsp:cNvSpPr/>
      </dsp:nvSpPr>
      <dsp:spPr>
        <a:xfrm rot="5400000">
          <a:off x="4083048" y="-3136552"/>
          <a:ext cx="1455651" cy="801919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ru-RU" sz="1400" kern="1200" dirty="0" smtClean="0">
              <a:latin typeface="Calibri" panose="020F0502020204030204" pitchFamily="34" charset="0"/>
              <a:cs typeface="Times New Roman" pitchFamily="18" charset="0"/>
            </a:rPr>
            <a:t>На реанимационном этапе при балле тяжести сочетанный травмы &lt; 25 по шкале </a:t>
          </a:r>
          <a:r>
            <a:rPr lang="fr-FR" sz="1400" i="1" kern="1200" dirty="0" smtClean="0">
              <a:latin typeface="Calibri" panose="020F0502020204030204" pitchFamily="34" charset="0"/>
              <a:cs typeface="Times New Roman" pitchFamily="18" charset="0"/>
            </a:rPr>
            <a:t>ISS</a:t>
          </a:r>
          <a:r>
            <a:rPr lang="fr-FR" sz="1400" kern="1200" dirty="0" smtClean="0">
              <a:latin typeface="Calibri" panose="020F0502020204030204" pitchFamily="34" charset="0"/>
              <a:cs typeface="Times New Roman" pitchFamily="18" charset="0"/>
            </a:rPr>
            <a:t> </a:t>
          </a:r>
          <a:r>
            <a:rPr lang="ru-RU" sz="1400" kern="1200" dirty="0" smtClean="0">
              <a:latin typeface="Calibri" panose="020F0502020204030204" pitchFamily="34" charset="0"/>
              <a:cs typeface="Times New Roman" pitchFamily="18" charset="0"/>
            </a:rPr>
            <a:t>был возможен любой метод иммобилизации открытого перелома бедра в зависимости от степени повреждения мягких тканей и типа перелома бедренной кости; при балле тяжести 26-40 по</a:t>
          </a:r>
          <a:r>
            <a:rPr lang="ru-RU" sz="1400" i="1" kern="1200" dirty="0" smtClean="0">
              <a:latin typeface="Calibri" panose="020F0502020204030204" pitchFamily="34" charset="0"/>
              <a:cs typeface="Times New Roman" pitchFamily="18" charset="0"/>
            </a:rPr>
            <a:t> </a:t>
          </a:r>
          <a:r>
            <a:rPr lang="fr-FR" sz="1400" i="1" kern="1200" dirty="0" smtClean="0">
              <a:latin typeface="Calibri" panose="020F0502020204030204" pitchFamily="34" charset="0"/>
              <a:cs typeface="Times New Roman" pitchFamily="18" charset="0"/>
            </a:rPr>
            <a:t>ISS</a:t>
          </a:r>
          <a:r>
            <a:rPr lang="fr-FR" sz="1400" kern="1200" dirty="0" smtClean="0">
              <a:latin typeface="Calibri" panose="020F0502020204030204" pitchFamily="34" charset="0"/>
              <a:cs typeface="Times New Roman" pitchFamily="18" charset="0"/>
            </a:rPr>
            <a:t> </a:t>
          </a:r>
          <a:r>
            <a:rPr lang="ru-RU" sz="1400" kern="1200" dirty="0" smtClean="0">
              <a:latin typeface="Calibri" panose="020F0502020204030204" pitchFamily="34" charset="0"/>
              <a:cs typeface="Times New Roman" pitchFamily="18" charset="0"/>
            </a:rPr>
            <a:t>иммобилизацию проводили преимущественно аппаратами наружной фиксации и скелетным вытяжением; при балле тяжести травмы &gt; 40 иммобилизацию осуществляли консервативными методами - гипсовой повязкой и скелетным вытяжением</a:t>
          </a:r>
          <a:endParaRPr lang="ru-RU" sz="1400" kern="1200" dirty="0">
            <a:latin typeface="Calibri" panose="020F0502020204030204" pitchFamily="34" charset="0"/>
            <a:cs typeface="Times New Roman" pitchFamily="18" charset="0"/>
          </a:endParaRPr>
        </a:p>
      </dsp:txBody>
      <dsp:txXfrm rot="-5400000">
        <a:off x="801277" y="216279"/>
        <a:ext cx="7948136" cy="1313533"/>
      </dsp:txXfrm>
    </dsp:sp>
    <dsp:sp modelId="{EDF3EE1B-2D6D-48B0-B344-38DB773F412E}">
      <dsp:nvSpPr>
        <dsp:cNvPr id="0" name=""/>
        <dsp:cNvSpPr/>
      </dsp:nvSpPr>
      <dsp:spPr>
        <a:xfrm rot="5400000">
          <a:off x="-171702" y="2108729"/>
          <a:ext cx="1144681" cy="801276"/>
        </a:xfrm>
        <a:prstGeom prst="chevron">
          <a:avLst/>
        </a:prstGeom>
        <a:solidFill>
          <a:schemeClr val="accent5">
            <a:hueOff val="3359277"/>
            <a:satOff val="4740"/>
            <a:lumOff val="-588"/>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z-Cyrl-UZ" sz="2000" kern="1200" dirty="0"/>
            <a:t>2</a:t>
          </a:r>
          <a:endParaRPr lang="ru-RU" sz="2000" kern="1200" dirty="0"/>
        </a:p>
      </dsp:txBody>
      <dsp:txXfrm rot="-5400000">
        <a:off x="1" y="2337664"/>
        <a:ext cx="801276" cy="343405"/>
      </dsp:txXfrm>
    </dsp:sp>
    <dsp:sp modelId="{532EBC2F-587E-42D6-BB99-20EB75CB73BF}">
      <dsp:nvSpPr>
        <dsp:cNvPr id="0" name=""/>
        <dsp:cNvSpPr/>
      </dsp:nvSpPr>
      <dsp:spPr>
        <a:xfrm rot="5400000">
          <a:off x="4039153" y="-1686047"/>
          <a:ext cx="1543442" cy="801919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ru-RU" sz="1700" kern="1200" dirty="0" smtClean="0">
              <a:solidFill>
                <a:schemeClr val="tx1"/>
              </a:solidFill>
              <a:latin typeface="Calibri" panose="020F0502020204030204" pitchFamily="34" charset="0"/>
              <a:cs typeface="Times New Roman" pitchFamily="18" charset="0"/>
            </a:rPr>
            <a:t>Аппарат для лечения переломов бедренной кости у пострадавших с сочетанной травмой сокращает сроки стационарного послеоперационного лечения в 4,5 раза по сравнению со сроком традиционных способов. Сроки сращения бедренной кости 10-12 недель после операции.</a:t>
          </a:r>
          <a:endParaRPr lang="ru-RU" sz="1700" kern="1200" dirty="0">
            <a:solidFill>
              <a:schemeClr val="tx1"/>
            </a:solidFill>
            <a:latin typeface="Calibri" panose="020F0502020204030204" pitchFamily="34" charset="0"/>
            <a:cs typeface="Times New Roman" pitchFamily="18" charset="0"/>
          </a:endParaRPr>
        </a:p>
      </dsp:txBody>
      <dsp:txXfrm rot="-5400000">
        <a:off x="801277" y="1627175"/>
        <a:ext cx="7943850" cy="1392752"/>
      </dsp:txXfrm>
    </dsp:sp>
    <dsp:sp modelId="{0263B2A3-B926-49AE-BD17-FADC2819E880}">
      <dsp:nvSpPr>
        <dsp:cNvPr id="0" name=""/>
        <dsp:cNvSpPr/>
      </dsp:nvSpPr>
      <dsp:spPr>
        <a:xfrm rot="5400000">
          <a:off x="-171702" y="4047890"/>
          <a:ext cx="1144681" cy="801276"/>
        </a:xfrm>
        <a:prstGeom prst="chevron">
          <a:avLst/>
        </a:prstGeom>
        <a:solidFill>
          <a:schemeClr val="accent5">
            <a:hueOff val="6718553"/>
            <a:satOff val="9479"/>
            <a:lumOff val="-1176"/>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z-Cyrl-UZ" sz="2000" kern="1200" dirty="0"/>
            <a:t>3</a:t>
          </a:r>
          <a:endParaRPr lang="ru-RU" sz="2000" kern="1200" dirty="0"/>
        </a:p>
      </dsp:txBody>
      <dsp:txXfrm rot="-5400000">
        <a:off x="1" y="4276825"/>
        <a:ext cx="801276" cy="343405"/>
      </dsp:txXfrm>
    </dsp:sp>
    <dsp:sp modelId="{7C858488-C931-43E9-8695-8D9DA01B121E}">
      <dsp:nvSpPr>
        <dsp:cNvPr id="0" name=""/>
        <dsp:cNvSpPr/>
      </dsp:nvSpPr>
      <dsp:spPr>
        <a:xfrm rot="5400000">
          <a:off x="3511973" y="383831"/>
          <a:ext cx="2549365" cy="801919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just" defTabSz="755650">
            <a:lnSpc>
              <a:spcPct val="90000"/>
            </a:lnSpc>
            <a:spcBef>
              <a:spcPct val="0"/>
            </a:spcBef>
            <a:spcAft>
              <a:spcPct val="15000"/>
            </a:spcAft>
            <a:buChar char="••"/>
          </a:pPr>
          <a:r>
            <a:rPr lang="ru-RU" sz="1700" kern="1200" dirty="0" smtClean="0">
              <a:solidFill>
                <a:schemeClr val="tx1"/>
              </a:solidFill>
              <a:latin typeface="Calibri" panose="020F0502020204030204" pitchFamily="34" charset="0"/>
              <a:cs typeface="Times New Roman" pitchFamily="18" charset="0"/>
            </a:rPr>
            <a:t>Разработанные нами новые конструкции аппаратов для лечения переломов бедра при сочетанных травме обеспечивают стабильную фиксацию повреждений при минимальном сокращением объема оперативной агрессии, времени и кровопотери на раннем этапе. Конструкционные особенности аппаратов  позволяют проводить репозицию смещений таза и бедра на всех этапах лечения.  Аппарат может быть использован как для этапного, так и для окончательного варианта лечения повреждений. Наличие тензометрического датчика и блока контроля, даёт возможность дистанционно контролировать сигналы с блока контроля, тем самым определяет величину нагрузки на этапах компрессии и </a:t>
          </a:r>
          <a:r>
            <a:rPr lang="ru-RU" sz="1700" kern="1200" dirty="0" err="1" smtClean="0">
              <a:solidFill>
                <a:schemeClr val="tx1"/>
              </a:solidFill>
              <a:latin typeface="Calibri" panose="020F0502020204030204" pitchFamily="34" charset="0"/>
              <a:cs typeface="Times New Roman" pitchFamily="18" charset="0"/>
            </a:rPr>
            <a:t>дистракции</a:t>
          </a:r>
          <a:r>
            <a:rPr lang="ru-RU" sz="1700" kern="1200" dirty="0" smtClean="0">
              <a:solidFill>
                <a:schemeClr val="tx1"/>
              </a:solidFill>
              <a:latin typeface="Calibri" panose="020F0502020204030204" pitchFamily="34" charset="0"/>
              <a:cs typeface="Times New Roman" pitchFamily="18" charset="0"/>
            </a:rPr>
            <a:t>, с сохранением движений в тазобедренном суставе и созданием комфорта для больных. </a:t>
          </a:r>
          <a:endParaRPr lang="ru-RU" sz="1700" kern="1200" dirty="0">
            <a:solidFill>
              <a:schemeClr val="tx1"/>
            </a:solidFill>
            <a:latin typeface="Calibri" panose="020F0502020204030204" pitchFamily="34" charset="0"/>
            <a:cs typeface="Times New Roman" pitchFamily="18" charset="0"/>
          </a:endParaRPr>
        </a:p>
      </dsp:txBody>
      <dsp:txXfrm rot="-5400000">
        <a:off x="777058" y="3243196"/>
        <a:ext cx="7894745" cy="2300465"/>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1579F5-F8B3-418A-B33E-2AEA7B62AD07}" type="datetimeFigureOut">
              <a:rPr lang="ru-RU" smtClean="0"/>
              <a:pPr/>
              <a:t>02.06.2023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556A4C-F964-40F6-A75E-3420CC687ECA}" type="slidenum">
              <a:rPr lang="ru-RU" smtClean="0"/>
              <a:pPr/>
              <a:t>‹#›</a:t>
            </a:fld>
            <a:endParaRPr lang="ru-RU"/>
          </a:p>
        </p:txBody>
      </p:sp>
    </p:spTree>
    <p:extLst>
      <p:ext uri="{BB962C8B-B14F-4D97-AF65-F5344CB8AC3E}">
        <p14:creationId xmlns:p14="http://schemas.microsoft.com/office/powerpoint/2010/main" val="67983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ChangeArrowheads="1" noTextEdit="1"/>
          </p:cNvSpPr>
          <p:nvPr>
            <p:ph type="sldImg"/>
          </p:nvPr>
        </p:nvSpPr>
        <p:spPr>
          <a:ln/>
        </p:spPr>
      </p:sp>
      <p:sp>
        <p:nvSpPr>
          <p:cNvPr id="55299" name="Заметки 2"/>
          <p:cNvSpPr>
            <a:spLocks noGrp="1"/>
          </p:cNvSpPr>
          <p:nvPr>
            <p:ph type="body" idx="1"/>
          </p:nvPr>
        </p:nvSpPr>
        <p:spPr>
          <a:noFill/>
          <a:ln/>
        </p:spPr>
        <p:txBody>
          <a:bodyPr/>
          <a:lstStyle/>
          <a:p>
            <a:endParaRPr lang="ru-RU" altLang="ru-RU" smtClean="0"/>
          </a:p>
        </p:txBody>
      </p:sp>
      <p:sp>
        <p:nvSpPr>
          <p:cNvPr id="55300" name="Номер слайда 3"/>
          <p:cNvSpPr>
            <a:spLocks noGrp="1"/>
          </p:cNvSpPr>
          <p:nvPr>
            <p:ph type="sldNum" sz="quarter" idx="5"/>
          </p:nvPr>
        </p:nvSpPr>
        <p:spPr>
          <a:noFill/>
        </p:spPr>
        <p:txBody>
          <a:bodyPr/>
          <a:lstStyle/>
          <a:p>
            <a:fld id="{5F4D0E96-B7B2-42A0-831F-41147ABFB3E4}" type="slidenum">
              <a:rPr lang="ru-RU" altLang="ru-RU"/>
              <a:pPr/>
              <a:t>14</a:t>
            </a:fld>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Образ слайда 1"/>
          <p:cNvSpPr>
            <a:spLocks noGrp="1" noRot="1" noChangeAspect="1" noChangeArrowheads="1" noTextEdit="1"/>
          </p:cNvSpPr>
          <p:nvPr>
            <p:ph type="sldImg"/>
          </p:nvPr>
        </p:nvSpPr>
        <p:spPr>
          <a:ln/>
        </p:spPr>
      </p:sp>
      <p:sp>
        <p:nvSpPr>
          <p:cNvPr id="56323" name="Заметки 2"/>
          <p:cNvSpPr>
            <a:spLocks noGrp="1"/>
          </p:cNvSpPr>
          <p:nvPr>
            <p:ph type="body" idx="1"/>
          </p:nvPr>
        </p:nvSpPr>
        <p:spPr>
          <a:noFill/>
          <a:ln/>
        </p:spPr>
        <p:txBody>
          <a:bodyPr/>
          <a:lstStyle/>
          <a:p>
            <a:endParaRPr lang="ru-RU" altLang="ru-RU" smtClean="0"/>
          </a:p>
        </p:txBody>
      </p:sp>
      <p:sp>
        <p:nvSpPr>
          <p:cNvPr id="56324" name="Номер слайда 3"/>
          <p:cNvSpPr>
            <a:spLocks noGrp="1"/>
          </p:cNvSpPr>
          <p:nvPr>
            <p:ph type="sldNum" sz="quarter" idx="5"/>
          </p:nvPr>
        </p:nvSpPr>
        <p:spPr>
          <a:noFill/>
        </p:spPr>
        <p:txBody>
          <a:bodyPr/>
          <a:lstStyle/>
          <a:p>
            <a:fld id="{B0F07255-DA11-4709-BA42-BA7966B02A32}" type="slidenum">
              <a:rPr lang="ru-RU" altLang="ru-RU"/>
              <a:pPr/>
              <a:t>20</a:t>
            </a:fld>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r>
              <a:rPr lang="ru-RU" altLang="ru-RU" dirty="0">
                <a:latin typeface="Times New Roman" panose="02020603050405020304" pitchFamily="18" charset="0"/>
                <a:cs typeface="Times New Roman" panose="02020603050405020304" pitchFamily="18" charset="0"/>
                <a:sym typeface="+mn-ea"/>
              </a:rPr>
              <a:t>Отличные результаты получены у 45</a:t>
            </a:r>
            <a:r>
              <a:rPr lang="ru-RU" altLang="ru-RU" dirty="0" smtClean="0">
                <a:latin typeface="Times New Roman" panose="02020603050405020304" pitchFamily="18" charset="0"/>
                <a:cs typeface="Times New Roman" panose="02020603050405020304" pitchFamily="18" charset="0"/>
                <a:sym typeface="+mn-ea"/>
              </a:rPr>
              <a:t> </a:t>
            </a:r>
            <a:r>
              <a:rPr lang="ru-RU" altLang="ru-RU" dirty="0">
                <a:latin typeface="Times New Roman" panose="02020603050405020304" pitchFamily="18" charset="0"/>
                <a:cs typeface="Times New Roman" panose="02020603050405020304" pitchFamily="18" charset="0"/>
                <a:sym typeface="+mn-ea"/>
              </a:rPr>
              <a:t>пострадавших (70,6%) основной группы против 21 (27,4%) - контрольной группы.</a:t>
            </a:r>
          </a:p>
          <a:p>
            <a:r>
              <a:rPr lang="ru-RU" altLang="ru-RU" dirty="0">
                <a:latin typeface="Times New Roman" panose="02020603050405020304" pitchFamily="18" charset="0"/>
                <a:cs typeface="Times New Roman" panose="02020603050405020304" pitchFamily="18" charset="0"/>
                <a:sym typeface="+mn-ea"/>
              </a:rPr>
              <a:t>Хорошие результаты – соответственно у </a:t>
            </a:r>
            <a:r>
              <a:rPr lang="ru-RU" altLang="ru-RU" dirty="0" smtClean="0">
                <a:latin typeface="Times New Roman" panose="02020603050405020304" pitchFamily="18" charset="0"/>
                <a:cs typeface="Times New Roman" panose="02020603050405020304" pitchFamily="18" charset="0"/>
                <a:sym typeface="+mn-ea"/>
              </a:rPr>
              <a:t>12 </a:t>
            </a:r>
            <a:r>
              <a:rPr lang="ru-RU" altLang="ru-RU" dirty="0">
                <a:latin typeface="Times New Roman" panose="02020603050405020304" pitchFamily="18" charset="0"/>
                <a:cs typeface="Times New Roman" panose="02020603050405020304" pitchFamily="18" charset="0"/>
                <a:sym typeface="+mn-ea"/>
              </a:rPr>
              <a:t>больных (14,7%) основной группы против </a:t>
            </a:r>
            <a:r>
              <a:rPr lang="ru-RU" altLang="ru-RU" dirty="0" smtClean="0">
                <a:latin typeface="Times New Roman" panose="02020603050405020304" pitchFamily="18" charset="0"/>
                <a:cs typeface="Times New Roman" panose="02020603050405020304" pitchFamily="18" charset="0"/>
                <a:sym typeface="+mn-ea"/>
              </a:rPr>
              <a:t>25 </a:t>
            </a:r>
            <a:r>
              <a:rPr lang="ru-RU" altLang="ru-RU" dirty="0">
                <a:latin typeface="Times New Roman" panose="02020603050405020304" pitchFamily="18" charset="0"/>
                <a:cs typeface="Times New Roman" panose="02020603050405020304" pitchFamily="18" charset="0"/>
                <a:sym typeface="+mn-ea"/>
              </a:rPr>
              <a:t>(17,7%) - контрольной</a:t>
            </a:r>
            <a:r>
              <a:rPr lang="ru-RU" altLang="ru-RU" dirty="0" smtClean="0">
                <a:latin typeface="Times New Roman" panose="02020603050405020304" pitchFamily="18" charset="0"/>
                <a:cs typeface="Times New Roman" panose="02020603050405020304" pitchFamily="18" charset="0"/>
                <a:sym typeface="+mn-ea"/>
              </a:rPr>
              <a:t>.</a:t>
            </a:r>
            <a:endParaRPr lang="ru-RU" altLang="ru-RU" dirty="0">
              <a:latin typeface="Times New Roman" panose="02020603050405020304" pitchFamily="18" charset="0"/>
              <a:cs typeface="Times New Roman" panose="02020603050405020304" pitchFamily="18" charset="0"/>
              <a:sym typeface="+mn-ea"/>
            </a:endParaRPr>
          </a:p>
          <a:p>
            <a:r>
              <a:rPr lang="ru-RU" altLang="ru-RU" dirty="0">
                <a:latin typeface="Times New Roman" panose="02020603050405020304" pitchFamily="18" charset="0"/>
                <a:cs typeface="Times New Roman" panose="02020603050405020304" pitchFamily="18" charset="0"/>
                <a:sym typeface="+mn-ea"/>
              </a:rPr>
              <a:t>Доля удовлетворительных </a:t>
            </a:r>
            <a:r>
              <a:rPr lang="ru-RU" altLang="ru-RU" dirty="0">
                <a:solidFill>
                  <a:srgbClr val="000000"/>
                </a:solidFill>
                <a:latin typeface="Times New Roman" panose="02020603050405020304" pitchFamily="18" charset="0"/>
                <a:cs typeface="Times New Roman" panose="02020603050405020304" pitchFamily="18" charset="0"/>
                <a:sym typeface="+mn-ea"/>
              </a:rPr>
              <a:t>результатов составила 6 (8,8%) у пострадавших основной группы и соответственно </a:t>
            </a:r>
            <a:r>
              <a:rPr lang="ru-RU" altLang="ru-RU" dirty="0" smtClean="0">
                <a:solidFill>
                  <a:srgbClr val="000000"/>
                </a:solidFill>
                <a:latin typeface="Times New Roman" panose="02020603050405020304" pitchFamily="18" charset="0"/>
                <a:cs typeface="Times New Roman" panose="02020603050405020304" pitchFamily="18" charset="0"/>
                <a:sym typeface="+mn-ea"/>
              </a:rPr>
              <a:t>22 </a:t>
            </a:r>
            <a:r>
              <a:rPr lang="ru-RU" altLang="ru-RU" dirty="0">
                <a:solidFill>
                  <a:srgbClr val="000000"/>
                </a:solidFill>
                <a:latin typeface="Times New Roman" panose="02020603050405020304" pitchFamily="18" charset="0"/>
                <a:cs typeface="Times New Roman" panose="02020603050405020304" pitchFamily="18" charset="0"/>
                <a:sym typeface="+mn-ea"/>
              </a:rPr>
              <a:t>(11,3%)</a:t>
            </a:r>
            <a:r>
              <a:rPr lang="ru-RU" altLang="ru-RU" dirty="0">
                <a:latin typeface="Times New Roman" panose="02020603050405020304" pitchFamily="18" charset="0"/>
                <a:cs typeface="Times New Roman" panose="02020603050405020304" pitchFamily="18" charset="0"/>
                <a:sym typeface="+mn-ea"/>
              </a:rPr>
              <a:t> - в контрольной группе. Как видно высокий процент плохих результатов - </a:t>
            </a:r>
            <a:r>
              <a:rPr lang="ru-RU" altLang="ru-RU" dirty="0" smtClean="0">
                <a:latin typeface="Times New Roman" panose="02020603050405020304" pitchFamily="18" charset="0"/>
                <a:cs typeface="Times New Roman" panose="02020603050405020304" pitchFamily="18" charset="0"/>
                <a:sym typeface="+mn-ea"/>
              </a:rPr>
              <a:t>12(12,9</a:t>
            </a:r>
            <a:r>
              <a:rPr lang="ru-RU" altLang="ru-RU" dirty="0">
                <a:latin typeface="Times New Roman" panose="02020603050405020304" pitchFamily="18" charset="0"/>
                <a:cs typeface="Times New Roman" panose="02020603050405020304" pitchFamily="18" charset="0"/>
                <a:sym typeface="+mn-ea"/>
              </a:rPr>
              <a:t>%) у пострадавших в контрольной группе в 4 раза превышал долю плохих результатов у больных в основной группе - 2 (2,9%).</a:t>
            </a:r>
            <a:endParaRPr lang="ru-RU" altLang="ru-RU" dirty="0">
              <a:latin typeface="Times New Roman" panose="02020603050405020304" pitchFamily="18" charset="0"/>
              <a:ea typeface="Times New Roman" panose="02020603050405020304" pitchFamily="18" charset="0"/>
            </a:endParaRPr>
          </a:p>
          <a:p>
            <a:endParaRPr lang="ru-RU"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B4C71EC6-210F-42DE-9C53-41977AD35B3D}" type="datetimeFigureOut">
              <a:rPr lang="ru-RU" smtClean="0"/>
              <a:pPr/>
              <a:t>02.06.2023</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B19B0651-EE4F-4900-A07F-96A6BFA9D0F0}" type="slidenum">
              <a:rPr lang="ru-RU" smtClean="0"/>
              <a:pPr/>
              <a:t>‹#›</a:t>
            </a:fld>
            <a:endParaRPr lang="ru-RU"/>
          </a:p>
        </p:txBody>
      </p:sp>
    </p:spTree>
  </p:cSld>
  <p:clrMapOvr>
    <a:masterClrMapping/>
  </p:clrMapOvr>
  <p:transition spd="slow">
    <p:split orient="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02.06.2023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transition spd="slow">
    <p:split orient="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02.06.2023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transition spd="slow">
    <p:split orient="vert"/>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5"/>
            <a:ext cx="8229600" cy="1139825"/>
          </a:xfrm>
        </p:spPr>
        <p:txBody>
          <a:bodyPr/>
          <a:lstStyle/>
          <a:p>
            <a:r>
              <a:rPr lang="ru-RU"/>
              <a:t>Образец заголовка</a:t>
            </a:r>
          </a:p>
        </p:txBody>
      </p:sp>
      <p:sp>
        <p:nvSpPr>
          <p:cNvPr id="3" name="Содержимое 2"/>
          <p:cNvSpPr>
            <a:spLocks noGrp="1"/>
          </p:cNvSpPr>
          <p:nvPr>
            <p:ph sz="half" idx="1"/>
          </p:nvPr>
        </p:nvSpPr>
        <p:spPr>
          <a:xfrm>
            <a:off x="457200" y="1600202"/>
            <a:ext cx="40386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4648200" y="1600202"/>
            <a:ext cx="4038600" cy="21891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Содержимое 4"/>
          <p:cNvSpPr>
            <a:spLocks noGrp="1"/>
          </p:cNvSpPr>
          <p:nvPr>
            <p:ph sz="quarter" idx="3"/>
          </p:nvPr>
        </p:nvSpPr>
        <p:spPr>
          <a:xfrm>
            <a:off x="4648200" y="3941763"/>
            <a:ext cx="4038600" cy="21891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Дата 3">
            <a:extLst>
              <a:ext uri="{FF2B5EF4-FFF2-40B4-BE49-F238E27FC236}"/>
            </a:extLst>
          </p:cNvPr>
          <p:cNvSpPr>
            <a:spLocks noGrp="1"/>
          </p:cNvSpPr>
          <p:nvPr>
            <p:ph type="dt" sz="half" idx="10"/>
          </p:nvPr>
        </p:nvSpPr>
        <p:spPr/>
        <p:txBody>
          <a:bodyPr/>
          <a:lstStyle>
            <a:lvl1pPr>
              <a:defRPr/>
            </a:lvl1pPr>
          </a:lstStyle>
          <a:p>
            <a:pPr>
              <a:defRPr/>
            </a:pPr>
            <a:endParaRPr lang="ru-RU"/>
          </a:p>
        </p:txBody>
      </p:sp>
      <p:sp>
        <p:nvSpPr>
          <p:cNvPr id="7"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8" name="Номер слайда 5">
            <a:extLst>
              <a:ext uri="{FF2B5EF4-FFF2-40B4-BE49-F238E27FC236}"/>
            </a:extLst>
          </p:cNvPr>
          <p:cNvSpPr>
            <a:spLocks noGrp="1"/>
          </p:cNvSpPr>
          <p:nvPr>
            <p:ph type="sldNum" sz="quarter" idx="12"/>
          </p:nvPr>
        </p:nvSpPr>
        <p:spPr/>
        <p:txBody>
          <a:bodyPr/>
          <a:lstStyle>
            <a:lvl1pPr>
              <a:defRPr/>
            </a:lvl1pPr>
          </a:lstStyle>
          <a:p>
            <a:pPr>
              <a:defRPr/>
            </a:pPr>
            <a:fld id="{9FC1F091-CE7A-40C3-999A-3C560DD02A26}" type="slidenum">
              <a:rPr lang="ru-RU" altLang="ru-RU"/>
              <a:pPr>
                <a:defRPr/>
              </a:pPr>
              <a:t>‹#›</a:t>
            </a:fld>
            <a:endParaRPr lang="ru-RU"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4C8C47B-DB31-45AB-AF5B-1E7CE4E0A684}" type="datetimeFigureOut">
              <a:rPr lang="ru-RU" smtClean="0">
                <a:solidFill>
                  <a:prstClr val="black">
                    <a:tint val="75000"/>
                  </a:prstClr>
                </a:solidFill>
              </a:rPr>
              <a:pPr/>
              <a:t>02.06.2023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DF9AA23-C65C-404E-B9A0-70DBD67BACB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33452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4C8C47B-DB31-45AB-AF5B-1E7CE4E0A684}" type="datetimeFigureOut">
              <a:rPr lang="ru-RU" smtClean="0">
                <a:solidFill>
                  <a:prstClr val="black">
                    <a:tint val="75000"/>
                  </a:prstClr>
                </a:solidFill>
              </a:rPr>
              <a:pPr/>
              <a:t>02.06.2023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DF9AA23-C65C-404E-B9A0-70DBD67BACB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25273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4C8C47B-DB31-45AB-AF5B-1E7CE4E0A684}" type="datetimeFigureOut">
              <a:rPr lang="ru-RU" smtClean="0">
                <a:solidFill>
                  <a:prstClr val="black">
                    <a:tint val="75000"/>
                  </a:prstClr>
                </a:solidFill>
              </a:rPr>
              <a:pPr/>
              <a:t>02.06.2023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DF9AA23-C65C-404E-B9A0-70DBD67BACB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26890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4C8C47B-DB31-45AB-AF5B-1E7CE4E0A684}" type="datetimeFigureOut">
              <a:rPr lang="ru-RU" smtClean="0">
                <a:solidFill>
                  <a:prstClr val="black">
                    <a:tint val="75000"/>
                  </a:prstClr>
                </a:solidFill>
              </a:rPr>
              <a:pPr/>
              <a:t>02.06.2023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2DF9AA23-C65C-404E-B9A0-70DBD67BACB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57766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4C8C47B-DB31-45AB-AF5B-1E7CE4E0A684}" type="datetimeFigureOut">
              <a:rPr lang="ru-RU" smtClean="0">
                <a:solidFill>
                  <a:prstClr val="black">
                    <a:tint val="75000"/>
                  </a:prstClr>
                </a:solidFill>
              </a:rPr>
              <a:pPr/>
              <a:t>02.06.2023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2DF9AA23-C65C-404E-B9A0-70DBD67BACB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22393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4C8C47B-DB31-45AB-AF5B-1E7CE4E0A684}" type="datetimeFigureOut">
              <a:rPr lang="ru-RU" smtClean="0">
                <a:solidFill>
                  <a:prstClr val="black">
                    <a:tint val="75000"/>
                  </a:prstClr>
                </a:solidFill>
              </a:rPr>
              <a:pPr/>
              <a:t>02.06.2023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2DF9AA23-C65C-404E-B9A0-70DBD67BACB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6966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4C8C47B-DB31-45AB-AF5B-1E7CE4E0A684}" type="datetimeFigureOut">
              <a:rPr lang="ru-RU" smtClean="0">
                <a:solidFill>
                  <a:prstClr val="black">
                    <a:tint val="75000"/>
                  </a:prstClr>
                </a:solidFill>
              </a:rPr>
              <a:pPr/>
              <a:t>02.06.2023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2DF9AA23-C65C-404E-B9A0-70DBD67BACB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69449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02.06.2023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transition spd="slow">
    <p:split orient="vert"/>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4C8C47B-DB31-45AB-AF5B-1E7CE4E0A684}" type="datetimeFigureOut">
              <a:rPr lang="ru-RU" smtClean="0">
                <a:solidFill>
                  <a:prstClr val="black">
                    <a:tint val="75000"/>
                  </a:prstClr>
                </a:solidFill>
              </a:rPr>
              <a:pPr/>
              <a:t>02.06.2023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2DF9AA23-C65C-404E-B9A0-70DBD67BACB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85028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4C8C47B-DB31-45AB-AF5B-1E7CE4E0A684}" type="datetimeFigureOut">
              <a:rPr lang="ru-RU" smtClean="0">
                <a:solidFill>
                  <a:prstClr val="black">
                    <a:tint val="75000"/>
                  </a:prstClr>
                </a:solidFill>
              </a:rPr>
              <a:pPr/>
              <a:t>02.06.2023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2DF9AA23-C65C-404E-B9A0-70DBD67BACB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88870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4C8C47B-DB31-45AB-AF5B-1E7CE4E0A684}" type="datetimeFigureOut">
              <a:rPr lang="ru-RU" smtClean="0">
                <a:solidFill>
                  <a:prstClr val="black">
                    <a:tint val="75000"/>
                  </a:prstClr>
                </a:solidFill>
              </a:rPr>
              <a:pPr/>
              <a:t>02.06.2023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DF9AA23-C65C-404E-B9A0-70DBD67BACB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15361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4C8C47B-DB31-45AB-AF5B-1E7CE4E0A684}" type="datetimeFigureOut">
              <a:rPr lang="ru-RU" smtClean="0">
                <a:solidFill>
                  <a:prstClr val="black">
                    <a:tint val="75000"/>
                  </a:prstClr>
                </a:solidFill>
              </a:rPr>
              <a:pPr/>
              <a:t>02.06.2023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DF9AA23-C65C-404E-B9A0-70DBD67BACB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22501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pPr/>
              <a:t>02.06.2023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split orient="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02.06.2023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spd="slow">
    <p:split orient="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pPr/>
              <a:t>02.06.2023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spd="slow">
    <p:split orient="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B4C71EC6-210F-42DE-9C53-41977AD35B3D}" type="datetimeFigureOut">
              <a:rPr lang="ru-RU" smtClean="0"/>
              <a:pPr/>
              <a:t>02.06.2023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spd="slow">
    <p:split orient="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4C71EC6-210F-42DE-9C53-41977AD35B3D}" type="datetimeFigureOut">
              <a:rPr lang="ru-RU" smtClean="0"/>
              <a:pPr/>
              <a:t>02.06.2023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transition spd="slow">
    <p:split orient="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B4C71EC6-210F-42DE-9C53-41977AD35B3D}" type="datetimeFigureOut">
              <a:rPr lang="ru-RU" smtClean="0"/>
              <a:pPr/>
              <a:t>02.06.2023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spd="slow">
    <p:split orient="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B4C71EC6-210F-42DE-9C53-41977AD35B3D}" type="datetimeFigureOut">
              <a:rPr lang="ru-RU" smtClean="0"/>
              <a:pPr/>
              <a:t>02.06.2023</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B19B0651-EE4F-4900-A07F-96A6BFA9D0F0}"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split orient="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4C71EC6-210F-42DE-9C53-41977AD35B3D}" type="datetimeFigureOut">
              <a:rPr lang="ru-RU" smtClean="0"/>
              <a:pPr/>
              <a:t>02.06.2023</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ransition spd="slow">
    <p:split orient="vert"/>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4C8C47B-DB31-45AB-AF5B-1E7CE4E0A684}" type="datetimeFigureOut">
              <a:rPr lang="ru-RU" smtClean="0">
                <a:solidFill>
                  <a:prstClr val="black">
                    <a:tint val="75000"/>
                  </a:prstClr>
                </a:solidFill>
              </a:rPr>
              <a:pPr defTabSz="914400"/>
              <a:t>02.06.2023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DF9AA23-C65C-404E-B9A0-70DBD67BACB5}" type="slidenum">
              <a:rPr lang="ru-RU" smtClean="0">
                <a:solidFill>
                  <a:prstClr val="black">
                    <a:tint val="75000"/>
                  </a:prstClr>
                </a:solidFill>
              </a:rPr>
              <a:pPr defTabSz="914400"/>
              <a:t>‹#›</a:t>
            </a:fld>
            <a:endParaRPr lang="ru-RU">
              <a:solidFill>
                <a:prstClr val="black">
                  <a:tint val="75000"/>
                </a:prstClr>
              </a:solidFill>
            </a:endParaRPr>
          </a:p>
        </p:txBody>
      </p:sp>
    </p:spTree>
    <p:extLst>
      <p:ext uri="{BB962C8B-B14F-4D97-AF65-F5344CB8AC3E}">
        <p14:creationId xmlns:p14="http://schemas.microsoft.com/office/powerpoint/2010/main" val="651574435"/>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4.jpeg"/><Relationship Id="rId3" Type="http://schemas.openxmlformats.org/officeDocument/2006/relationships/image" Target="../media/image35.jpeg"/><Relationship Id="rId7" Type="http://schemas.openxmlformats.org/officeDocument/2006/relationships/image" Target="../media/image39.jpeg"/><Relationship Id="rId12" Type="http://schemas.openxmlformats.org/officeDocument/2006/relationships/image" Target="../media/image28.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11.jpeg"/><Relationship Id="rId7" Type="http://schemas.openxmlformats.org/officeDocument/2006/relationships/image" Target="../media/image49.jpeg"/><Relationship Id="rId2" Type="http://schemas.openxmlformats.org/officeDocument/2006/relationships/image" Target="../media/image45.png"/><Relationship Id="rId1" Type="http://schemas.openxmlformats.org/officeDocument/2006/relationships/slideLayout" Target="../slideLayouts/slideLayout1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 Id="rId9" Type="http://schemas.openxmlformats.org/officeDocument/2006/relationships/image" Target="../media/image51.jpeg"/></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2.xml"/><Relationship Id="rId5" Type="http://schemas.openxmlformats.org/officeDocument/2006/relationships/image" Target="../media/image55.jpeg"/><Relationship Id="rId4" Type="http://schemas.openxmlformats.org/officeDocument/2006/relationships/image" Target="../media/image54.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21.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47.jpeg"/><Relationship Id="rId7" Type="http://schemas.openxmlformats.org/officeDocument/2006/relationships/image" Target="../media/image62.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2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Colors" Target="../diagrams/colors4.xml"/><Relationship Id="rId11" Type="http://schemas.openxmlformats.org/officeDocument/2006/relationships/image" Target="../media/image7.jpeg"/><Relationship Id="rId5" Type="http://schemas.openxmlformats.org/officeDocument/2006/relationships/diagramQuickStyle" Target="../diagrams/quickStyle4.xml"/><Relationship Id="rId10" Type="http://schemas.openxmlformats.org/officeDocument/2006/relationships/image" Target="../media/image6.jpeg"/><Relationship Id="rId4" Type="http://schemas.openxmlformats.org/officeDocument/2006/relationships/diagramLayout" Target="../diagrams/layout4.xml"/><Relationship Id="rId9" Type="http://schemas.openxmlformats.org/officeDocument/2006/relationships/image" Target="../media/image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ctrTitle"/>
          </p:nvPr>
        </p:nvSpPr>
        <p:spPr>
          <a:xfrm>
            <a:off x="467544" y="2276872"/>
            <a:ext cx="8352928" cy="2387600"/>
          </a:xfrm>
        </p:spPr>
        <p:txBody>
          <a:bodyPr>
            <a:noAutofit/>
          </a:bodyPr>
          <a:lstStyle/>
          <a:p>
            <a:pPr algn="l"/>
            <a:r>
              <a:rPr lang="ru-RU" sz="3600" b="1" dirty="0" smtClean="0">
                <a:solidFill>
                  <a:srgbClr val="006600"/>
                </a:solidFill>
                <a:latin typeface="+mn-lt"/>
                <a:cs typeface="Times New Roman" panose="02020603050405020304" pitchFamily="18" charset="0"/>
              </a:rPr>
              <a:t>Оптимизация </a:t>
            </a:r>
            <a:r>
              <a:rPr lang="ru-RU" sz="3600" b="1" dirty="0">
                <a:solidFill>
                  <a:srgbClr val="006600"/>
                </a:solidFill>
                <a:latin typeface="+mn-lt"/>
                <a:cs typeface="Times New Roman" panose="02020603050405020304" pitchFamily="18" charset="0"/>
              </a:rPr>
              <a:t>тактики диагностики и хирургического метода лечения пострадавших с переломами бедренной кости при сочетанной </a:t>
            </a:r>
            <a:r>
              <a:rPr lang="ru-RU" sz="3600" b="1" dirty="0" smtClean="0">
                <a:solidFill>
                  <a:srgbClr val="006600"/>
                </a:solidFill>
                <a:latin typeface="+mn-lt"/>
                <a:cs typeface="Times New Roman" panose="02020603050405020304" pitchFamily="18" charset="0"/>
              </a:rPr>
              <a:t>травме</a:t>
            </a:r>
            <a:endParaRPr lang="ru-RU" sz="3600" b="1" dirty="0">
              <a:solidFill>
                <a:srgbClr val="006600"/>
              </a:solidFill>
              <a:latin typeface="+mn-lt"/>
            </a:endParaRPr>
          </a:p>
        </p:txBody>
      </p:sp>
      <p:sp>
        <p:nvSpPr>
          <p:cNvPr id="5" name="Подзаголовок 2"/>
          <p:cNvSpPr>
            <a:spLocks noGrp="1"/>
          </p:cNvSpPr>
          <p:nvPr>
            <p:ph type="subTitle" idx="1"/>
          </p:nvPr>
        </p:nvSpPr>
        <p:spPr>
          <a:xfrm>
            <a:off x="1403648" y="4940062"/>
            <a:ext cx="7632848" cy="1441266"/>
          </a:xfrm>
        </p:spPr>
        <p:txBody>
          <a:bodyPr>
            <a:noAutofit/>
          </a:bodyPr>
          <a:lstStyle/>
          <a:p>
            <a:r>
              <a:rPr lang="ru-RU" dirty="0" err="1" smtClean="0">
                <a:solidFill>
                  <a:schemeClr val="tx1"/>
                </a:solidFill>
                <a:cs typeface="Times New Roman" panose="02020603050405020304" pitchFamily="18" charset="0"/>
              </a:rPr>
              <a:t>Жаббаров</a:t>
            </a:r>
            <a:r>
              <a:rPr lang="ru-RU" dirty="0" smtClean="0">
                <a:solidFill>
                  <a:schemeClr val="tx1"/>
                </a:solidFill>
                <a:cs typeface="Times New Roman" panose="02020603050405020304" pitchFamily="18" charset="0"/>
              </a:rPr>
              <a:t> </a:t>
            </a:r>
            <a:r>
              <a:rPr lang="ru-RU" dirty="0" err="1" smtClean="0">
                <a:solidFill>
                  <a:schemeClr val="tx1"/>
                </a:solidFill>
                <a:cs typeface="Times New Roman" panose="02020603050405020304" pitchFamily="18" charset="0"/>
              </a:rPr>
              <a:t>Жамшид</a:t>
            </a:r>
            <a:r>
              <a:rPr lang="ru-RU" dirty="0" smtClean="0">
                <a:solidFill>
                  <a:schemeClr val="tx1"/>
                </a:solidFill>
                <a:cs typeface="Times New Roman" panose="02020603050405020304" pitchFamily="18" charset="0"/>
              </a:rPr>
              <a:t> </a:t>
            </a:r>
            <a:r>
              <a:rPr lang="ru-RU" dirty="0" err="1" smtClean="0">
                <a:solidFill>
                  <a:schemeClr val="tx1"/>
                </a:solidFill>
                <a:cs typeface="Times New Roman" panose="02020603050405020304" pitchFamily="18" charset="0"/>
              </a:rPr>
              <a:t>Юсупович</a:t>
            </a:r>
            <a:endParaRPr lang="ru-RU" dirty="0" smtClean="0">
              <a:solidFill>
                <a:schemeClr val="tx1"/>
              </a:solidFill>
              <a:cs typeface="Times New Roman" panose="02020603050405020304" pitchFamily="18" charset="0"/>
            </a:endParaRPr>
          </a:p>
          <a:p>
            <a:pPr algn="l"/>
            <a:endParaRPr lang="ru-RU" sz="1800" dirty="0" smtClean="0">
              <a:solidFill>
                <a:schemeClr val="tx1"/>
              </a:solidFill>
              <a:cs typeface="Times New Roman" panose="02020603050405020304" pitchFamily="18" charset="0"/>
            </a:endParaRPr>
          </a:p>
          <a:p>
            <a:pPr algn="r"/>
            <a:r>
              <a:rPr lang="ru-RU" sz="2400" dirty="0" smtClean="0">
                <a:solidFill>
                  <a:schemeClr val="tx1"/>
                </a:solidFill>
                <a:cs typeface="Times New Roman" pitchFamily="18" charset="0"/>
              </a:rPr>
              <a:t>Бухарский </a:t>
            </a:r>
            <a:r>
              <a:rPr lang="ru-RU" sz="2400" dirty="0">
                <a:solidFill>
                  <a:schemeClr val="tx1"/>
                </a:solidFill>
                <a:cs typeface="Times New Roman" pitchFamily="18" charset="0"/>
              </a:rPr>
              <a:t>Филиал Республиканского Научного Центра Экстренной Медицинской Помощи</a:t>
            </a:r>
          </a:p>
          <a:p>
            <a:pPr algn="l"/>
            <a:endParaRPr lang="ru-RU" dirty="0">
              <a:solidFill>
                <a:schemeClr val="tx1"/>
              </a:solidFill>
              <a:cs typeface="Times New Roman" panose="02020603050405020304" pitchFamily="18" charset="0"/>
            </a:endParaRPr>
          </a:p>
        </p:txBody>
      </p:sp>
      <p:pic>
        <p:nvPicPr>
          <p:cNvPr id="6" name="Picture 4"/>
          <p:cNvPicPr>
            <a:picLocks noChangeAspect="1" noChangeArrowheads="1"/>
          </p:cNvPicPr>
          <p:nvPr/>
        </p:nvPicPr>
        <p:blipFill>
          <a:blip r:embed="rId2" cstate="print"/>
          <a:srcRect b="2157"/>
          <a:stretch>
            <a:fillRect/>
          </a:stretch>
        </p:blipFill>
        <p:spPr bwMode="auto">
          <a:xfrm>
            <a:off x="1" y="1"/>
            <a:ext cx="9144000" cy="2132855"/>
          </a:xfrm>
          <a:prstGeom prst="rect">
            <a:avLst/>
          </a:prstGeom>
          <a:noFill/>
          <a:ln w="9525">
            <a:noFill/>
            <a:miter lim="800000"/>
            <a:headEnd/>
            <a:tailEnd/>
          </a:ln>
        </p:spPr>
      </p:pic>
    </p:spTree>
    <p:extLst>
      <p:ext uri="{BB962C8B-B14F-4D97-AF65-F5344CB8AC3E}">
        <p14:creationId xmlns:p14="http://schemas.microsoft.com/office/powerpoint/2010/main" val="1409136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518864" y="189012"/>
            <a:ext cx="8229600" cy="647700"/>
          </a:xfrm>
        </p:spPr>
        <p:txBody>
          <a:bodyPr>
            <a:normAutofit fontScale="90000"/>
          </a:bodyPr>
          <a:lstStyle/>
          <a:p>
            <a:pPr algn="ctr" eaLnBrk="1" hangingPunct="1"/>
            <a:r>
              <a:rPr lang="ru-RU" altLang="ru-RU" sz="4000" dirty="0" smtClean="0">
                <a:solidFill>
                  <a:schemeClr val="tx1"/>
                </a:solidFill>
                <a:effectLst/>
                <a:latin typeface="Calibri" panose="020F0502020204030204" pitchFamily="34" charset="0"/>
              </a:rPr>
              <a:t>Вид конечностей больного  </a:t>
            </a:r>
          </a:p>
        </p:txBody>
      </p:sp>
      <p:pic>
        <p:nvPicPr>
          <p:cNvPr id="20485" name="Picture 8" descr="D:\История болезни №1\для история больных\Бек\тематические стержневые\Жабборов\фотки\IMG_20210908_233223.jpg">
            <a:extLst>
              <a:ext uri="{FF2B5EF4-FFF2-40B4-BE49-F238E27FC236}"/>
            </a:extLst>
          </p:cNvPr>
          <p:cNvPicPr>
            <a:picLocks noChangeAspect="1" noChangeArrowheads="1"/>
          </p:cNvPicPr>
          <p:nvPr/>
        </p:nvPicPr>
        <p:blipFill>
          <a:blip r:embed="rId2" cstate="print"/>
          <a:srcRect/>
          <a:stretch>
            <a:fillRect/>
          </a:stretch>
        </p:blipFill>
        <p:spPr bwMode="auto">
          <a:xfrm>
            <a:off x="675010" y="1772816"/>
            <a:ext cx="3536950" cy="15922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486" name="Picture 9" descr="D:\История болезни №1\для история больных\Бек\тематические стержневые\Жабборов\фотки\IMG_20210908_233232.jpg">
            <a:extLst>
              <a:ext uri="{FF2B5EF4-FFF2-40B4-BE49-F238E27FC236}"/>
            </a:extLst>
          </p:cNvPr>
          <p:cNvPicPr>
            <a:picLocks noChangeAspect="1" noChangeArrowheads="1"/>
          </p:cNvPicPr>
          <p:nvPr/>
        </p:nvPicPr>
        <p:blipFill>
          <a:blip r:embed="rId3" cstate="print"/>
          <a:srcRect/>
          <a:stretch>
            <a:fillRect/>
          </a:stretch>
        </p:blipFill>
        <p:spPr bwMode="auto">
          <a:xfrm>
            <a:off x="662310" y="3780953"/>
            <a:ext cx="3549650" cy="15922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487" name="Picture 10" descr="D:\История болезни №1\для история больных\Бек\тематические стержневые\Жабборов\фотки\IMG_20210908_233237.jpg">
            <a:extLst>
              <a:ext uri="{FF2B5EF4-FFF2-40B4-BE49-F238E27FC236}"/>
            </a:extLst>
          </p:cNvPr>
          <p:cNvPicPr>
            <a:picLocks noChangeAspect="1" noChangeArrowheads="1"/>
          </p:cNvPicPr>
          <p:nvPr/>
        </p:nvPicPr>
        <p:blipFill>
          <a:blip r:embed="rId4" cstate="print"/>
          <a:srcRect t="21576"/>
          <a:stretch>
            <a:fillRect/>
          </a:stretch>
        </p:blipFill>
        <p:spPr bwMode="auto">
          <a:xfrm>
            <a:off x="4583757" y="1764730"/>
            <a:ext cx="3876675" cy="15922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488" name="Picture 11" descr="D:\История болезни №1\для история больных\Бек\тематические стержневые\Жабборов\фотки\IMG_20210908_233258.jpg">
            <a:extLst>
              <a:ext uri="{FF2B5EF4-FFF2-40B4-BE49-F238E27FC236}"/>
            </a:extLst>
          </p:cNvPr>
          <p:cNvPicPr>
            <a:picLocks noChangeAspect="1" noChangeArrowheads="1"/>
          </p:cNvPicPr>
          <p:nvPr/>
        </p:nvPicPr>
        <p:blipFill>
          <a:blip r:embed="rId5" cstate="print"/>
          <a:srcRect r="6456" b="14648"/>
          <a:stretch>
            <a:fillRect/>
          </a:stretch>
        </p:blipFill>
        <p:spPr bwMode="auto">
          <a:xfrm>
            <a:off x="4655765" y="3780953"/>
            <a:ext cx="3876675" cy="15922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457200" y="44624"/>
            <a:ext cx="8229600" cy="1300162"/>
          </a:xfrm>
        </p:spPr>
        <p:txBody>
          <a:bodyPr>
            <a:normAutofit/>
          </a:bodyPr>
          <a:lstStyle/>
          <a:p>
            <a:pPr algn="ctr" eaLnBrk="1" hangingPunct="1"/>
            <a:r>
              <a:rPr lang="ru-RU" altLang="ru-RU" sz="2800" dirty="0" smtClean="0">
                <a:solidFill>
                  <a:schemeClr val="tx1"/>
                </a:solidFill>
                <a:effectLst/>
                <a:latin typeface="Calibri" panose="020F0502020204030204" pitchFamily="34" charset="0"/>
                <a:cs typeface="Times New Roman" pitchFamily="18" charset="0"/>
              </a:rPr>
              <a:t>Первый этап </a:t>
            </a:r>
            <a:br>
              <a:rPr lang="ru-RU" altLang="ru-RU" sz="2800" dirty="0" smtClean="0">
                <a:solidFill>
                  <a:schemeClr val="tx1"/>
                </a:solidFill>
                <a:effectLst/>
                <a:latin typeface="Calibri" panose="020F0502020204030204" pitchFamily="34" charset="0"/>
                <a:cs typeface="Times New Roman" pitchFamily="18" charset="0"/>
              </a:rPr>
            </a:br>
            <a:r>
              <a:rPr lang="ru-RU" altLang="ru-RU" sz="2800" dirty="0" smtClean="0">
                <a:solidFill>
                  <a:schemeClr val="tx1"/>
                </a:solidFill>
                <a:effectLst/>
                <a:latin typeface="Calibri" panose="020F0502020204030204" pitchFamily="34" charset="0"/>
                <a:cs typeface="Times New Roman" pitchFamily="18" charset="0"/>
              </a:rPr>
              <a:t>операции в экстренном порядке (через 2часа):  </a:t>
            </a:r>
          </a:p>
        </p:txBody>
      </p:sp>
      <p:sp>
        <p:nvSpPr>
          <p:cNvPr id="3" name="Объект 2">
            <a:extLst>
              <a:ext uri="{FF2B5EF4-FFF2-40B4-BE49-F238E27FC236}"/>
            </a:extLst>
          </p:cNvPr>
          <p:cNvSpPr>
            <a:spLocks noGrp="1"/>
          </p:cNvSpPr>
          <p:nvPr>
            <p:ph sz="half" idx="1"/>
          </p:nvPr>
        </p:nvSpPr>
        <p:spPr>
          <a:xfrm>
            <a:off x="457200" y="1600201"/>
            <a:ext cx="8258204" cy="2257428"/>
          </a:xfrm>
        </p:spPr>
        <p:txBody>
          <a:bodyPr rtlCol="0">
            <a:normAutofit fontScale="92500" lnSpcReduction="10000"/>
          </a:bodyPr>
          <a:lstStyle/>
          <a:p>
            <a:pPr marL="0" indent="0" eaLnBrk="1" fontAlgn="auto" hangingPunct="1">
              <a:spcAft>
                <a:spcPts val="0"/>
              </a:spcAft>
              <a:buFont typeface="Wingdings 2" panose="05020102010507070707" pitchFamily="18" charset="2"/>
              <a:buNone/>
              <a:defRPr/>
            </a:pPr>
            <a:r>
              <a:rPr lang="ru-RU" i="1" kern="100" dirty="0">
                <a:solidFill>
                  <a:srgbClr val="002060"/>
                </a:solidFill>
                <a:latin typeface="Calibri" panose="020F0502020204030204" pitchFamily="34" charset="0"/>
                <a:ea typeface="Batang"/>
              </a:rPr>
              <a:t>1. </a:t>
            </a:r>
            <a:r>
              <a:rPr lang="ru-RU" i="1" kern="100" dirty="0" err="1">
                <a:solidFill>
                  <a:srgbClr val="002060"/>
                </a:solidFill>
                <a:latin typeface="Calibri" panose="020F0502020204030204" pitchFamily="34" charset="0"/>
                <a:ea typeface="Batang"/>
              </a:rPr>
              <a:t>Лапароскопическая</a:t>
            </a:r>
            <a:r>
              <a:rPr lang="ru-RU" i="1" kern="100" dirty="0">
                <a:solidFill>
                  <a:srgbClr val="002060"/>
                </a:solidFill>
                <a:latin typeface="Calibri" panose="020F0502020204030204" pitchFamily="34" charset="0"/>
                <a:ea typeface="Batang"/>
              </a:rPr>
              <a:t> </a:t>
            </a:r>
            <a:r>
              <a:rPr lang="ru-RU" i="1" kern="100" dirty="0" err="1">
                <a:solidFill>
                  <a:srgbClr val="002060"/>
                </a:solidFill>
                <a:latin typeface="Calibri" panose="020F0502020204030204" pitchFamily="34" charset="0"/>
                <a:ea typeface="Batang"/>
              </a:rPr>
              <a:t>каогуляция</a:t>
            </a:r>
            <a:r>
              <a:rPr lang="ru-RU" i="1" kern="100" dirty="0">
                <a:solidFill>
                  <a:srgbClr val="002060"/>
                </a:solidFill>
                <a:latin typeface="Calibri" panose="020F0502020204030204" pitchFamily="34" charset="0"/>
                <a:ea typeface="Batang"/>
              </a:rPr>
              <a:t> разрывов печени. Санация и дренирование брюшной полости  </a:t>
            </a:r>
          </a:p>
          <a:p>
            <a:pPr marL="0" indent="0" eaLnBrk="1" fontAlgn="auto" hangingPunct="1">
              <a:spcAft>
                <a:spcPts val="0"/>
              </a:spcAft>
              <a:buFont typeface="Wingdings 2" panose="05020102010507070707" pitchFamily="18" charset="2"/>
              <a:buNone/>
              <a:defRPr/>
            </a:pPr>
            <a:r>
              <a:rPr lang="ru-RU" i="1" kern="100" dirty="0">
                <a:solidFill>
                  <a:srgbClr val="002060"/>
                </a:solidFill>
                <a:latin typeface="Calibri" panose="020F0502020204030204" pitchFamily="34" charset="0"/>
                <a:ea typeface="Batang"/>
              </a:rPr>
              <a:t>2. Закрытая стабилизация левой бедренной и большеберцовой костей аппаратом внешней фиксации, Закрытый остеосинтез 1-плюсневой кости  правой стопы спицей </a:t>
            </a:r>
            <a:endParaRPr lang="ru-RU" dirty="0">
              <a:solidFill>
                <a:srgbClr val="002060"/>
              </a:solidFill>
              <a:latin typeface="Calibri" panose="020F0502020204030204" pitchFamily="34" charset="0"/>
            </a:endParaRPr>
          </a:p>
          <a:p>
            <a:pPr marL="0" indent="0" eaLnBrk="1" fontAlgn="auto" hangingPunct="1">
              <a:spcAft>
                <a:spcPts val="0"/>
              </a:spcAft>
              <a:buFont typeface="Wingdings 2" panose="05020102010507070707" pitchFamily="18" charset="2"/>
              <a:buNone/>
              <a:defRPr/>
            </a:pPr>
            <a:endParaRPr lang="ru-RU" dirty="0">
              <a:latin typeface="Calibri" panose="020F0502020204030204" pitchFamily="34" charset="0"/>
            </a:endParaRPr>
          </a:p>
        </p:txBody>
      </p:sp>
      <p:pic>
        <p:nvPicPr>
          <p:cNvPr id="4" name="Объект 2">
            <a:extLst>
              <a:ext uri="{FF2B5EF4-FFF2-40B4-BE49-F238E27FC236}"/>
            </a:extLst>
          </p:cNvPr>
          <p:cNvPicPr>
            <a:picLocks noGrp="1" noChangeAspect="1"/>
          </p:cNvPicPr>
          <p:nvPr>
            <p:ph sz="quarter" idx="2"/>
          </p:nvPr>
        </p:nvPicPr>
        <p:blipFill>
          <a:blip r:embed="rId2" cstate="print"/>
          <a:stretch>
            <a:fillRect/>
          </a:stretch>
        </p:blipFill>
        <p:spPr>
          <a:xfrm>
            <a:off x="785786" y="4071942"/>
            <a:ext cx="2728034" cy="2189163"/>
          </a:xfrm>
          <a:ln w="38100" cap="sq">
            <a:solidFill>
              <a:srgbClr val="000000"/>
            </a:solidFill>
          </a:ln>
          <a:effectLst>
            <a:outerShdw blurRad="50800" dist="38100" dir="2700000" algn="tl" rotWithShape="0">
              <a:srgbClr val="000000">
                <a:alpha val="43000"/>
              </a:srgbClr>
            </a:outerShdw>
          </a:effectLst>
        </p:spPr>
      </p:pic>
      <p:pic>
        <p:nvPicPr>
          <p:cNvPr id="5" name="Объект 3">
            <a:extLst>
              <a:ext uri="{FF2B5EF4-FFF2-40B4-BE49-F238E27FC236}"/>
            </a:extLst>
          </p:cNvPr>
          <p:cNvPicPr>
            <a:picLocks noGrp="1" noChangeAspect="1"/>
          </p:cNvPicPr>
          <p:nvPr>
            <p:ph sz="quarter" idx="3"/>
          </p:nvPr>
        </p:nvPicPr>
        <p:blipFill>
          <a:blip r:embed="rId3" cstate="print"/>
          <a:stretch>
            <a:fillRect/>
          </a:stretch>
        </p:blipFill>
        <p:spPr>
          <a:xfrm>
            <a:off x="4786314" y="3857628"/>
            <a:ext cx="3294062" cy="2600325"/>
          </a:xfrm>
          <a:ln w="38100" cap="sq">
            <a:solidFill>
              <a:srgbClr val="000000"/>
            </a:solidFill>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395536" y="763935"/>
            <a:ext cx="8229600" cy="504825"/>
          </a:xfrm>
        </p:spPr>
        <p:txBody>
          <a:bodyPr rtlCol="0">
            <a:noAutofit/>
          </a:bodyPr>
          <a:lstStyle/>
          <a:p>
            <a:pPr algn="ctr" eaLnBrk="1" fontAlgn="auto" hangingPunct="1">
              <a:spcAft>
                <a:spcPts val="0"/>
              </a:spcAft>
              <a:defRPr/>
            </a:pPr>
            <a:r>
              <a:rPr lang="ru-RU" sz="4000" dirty="0" smtClean="0">
                <a:solidFill>
                  <a:schemeClr val="tx1"/>
                </a:solidFill>
                <a:effectLst/>
                <a:latin typeface="Calibri" panose="020F0502020204030204" pitchFamily="34" charset="0"/>
                <a:cs typeface="Times New Roman" panose="02020603050405020304" pitchFamily="18" charset="0"/>
              </a:rPr>
              <a:t>Этапы </a:t>
            </a:r>
            <a:r>
              <a:rPr lang="ru-RU" sz="4000" dirty="0">
                <a:solidFill>
                  <a:schemeClr val="tx1"/>
                </a:solidFill>
                <a:effectLst/>
                <a:latin typeface="Calibri" panose="020F0502020204030204" pitchFamily="34" charset="0"/>
                <a:cs typeface="Times New Roman" panose="02020603050405020304" pitchFamily="18" charset="0"/>
              </a:rPr>
              <a:t>операции: </a:t>
            </a:r>
            <a:r>
              <a:rPr lang="ru-RU" sz="4000" dirty="0" smtClean="0">
                <a:solidFill>
                  <a:schemeClr val="tx1"/>
                </a:solidFill>
                <a:effectLst/>
                <a:latin typeface="Calibri" panose="020F0502020204030204" pitchFamily="34" charset="0"/>
                <a:cs typeface="Times New Roman" panose="02020603050405020304" pitchFamily="18" charset="0"/>
              </a:rPr>
              <a:t/>
            </a:r>
            <a:br>
              <a:rPr lang="ru-RU" sz="4000" dirty="0" smtClean="0">
                <a:solidFill>
                  <a:schemeClr val="tx1"/>
                </a:solidFill>
                <a:effectLst/>
                <a:latin typeface="Calibri" panose="020F0502020204030204" pitchFamily="34" charset="0"/>
                <a:cs typeface="Times New Roman" panose="02020603050405020304" pitchFamily="18" charset="0"/>
              </a:rPr>
            </a:br>
            <a:r>
              <a:rPr lang="ru-RU" sz="4000" dirty="0" smtClean="0">
                <a:solidFill>
                  <a:schemeClr val="tx1"/>
                </a:solidFill>
                <a:effectLst/>
                <a:latin typeface="Calibri" panose="020F0502020204030204" pitchFamily="34" charset="0"/>
                <a:cs typeface="Times New Roman" panose="02020603050405020304" pitchFamily="18" charset="0"/>
              </a:rPr>
              <a:t/>
            </a:r>
            <a:br>
              <a:rPr lang="ru-RU" sz="4000" dirty="0" smtClean="0">
                <a:solidFill>
                  <a:schemeClr val="tx1"/>
                </a:solidFill>
                <a:effectLst/>
                <a:latin typeface="Calibri" panose="020F0502020204030204" pitchFamily="34" charset="0"/>
                <a:cs typeface="Times New Roman" panose="02020603050405020304" pitchFamily="18" charset="0"/>
              </a:rPr>
            </a:br>
            <a:endParaRPr lang="ru-RU" sz="4000" dirty="0">
              <a:solidFill>
                <a:schemeClr val="tx1"/>
              </a:solidFill>
              <a:effectLst/>
              <a:latin typeface="Calibri" panose="020F0502020204030204" pitchFamily="34" charset="0"/>
              <a:cs typeface="Times New Roman" panose="02020603050405020304" pitchFamily="18" charset="0"/>
            </a:endParaRPr>
          </a:p>
        </p:txBody>
      </p:sp>
      <p:pic>
        <p:nvPicPr>
          <p:cNvPr id="12291" name="Picture 3" descr="D:\История болезни №1\для история больных\Бек\тематические стержневые\Жабборов\фотки\IMG_20210909_003723.jpg"/>
          <p:cNvPicPr>
            <a:picLocks noChangeAspect="1" noChangeArrowheads="1"/>
          </p:cNvPicPr>
          <p:nvPr/>
        </p:nvPicPr>
        <p:blipFill>
          <a:blip r:embed="rId2" cstate="print"/>
          <a:srcRect r="37904"/>
          <a:stretch>
            <a:fillRect/>
          </a:stretch>
        </p:blipFill>
        <p:spPr bwMode="auto">
          <a:xfrm>
            <a:off x="468313" y="1952724"/>
            <a:ext cx="2395537" cy="1403350"/>
          </a:xfrm>
          <a:prstGeom prst="rect">
            <a:avLst/>
          </a:prstGeom>
          <a:noFill/>
          <a:ln w="9525">
            <a:noFill/>
            <a:miter lim="800000"/>
            <a:headEnd/>
            <a:tailEnd/>
          </a:ln>
        </p:spPr>
      </p:pic>
      <p:pic>
        <p:nvPicPr>
          <p:cNvPr id="12292" name="Picture 4" descr="D:\История болезни №1\для история больных\Бек\тематические стержневые\Жабборов\фотки\IMG_20210909_003725.jpg"/>
          <p:cNvPicPr>
            <a:picLocks noChangeAspect="1" noChangeArrowheads="1"/>
          </p:cNvPicPr>
          <p:nvPr/>
        </p:nvPicPr>
        <p:blipFill>
          <a:blip r:embed="rId3" cstate="print"/>
          <a:srcRect t="7341" r="10890"/>
          <a:stretch>
            <a:fillRect/>
          </a:stretch>
        </p:blipFill>
        <p:spPr bwMode="auto">
          <a:xfrm>
            <a:off x="5505450" y="1952724"/>
            <a:ext cx="2997200" cy="1403350"/>
          </a:xfrm>
          <a:prstGeom prst="rect">
            <a:avLst/>
          </a:prstGeom>
          <a:noFill/>
          <a:ln w="9525">
            <a:noFill/>
            <a:miter lim="800000"/>
            <a:headEnd/>
            <a:tailEnd/>
          </a:ln>
        </p:spPr>
      </p:pic>
      <p:pic>
        <p:nvPicPr>
          <p:cNvPr id="12293" name="Picture 5" descr="D:\История болезни №1\для история больных\Бек\тематические стержневые\Жабборов\фотки\IMG_20210909_003738.jpg"/>
          <p:cNvPicPr>
            <a:picLocks noChangeAspect="1" noChangeArrowheads="1"/>
          </p:cNvPicPr>
          <p:nvPr/>
        </p:nvPicPr>
        <p:blipFill>
          <a:blip r:embed="rId4" cstate="print"/>
          <a:srcRect l="21227"/>
          <a:stretch>
            <a:fillRect/>
          </a:stretch>
        </p:blipFill>
        <p:spPr bwMode="auto">
          <a:xfrm>
            <a:off x="2987675" y="1955899"/>
            <a:ext cx="2455863" cy="1403350"/>
          </a:xfrm>
          <a:prstGeom prst="rect">
            <a:avLst/>
          </a:prstGeom>
          <a:noFill/>
          <a:ln w="9525">
            <a:noFill/>
            <a:miter lim="800000"/>
            <a:headEnd/>
            <a:tailEnd/>
          </a:ln>
        </p:spPr>
      </p:pic>
      <p:pic>
        <p:nvPicPr>
          <p:cNvPr id="12294" name="Picture 6" descr="D:\История болезни №1\для история больных\Бек\тематические стержневые\Жабборов\фотки\IMG_20210909_012917.jpg"/>
          <p:cNvPicPr>
            <a:picLocks noChangeAspect="1" noChangeArrowheads="1"/>
          </p:cNvPicPr>
          <p:nvPr/>
        </p:nvPicPr>
        <p:blipFill>
          <a:blip r:embed="rId5" cstate="print"/>
          <a:srcRect/>
          <a:stretch>
            <a:fillRect/>
          </a:stretch>
        </p:blipFill>
        <p:spPr bwMode="auto">
          <a:xfrm>
            <a:off x="2987675" y="4509293"/>
            <a:ext cx="2446338" cy="1223963"/>
          </a:xfrm>
          <a:prstGeom prst="rect">
            <a:avLst/>
          </a:prstGeom>
          <a:noFill/>
          <a:ln w="9525">
            <a:noFill/>
            <a:miter lim="800000"/>
            <a:headEnd/>
            <a:tailEnd/>
          </a:ln>
        </p:spPr>
      </p:pic>
      <p:pic>
        <p:nvPicPr>
          <p:cNvPr id="12295" name="Picture 7" descr="D:\История болезни №1\для история больных\Бек\тематические стержневые\Жабборов\фотки\IMG_20210909_012912.jpg"/>
          <p:cNvPicPr>
            <a:picLocks noChangeAspect="1" noChangeArrowheads="1"/>
          </p:cNvPicPr>
          <p:nvPr/>
        </p:nvPicPr>
        <p:blipFill>
          <a:blip r:embed="rId6" cstate="print"/>
          <a:srcRect/>
          <a:stretch>
            <a:fillRect/>
          </a:stretch>
        </p:blipFill>
        <p:spPr bwMode="auto">
          <a:xfrm>
            <a:off x="493713" y="4509293"/>
            <a:ext cx="2400300" cy="1223963"/>
          </a:xfrm>
          <a:prstGeom prst="rect">
            <a:avLst/>
          </a:prstGeom>
          <a:noFill/>
          <a:ln w="9525">
            <a:noFill/>
            <a:miter lim="800000"/>
            <a:headEnd/>
            <a:tailEnd/>
          </a:ln>
        </p:spPr>
      </p:pic>
      <p:pic>
        <p:nvPicPr>
          <p:cNvPr id="12296" name="Picture 8" descr="D:\История болезни №1\для история больных\Бек\тематические стержневые\Жабборов\фотки\IMG_20210909_012922.jpg"/>
          <p:cNvPicPr>
            <a:picLocks noChangeAspect="1" noChangeArrowheads="1"/>
          </p:cNvPicPr>
          <p:nvPr/>
        </p:nvPicPr>
        <p:blipFill>
          <a:blip r:embed="rId7" cstate="print"/>
          <a:srcRect t="18681" r="13808"/>
          <a:stretch>
            <a:fillRect/>
          </a:stretch>
        </p:blipFill>
        <p:spPr bwMode="auto">
          <a:xfrm>
            <a:off x="5524500" y="4509293"/>
            <a:ext cx="2997200" cy="1223963"/>
          </a:xfrm>
          <a:prstGeom prst="rect">
            <a:avLst/>
          </a:prstGeom>
          <a:noFill/>
          <a:ln w="9525">
            <a:noFill/>
            <a:miter lim="800000"/>
            <a:headEnd/>
            <a:tailEnd/>
          </a:ln>
        </p:spPr>
      </p:pic>
      <p:sp>
        <p:nvSpPr>
          <p:cNvPr id="7" name="Прямоугольник 6">
            <a:extLst>
              <a:ext uri="{FF2B5EF4-FFF2-40B4-BE49-F238E27FC236}"/>
            </a:extLst>
          </p:cNvPr>
          <p:cNvSpPr/>
          <p:nvPr/>
        </p:nvSpPr>
        <p:spPr>
          <a:xfrm>
            <a:off x="684213" y="3212976"/>
            <a:ext cx="7818437" cy="1138773"/>
          </a:xfrm>
          <a:prstGeom prst="rect">
            <a:avLst/>
          </a:prstGeom>
        </p:spPr>
        <p:txBody>
          <a:bodyPr>
            <a:spAutoFit/>
          </a:bodyPr>
          <a:lstStyle/>
          <a:p>
            <a:pPr eaLnBrk="1" hangingPunct="1">
              <a:defRPr/>
            </a:pPr>
            <a:endParaRPr lang="ru-RU" sz="3600" dirty="0">
              <a:solidFill>
                <a:prstClr val="black"/>
              </a:solidFill>
              <a:effectLst>
                <a:outerShdw blurRad="53975" dist="22860" dir="5400000" algn="tl" rotWithShape="0">
                  <a:srgbClr val="000000">
                    <a:alpha val="55000"/>
                  </a:srgbClr>
                </a:outerShdw>
              </a:effectLst>
              <a:latin typeface="Calibri" panose="020F0502020204030204" pitchFamily="34" charset="0"/>
              <a:ea typeface="+mj-ea"/>
              <a:cs typeface="+mj-cs"/>
            </a:endParaRPr>
          </a:p>
          <a:p>
            <a:pPr algn="ctr" eaLnBrk="1" hangingPunct="1">
              <a:defRPr/>
            </a:pPr>
            <a:r>
              <a:rPr lang="ru-RU" sz="3200" dirty="0" smtClean="0">
                <a:latin typeface="Calibri" panose="020F0502020204030204" pitchFamily="34" charset="0"/>
                <a:ea typeface="+mj-ea"/>
                <a:cs typeface="Times New Roman" panose="02020603050405020304" pitchFamily="18" charset="0"/>
              </a:rPr>
              <a:t>Установка рамочной </a:t>
            </a:r>
            <a:r>
              <a:rPr lang="ru-RU" sz="3200" dirty="0">
                <a:latin typeface="Calibri" panose="020F0502020204030204" pitchFamily="34" charset="0"/>
                <a:ea typeface="+mj-ea"/>
                <a:cs typeface="Times New Roman" panose="02020603050405020304" pitchFamily="18" charset="0"/>
              </a:rPr>
              <a:t>системы </a:t>
            </a:r>
            <a:endParaRPr lang="ru-RU" sz="3200" dirty="0">
              <a:latin typeface="Calibri" panose="020F0502020204030204" pitchFamily="34" charset="0"/>
              <a:cs typeface="Times New Roman" panose="02020603050405020304" pitchFamily="18" charset="0"/>
            </a:endParaRPr>
          </a:p>
        </p:txBody>
      </p:sp>
      <p:sp>
        <p:nvSpPr>
          <p:cNvPr id="3" name="TextBox 2"/>
          <p:cNvSpPr txBox="1"/>
          <p:nvPr/>
        </p:nvSpPr>
        <p:spPr>
          <a:xfrm>
            <a:off x="2692349" y="1196752"/>
            <a:ext cx="3823867" cy="584775"/>
          </a:xfrm>
          <a:prstGeom prst="rect">
            <a:avLst/>
          </a:prstGeom>
          <a:noFill/>
        </p:spPr>
        <p:txBody>
          <a:bodyPr wrap="none" rtlCol="0">
            <a:spAutoFit/>
          </a:bodyPr>
          <a:lstStyle/>
          <a:p>
            <a:r>
              <a:rPr lang="ru-RU" sz="3200" dirty="0" smtClean="0">
                <a:latin typeface="Calibri" panose="020F0502020204030204" pitchFamily="34" charset="0"/>
                <a:cs typeface="Times New Roman" panose="02020603050405020304" pitchFamily="18" charset="0"/>
              </a:rPr>
              <a:t>Введение </a:t>
            </a:r>
            <a:r>
              <a:rPr lang="ru-RU" sz="3200" dirty="0">
                <a:latin typeface="Calibri" panose="020F0502020204030204" pitchFamily="34" charset="0"/>
                <a:cs typeface="Times New Roman" panose="02020603050405020304" pitchFamily="18" charset="0"/>
              </a:rPr>
              <a:t>стержней </a:t>
            </a:r>
            <a:endParaRPr lang="ru-RU"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extLst>
          </p:cNvPr>
          <p:cNvSpPr>
            <a:spLocks noGrp="1"/>
          </p:cNvSpPr>
          <p:nvPr>
            <p:ph sz="half" idx="1"/>
          </p:nvPr>
        </p:nvSpPr>
        <p:spPr>
          <a:xfrm>
            <a:off x="250825" y="1600200"/>
            <a:ext cx="2736850" cy="4530725"/>
          </a:xfrm>
        </p:spPr>
        <p:txBody>
          <a:bodyPr rtlCol="0">
            <a:normAutofit lnSpcReduction="10000"/>
          </a:bodyPr>
          <a:lstStyle/>
          <a:p>
            <a:pPr marL="265176" indent="-265176" eaLnBrk="1" fontAlgn="auto" hangingPunct="1">
              <a:lnSpc>
                <a:spcPct val="100000"/>
              </a:lnSpc>
              <a:spcAft>
                <a:spcPts val="0"/>
              </a:spcAft>
              <a:buFont typeface="Wingdings 2"/>
              <a:buChar char=""/>
              <a:defRPr/>
            </a:pPr>
            <a:r>
              <a:rPr lang="ru-RU" sz="2400" dirty="0">
                <a:latin typeface="Calibri" panose="020F0502020204030204" pitchFamily="34" charset="0"/>
                <a:ea typeface="+mj-ea"/>
                <a:cs typeface="Times New Roman" panose="02020603050405020304" pitchFamily="18" charset="0"/>
              </a:rPr>
              <a:t>Больной находился в отделение хирургической </a:t>
            </a:r>
            <a:r>
              <a:rPr lang="ru-RU" sz="2400" dirty="0" smtClean="0">
                <a:latin typeface="Calibri" panose="020F0502020204030204" pitchFamily="34" charset="0"/>
                <a:ea typeface="+mj-ea"/>
                <a:cs typeface="Times New Roman" panose="02020603050405020304" pitchFamily="18" charset="0"/>
              </a:rPr>
              <a:t>реанимации 7сут.</a:t>
            </a:r>
            <a:endParaRPr lang="ru-RU" sz="2400" dirty="0">
              <a:latin typeface="Calibri" panose="020F0502020204030204" pitchFamily="34" charset="0"/>
              <a:ea typeface="+mj-ea"/>
              <a:cs typeface="Times New Roman" panose="02020603050405020304" pitchFamily="18" charset="0"/>
            </a:endParaRPr>
          </a:p>
          <a:p>
            <a:pPr marL="265176" indent="-265176" eaLnBrk="1" fontAlgn="auto" hangingPunct="1">
              <a:spcAft>
                <a:spcPts val="0"/>
              </a:spcAft>
              <a:buFont typeface="Wingdings 2"/>
              <a:buChar char=""/>
              <a:defRPr/>
            </a:pPr>
            <a:r>
              <a:rPr lang="ru-RU" sz="2400" dirty="0">
                <a:effectLst>
                  <a:outerShdw blurRad="53975" dist="22860" dir="5400000" algn="tl" rotWithShape="0">
                    <a:srgbClr val="000000">
                      <a:alpha val="55000"/>
                    </a:srgbClr>
                  </a:outerShdw>
                </a:effectLst>
                <a:latin typeface="Calibri" panose="020F0502020204030204" pitchFamily="34" charset="0"/>
                <a:ea typeface="+mj-ea"/>
                <a:cs typeface="+mj-cs"/>
              </a:rPr>
              <a:t> </a:t>
            </a:r>
            <a:r>
              <a:rPr lang="ru-RU" sz="2400" dirty="0">
                <a:latin typeface="Calibri" panose="020F0502020204030204" pitchFamily="34" charset="0"/>
                <a:cs typeface="Times New Roman" panose="02020603050405020304" pitchFamily="18" charset="0"/>
              </a:rPr>
              <a:t>На </a:t>
            </a:r>
            <a:r>
              <a:rPr lang="ru-RU" sz="2400" dirty="0" smtClean="0">
                <a:latin typeface="Calibri" panose="020F0502020204030204" pitchFamily="34" charset="0"/>
                <a:cs typeface="Times New Roman" panose="02020603050405020304" pitchFamily="18" charset="0"/>
              </a:rPr>
              <a:t>6-сут. </a:t>
            </a:r>
            <a:r>
              <a:rPr lang="ru-RU" sz="2400" dirty="0">
                <a:latin typeface="Calibri" panose="020F0502020204030204" pitchFamily="34" charset="0"/>
                <a:cs typeface="Times New Roman" panose="02020603050405020304" pitchFamily="18" charset="0"/>
              </a:rPr>
              <a:t>удалены дренажные трубки из брюшной полости </a:t>
            </a:r>
          </a:p>
        </p:txBody>
      </p:sp>
      <p:sp>
        <p:nvSpPr>
          <p:cNvPr id="11" name="Объект 2">
            <a:extLst>
              <a:ext uri="{FF2B5EF4-FFF2-40B4-BE49-F238E27FC236}"/>
            </a:extLst>
          </p:cNvPr>
          <p:cNvSpPr>
            <a:spLocks noGrp="1"/>
          </p:cNvSpPr>
          <p:nvPr>
            <p:ph sz="quarter" idx="2"/>
          </p:nvPr>
        </p:nvSpPr>
        <p:spPr>
          <a:xfrm flipH="1">
            <a:off x="1042988" y="44624"/>
            <a:ext cx="7561262" cy="366712"/>
          </a:xfrm>
        </p:spPr>
        <p:txBody>
          <a:bodyPr rtlCol="0">
            <a:noAutofit/>
          </a:bodyPr>
          <a:lstStyle/>
          <a:p>
            <a:pPr marL="0" indent="0" algn="ctr" eaLnBrk="1" fontAlgn="auto" hangingPunct="1">
              <a:spcAft>
                <a:spcPts val="0"/>
              </a:spcAft>
              <a:buFont typeface="Wingdings 2" panose="05020102010507070707" pitchFamily="18" charset="2"/>
              <a:buNone/>
              <a:defRPr/>
            </a:pPr>
            <a:r>
              <a:rPr lang="ru-RU" sz="3200" b="1" dirty="0" smtClean="0">
                <a:latin typeface="Calibri" panose="020F0502020204030204" pitchFamily="34" charset="0"/>
                <a:ea typeface="+mj-ea"/>
                <a:cs typeface="Times New Roman" pitchFamily="18" charset="0"/>
              </a:rPr>
              <a:t>Контрольные рентгенограммы и вид больного после первого этапа </a:t>
            </a:r>
            <a:endParaRPr lang="ru-RU" sz="3200" b="1" dirty="0">
              <a:latin typeface="Calibri" panose="020F0502020204030204" pitchFamily="34" charset="0"/>
              <a:cs typeface="Times New Roman" pitchFamily="18" charset="0"/>
            </a:endParaRPr>
          </a:p>
        </p:txBody>
      </p:sp>
      <p:pic>
        <p:nvPicPr>
          <p:cNvPr id="25604" name="Picture 3" descr="D:\История болезни №1\для история больных\Бек\тематические стержневые\Жабборов\фотки\IMG_20210926_205005.jpg">
            <a:extLst>
              <a:ext uri="{FF2B5EF4-FFF2-40B4-BE49-F238E27FC236}"/>
            </a:extLst>
          </p:cNvPr>
          <p:cNvPicPr>
            <a:picLocks noChangeAspect="1" noChangeArrowheads="1"/>
          </p:cNvPicPr>
          <p:nvPr/>
        </p:nvPicPr>
        <p:blipFill>
          <a:blip r:embed="rId2" cstate="print"/>
          <a:srcRect t="10364" b="24924"/>
          <a:stretch>
            <a:fillRect/>
          </a:stretch>
        </p:blipFill>
        <p:spPr bwMode="auto">
          <a:xfrm>
            <a:off x="7164288" y="1296988"/>
            <a:ext cx="1482725" cy="21320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pic>
        <p:nvPicPr>
          <p:cNvPr id="25605" name="Picture 4" descr="D:\История болезни №1\для история больных\Бек\тематические стержневые\Жабборов\фотки\IMG_20210926_204748.jpg">
            <a:extLst>
              <a:ext uri="{FF2B5EF4-FFF2-40B4-BE49-F238E27FC236}"/>
            </a:extLst>
          </p:cNvPr>
          <p:cNvPicPr>
            <a:picLocks noChangeAspect="1" noChangeArrowheads="1"/>
          </p:cNvPicPr>
          <p:nvPr/>
        </p:nvPicPr>
        <p:blipFill>
          <a:blip r:embed="rId3" cstate="print"/>
          <a:srcRect b="18356"/>
          <a:stretch>
            <a:fillRect/>
          </a:stretch>
        </p:blipFill>
        <p:spPr bwMode="auto">
          <a:xfrm>
            <a:off x="7124700" y="3735090"/>
            <a:ext cx="1579563" cy="28622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pic>
        <p:nvPicPr>
          <p:cNvPr id="25606" name="Picture 5" descr="D:\История болезни №1\для история больных\Бек\тематические стержневые\Жабборов\фотки\IMG_20210926_205155.jpg">
            <a:extLst>
              <a:ext uri="{FF2B5EF4-FFF2-40B4-BE49-F238E27FC236}"/>
            </a:extLst>
          </p:cNvPr>
          <p:cNvPicPr>
            <a:picLocks noChangeAspect="1" noChangeArrowheads="1"/>
          </p:cNvPicPr>
          <p:nvPr/>
        </p:nvPicPr>
        <p:blipFill>
          <a:blip r:embed="rId4" cstate="print"/>
          <a:srcRect t="26472" b="9555"/>
          <a:stretch>
            <a:fillRect/>
          </a:stretch>
        </p:blipFill>
        <p:spPr bwMode="auto">
          <a:xfrm>
            <a:off x="5868144" y="3501008"/>
            <a:ext cx="973137" cy="1381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grpSp>
        <p:nvGrpSpPr>
          <p:cNvPr id="2" name="Группа 1"/>
          <p:cNvGrpSpPr/>
          <p:nvPr/>
        </p:nvGrpSpPr>
        <p:grpSpPr>
          <a:xfrm>
            <a:off x="3157538" y="1228998"/>
            <a:ext cx="2447925" cy="5440362"/>
            <a:chOff x="3157538" y="1052736"/>
            <a:chExt cx="2447925" cy="5440362"/>
          </a:xfrm>
        </p:grpSpPr>
        <p:pic>
          <p:nvPicPr>
            <p:cNvPr id="25603" name="Picture 2" descr="D:\История болезни №1\для история больных\Бек\тематические стержневые\Жабборов\фотки\IMG_20210917_110119.jpg">
              <a:extLst>
                <a:ext uri="{FF2B5EF4-FFF2-40B4-BE49-F238E27FC236}"/>
              </a:extLst>
            </p:cNvPr>
            <p:cNvPicPr>
              <a:picLocks noChangeAspect="1" noChangeArrowheads="1"/>
            </p:cNvPicPr>
            <p:nvPr/>
          </p:nvPicPr>
          <p:blipFill>
            <a:blip r:embed="rId5" cstate="print"/>
            <a:srcRect/>
            <a:stretch>
              <a:fillRect/>
            </a:stretch>
          </p:blipFill>
          <p:spPr bwMode="auto">
            <a:xfrm>
              <a:off x="3157538" y="1052736"/>
              <a:ext cx="2447925" cy="54403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13321" name="Овал 3"/>
            <p:cNvSpPr>
              <a:spLocks noChangeArrowheads="1"/>
            </p:cNvSpPr>
            <p:nvPr/>
          </p:nvSpPr>
          <p:spPr bwMode="auto">
            <a:xfrm>
              <a:off x="4165600" y="2124298"/>
              <a:ext cx="766763" cy="288925"/>
            </a:xfrm>
            <a:prstGeom prst="ellipse">
              <a:avLst/>
            </a:prstGeom>
            <a:solidFill>
              <a:schemeClr val="accent1"/>
            </a:solidFill>
            <a:ln w="9525" algn="ctr">
              <a:solidFill>
                <a:schemeClr val="tx1"/>
              </a:solidFill>
              <a:round/>
              <a:headEnd/>
              <a:tailEnd/>
            </a:ln>
          </p:spPr>
          <p:txBody>
            <a:bodyPr/>
            <a:lstStyle/>
            <a:p>
              <a:pPr eaLnBrk="1" hangingPunct="1"/>
              <a:endParaRPr lang="en-US" altLang="ru-RU"/>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a:extLst>
              <a:ext uri="{FF2B5EF4-FFF2-40B4-BE49-F238E27FC236}"/>
            </a:extLst>
          </p:cNvPr>
          <p:cNvSpPr>
            <a:spLocks noGrp="1"/>
          </p:cNvSpPr>
          <p:nvPr>
            <p:ph idx="1"/>
          </p:nvPr>
        </p:nvSpPr>
        <p:spPr>
          <a:xfrm>
            <a:off x="683840" y="2006476"/>
            <a:ext cx="7848600" cy="3942804"/>
          </a:xfrm>
        </p:spPr>
        <p:txBody>
          <a:bodyPr rtlCol="0">
            <a:noAutofit/>
          </a:bodyPr>
          <a:lstStyle/>
          <a:p>
            <a:pPr marL="265176" indent="270510" algn="just" eaLnBrk="1" fontAlgn="auto" hangingPunct="1">
              <a:spcAft>
                <a:spcPts val="0"/>
              </a:spcAft>
              <a:buFont typeface="Wingdings 2"/>
              <a:buChar char=""/>
              <a:defRPr/>
            </a:pPr>
            <a:r>
              <a:rPr lang="ru-RU" sz="2400" i="1" kern="100" dirty="0">
                <a:solidFill>
                  <a:srgbClr val="002060"/>
                </a:solidFill>
                <a:latin typeface="Calibri" panose="020F0502020204030204" pitchFamily="34" charset="0"/>
                <a:cs typeface="Times New Roman"/>
              </a:rPr>
              <a:t>Демонтаж аппарата внешней фиксации с левой бедренной и большеберцовой костей.  </a:t>
            </a:r>
          </a:p>
          <a:p>
            <a:pPr marL="265176" indent="270510" algn="just" eaLnBrk="1" fontAlgn="auto" hangingPunct="1">
              <a:spcAft>
                <a:spcPts val="0"/>
              </a:spcAft>
              <a:buFont typeface="Wingdings 2"/>
              <a:buChar char=""/>
              <a:defRPr/>
            </a:pPr>
            <a:r>
              <a:rPr lang="ru-RU" sz="2400" i="1" kern="100" dirty="0">
                <a:solidFill>
                  <a:srgbClr val="002060"/>
                </a:solidFill>
                <a:latin typeface="Calibri" panose="020F0502020204030204" pitchFamily="34" charset="0"/>
                <a:cs typeface="Times New Roman"/>
              </a:rPr>
              <a:t>Открытый экстрамедуллярный остеосинтез левой большеберцовой кости пластиной. </a:t>
            </a:r>
          </a:p>
          <a:p>
            <a:pPr marL="265176" indent="270510" algn="just" eaLnBrk="1" fontAlgn="auto" hangingPunct="1">
              <a:spcAft>
                <a:spcPts val="0"/>
              </a:spcAft>
              <a:buFont typeface="Wingdings 2"/>
              <a:buChar char=""/>
              <a:defRPr/>
            </a:pPr>
            <a:r>
              <a:rPr lang="ru-RU" sz="2400" i="1" kern="100" dirty="0">
                <a:solidFill>
                  <a:srgbClr val="002060"/>
                </a:solidFill>
                <a:latin typeface="Calibri" panose="020F0502020204030204" pitchFamily="34" charset="0"/>
                <a:cs typeface="Times New Roman"/>
              </a:rPr>
              <a:t>Открытый интрамедуллярный остеосинтез левой бедренной кости штифтом с блокированием.</a:t>
            </a:r>
          </a:p>
          <a:p>
            <a:pPr marL="265176" indent="270510" algn="just" eaLnBrk="1" fontAlgn="auto" hangingPunct="1">
              <a:spcAft>
                <a:spcPts val="0"/>
              </a:spcAft>
              <a:buFont typeface="Wingdings 2"/>
              <a:buChar char=""/>
              <a:defRPr/>
            </a:pPr>
            <a:r>
              <a:rPr lang="ru-RU" sz="2400" i="1" kern="100" dirty="0">
                <a:solidFill>
                  <a:srgbClr val="002060"/>
                </a:solidFill>
                <a:latin typeface="Calibri" panose="020F0502020204030204" pitchFamily="34" charset="0"/>
                <a:cs typeface="Times New Roman"/>
              </a:rPr>
              <a:t>Закрытый остеосинтез 1-плюсневой кости  левой стопы спицей. </a:t>
            </a:r>
            <a:endParaRPr lang="ru-RU" sz="2400" kern="100" dirty="0">
              <a:solidFill>
                <a:srgbClr val="002060"/>
              </a:solidFill>
              <a:latin typeface="Calibri" panose="020F0502020204030204" pitchFamily="34" charset="0"/>
              <a:cs typeface="Times New Roman"/>
            </a:endParaRPr>
          </a:p>
        </p:txBody>
      </p:sp>
      <p:sp>
        <p:nvSpPr>
          <p:cNvPr id="16387" name="Заголовок 1">
            <a:extLst>
              <a:ext uri="{FF2B5EF4-FFF2-40B4-BE49-F238E27FC236}"/>
            </a:extLst>
          </p:cNvPr>
          <p:cNvSpPr>
            <a:spLocks noGrp="1"/>
          </p:cNvSpPr>
          <p:nvPr>
            <p:ph type="title"/>
          </p:nvPr>
        </p:nvSpPr>
        <p:spPr>
          <a:xfrm>
            <a:off x="486420" y="104241"/>
            <a:ext cx="8334052" cy="1452551"/>
          </a:xfrm>
        </p:spPr>
        <p:txBody>
          <a:bodyPr rtlCol="0">
            <a:noAutofit/>
          </a:bodyPr>
          <a:lstStyle/>
          <a:p>
            <a:pPr algn="ctr" eaLnBrk="1" fontAlgn="auto" hangingPunct="1">
              <a:spcAft>
                <a:spcPts val="0"/>
              </a:spcAft>
              <a:defRPr/>
            </a:pPr>
            <a:r>
              <a:rPr lang="ru-RU" sz="4000" dirty="0">
                <a:solidFill>
                  <a:schemeClr val="tx1"/>
                </a:solidFill>
                <a:effectLst/>
                <a:latin typeface="Calibri" panose="020F0502020204030204" pitchFamily="34" charset="0"/>
              </a:rPr>
              <a:t>Второй этап оперативного лечения на повреждениях ОДА (на 12-сут.) </a:t>
            </a:r>
          </a:p>
        </p:txBody>
      </p:sp>
    </p:spTree>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179512" y="44624"/>
            <a:ext cx="8675687" cy="1277938"/>
          </a:xfrm>
        </p:spPr>
        <p:txBody>
          <a:bodyPr>
            <a:noAutofit/>
          </a:bodyPr>
          <a:lstStyle/>
          <a:p>
            <a:pPr algn="ctr" eaLnBrk="1" hangingPunct="1"/>
            <a:r>
              <a:rPr lang="ru-RU" altLang="ru-RU" sz="4000" dirty="0" smtClean="0">
                <a:solidFill>
                  <a:schemeClr val="tx1"/>
                </a:solidFill>
                <a:latin typeface="Calibri" panose="020F0502020204030204" pitchFamily="34" charset="0"/>
                <a:cs typeface="Times New Roman" panose="02020603050405020304" pitchFamily="18" charset="0"/>
              </a:rPr>
              <a:t> </a:t>
            </a:r>
            <a:br>
              <a:rPr lang="ru-RU" altLang="ru-RU" sz="4000" dirty="0" smtClean="0">
                <a:solidFill>
                  <a:schemeClr val="tx1"/>
                </a:solidFill>
                <a:latin typeface="Calibri" panose="020F0502020204030204" pitchFamily="34" charset="0"/>
                <a:cs typeface="Times New Roman" panose="02020603050405020304" pitchFamily="18" charset="0"/>
              </a:rPr>
            </a:br>
            <a:r>
              <a:rPr lang="ru-RU" altLang="ru-RU" sz="4000" dirty="0" smtClean="0">
                <a:solidFill>
                  <a:schemeClr val="tx1"/>
                </a:solidFill>
                <a:effectLst/>
                <a:latin typeface="Calibri" panose="020F0502020204030204" pitchFamily="34" charset="0"/>
                <a:cs typeface="Times New Roman" pitchFamily="18" charset="0"/>
              </a:rPr>
              <a:t>Этапы операции</a:t>
            </a:r>
            <a:br>
              <a:rPr lang="ru-RU" altLang="ru-RU" sz="4000" dirty="0" smtClean="0">
                <a:solidFill>
                  <a:schemeClr val="tx1"/>
                </a:solidFill>
                <a:effectLst/>
                <a:latin typeface="Calibri" panose="020F0502020204030204" pitchFamily="34" charset="0"/>
                <a:cs typeface="Times New Roman" pitchFamily="18" charset="0"/>
              </a:rPr>
            </a:br>
            <a:r>
              <a:rPr lang="ru-RU" altLang="ru-RU" sz="4000" dirty="0" smtClean="0">
                <a:solidFill>
                  <a:schemeClr val="tx1"/>
                </a:solidFill>
                <a:effectLst/>
                <a:latin typeface="Calibri" panose="020F0502020204030204" pitchFamily="34" charset="0"/>
                <a:cs typeface="Times New Roman" pitchFamily="18" charset="0"/>
              </a:rPr>
              <a:t>Демонтаж стержневого аппарата и </a:t>
            </a:r>
            <a:r>
              <a:rPr lang="ru-RU" altLang="ru-RU" sz="4000" dirty="0" err="1" smtClean="0">
                <a:solidFill>
                  <a:schemeClr val="tx1"/>
                </a:solidFill>
                <a:effectLst/>
                <a:latin typeface="Calibri" panose="020F0502020204030204" pitchFamily="34" charset="0"/>
                <a:cs typeface="Times New Roman" pitchFamily="18" charset="0"/>
              </a:rPr>
              <a:t>погружной</a:t>
            </a:r>
            <a:r>
              <a:rPr lang="ru-RU" altLang="ru-RU" sz="4000" dirty="0" smtClean="0">
                <a:solidFill>
                  <a:schemeClr val="tx1"/>
                </a:solidFill>
                <a:effectLst/>
                <a:latin typeface="Calibri" panose="020F0502020204030204" pitchFamily="34" charset="0"/>
                <a:cs typeface="Times New Roman" pitchFamily="18" charset="0"/>
              </a:rPr>
              <a:t> остеосинтез</a:t>
            </a:r>
          </a:p>
        </p:txBody>
      </p:sp>
      <p:pic>
        <p:nvPicPr>
          <p:cNvPr id="25603" name="Picture 8" descr="D:\История болезни №1\для история больных\Бек\тематические стержневые\Жабборов\фотки\IMG_20210920_134657.jpg">
            <a:extLst>
              <a:ext uri="{FF2B5EF4-FFF2-40B4-BE49-F238E27FC236}"/>
            </a:extLst>
          </p:cNvPr>
          <p:cNvPicPr>
            <a:picLocks noChangeAspect="1" noChangeArrowheads="1"/>
          </p:cNvPicPr>
          <p:nvPr/>
        </p:nvPicPr>
        <p:blipFill>
          <a:blip r:embed="rId2" cstate="print"/>
          <a:srcRect/>
          <a:stretch>
            <a:fillRect/>
          </a:stretch>
        </p:blipFill>
        <p:spPr bwMode="auto">
          <a:xfrm>
            <a:off x="468313" y="2366863"/>
            <a:ext cx="3833812" cy="17256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604" name="Picture 9" descr="D:\История болезни №1\для история больных\Бек\тематические стержневые\Жабборов\фотки\IMG_20210920_135924.jpg">
            <a:extLst>
              <a:ext uri="{FF2B5EF4-FFF2-40B4-BE49-F238E27FC236}"/>
            </a:extLst>
          </p:cNvPr>
          <p:cNvPicPr>
            <a:picLocks noChangeAspect="1" noChangeArrowheads="1"/>
          </p:cNvPicPr>
          <p:nvPr/>
        </p:nvPicPr>
        <p:blipFill>
          <a:blip r:embed="rId3" cstate="print"/>
          <a:srcRect/>
          <a:stretch>
            <a:fillRect/>
          </a:stretch>
        </p:blipFill>
        <p:spPr bwMode="auto">
          <a:xfrm>
            <a:off x="4572000" y="2366863"/>
            <a:ext cx="3844925" cy="1730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Овал 1">
            <a:extLst>
              <a:ext uri="{FF2B5EF4-FFF2-40B4-BE49-F238E27FC236}"/>
            </a:extLst>
          </p:cNvPr>
          <p:cNvSpPr/>
          <p:nvPr/>
        </p:nvSpPr>
        <p:spPr>
          <a:xfrm>
            <a:off x="2203450" y="2984500"/>
            <a:ext cx="252413" cy="1270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solidFill>
                <a:schemeClr val="tx1"/>
              </a:solidFill>
            </a:endParaRPr>
          </a:p>
        </p:txBody>
      </p:sp>
      <p:pic>
        <p:nvPicPr>
          <p:cNvPr id="25606" name="Picture 6" descr="C:\Users\travma2\Desktop\презент\фотки\photo_2021-09-27_10-03-14.jpg">
            <a:extLst>
              <a:ext uri="{FF2B5EF4-FFF2-40B4-BE49-F238E27FC236}"/>
            </a:extLst>
          </p:cNvPr>
          <p:cNvPicPr>
            <a:picLocks noChangeAspect="1" noChangeArrowheads="1"/>
          </p:cNvPicPr>
          <p:nvPr/>
        </p:nvPicPr>
        <p:blipFill>
          <a:blip r:embed="rId4" cstate="print"/>
          <a:srcRect/>
          <a:stretch>
            <a:fillRect/>
          </a:stretch>
        </p:blipFill>
        <p:spPr bwMode="auto">
          <a:xfrm>
            <a:off x="5357813" y="4306788"/>
            <a:ext cx="2286000" cy="1714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607" name="Picture 7" descr="C:\Users\travma2\Desktop\презент\фотки\photo_2021-09-27_10-03-42.jpg">
            <a:extLst>
              <a:ext uri="{FF2B5EF4-FFF2-40B4-BE49-F238E27FC236}"/>
            </a:extLst>
          </p:cNvPr>
          <p:cNvPicPr>
            <a:picLocks noChangeAspect="1" noChangeArrowheads="1"/>
          </p:cNvPicPr>
          <p:nvPr/>
        </p:nvPicPr>
        <p:blipFill>
          <a:blip r:embed="rId5" cstate="print"/>
          <a:srcRect/>
          <a:stretch>
            <a:fillRect/>
          </a:stretch>
        </p:blipFill>
        <p:spPr bwMode="auto">
          <a:xfrm>
            <a:off x="1214438" y="4235351"/>
            <a:ext cx="2357437" cy="1768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Овал 7">
            <a:extLst>
              <a:ext uri="{FF2B5EF4-FFF2-40B4-BE49-F238E27FC236}"/>
            </a:extLst>
          </p:cNvPr>
          <p:cNvSpPr/>
          <p:nvPr/>
        </p:nvSpPr>
        <p:spPr>
          <a:xfrm>
            <a:off x="3924300" y="2781300"/>
            <a:ext cx="142875" cy="142875"/>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solidFill>
                <a:schemeClr val="tx1"/>
              </a:solidFill>
            </a:endParaRPr>
          </a:p>
        </p:txBody>
      </p:sp>
    </p:spTree>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6429388" y="404664"/>
            <a:ext cx="2357454" cy="1857388"/>
          </a:xfrm>
        </p:spPr>
        <p:txBody>
          <a:bodyPr>
            <a:noAutofit/>
          </a:bodyPr>
          <a:lstStyle/>
          <a:p>
            <a:pPr algn="ctr" eaLnBrk="1" hangingPunct="1"/>
            <a:r>
              <a:rPr lang="ru-RU" altLang="ru-RU" sz="2000" dirty="0" smtClean="0">
                <a:solidFill>
                  <a:srgbClr val="002060"/>
                </a:solidFill>
                <a:latin typeface="Calibri" panose="020F0502020204030204" pitchFamily="34" charset="0"/>
                <a:cs typeface="Times New Roman" pitchFamily="18" charset="0"/>
              </a:rPr>
              <a:t/>
            </a:r>
            <a:br>
              <a:rPr lang="ru-RU" altLang="ru-RU" sz="2000" dirty="0" smtClean="0">
                <a:solidFill>
                  <a:srgbClr val="002060"/>
                </a:solidFill>
                <a:latin typeface="Calibri" panose="020F0502020204030204" pitchFamily="34" charset="0"/>
                <a:cs typeface="Times New Roman" pitchFamily="18" charset="0"/>
              </a:rPr>
            </a:br>
            <a:r>
              <a:rPr lang="ru-RU" altLang="ru-RU" sz="2000" dirty="0" smtClean="0">
                <a:solidFill>
                  <a:schemeClr val="tx1"/>
                </a:solidFill>
                <a:effectLst/>
                <a:latin typeface="Calibri" panose="020F0502020204030204" pitchFamily="34" charset="0"/>
                <a:cs typeface="Times New Roman" pitchFamily="18" charset="0"/>
              </a:rPr>
              <a:t>Рентгенограммы на этапах лечения и общий вид больного после второго этапа лечения</a:t>
            </a:r>
          </a:p>
        </p:txBody>
      </p:sp>
      <p:pic>
        <p:nvPicPr>
          <p:cNvPr id="5" name="Picture 7" descr="D:\История болезни №1\для история больных\Бек\тематические стержневые\Жабборов\фотки\IMG_20210926_205459.jpg">
            <a:extLst>
              <a:ext uri="{FF2B5EF4-FFF2-40B4-BE49-F238E27FC236}"/>
            </a:extLst>
          </p:cNvPr>
          <p:cNvPicPr>
            <a:picLocks noChangeAspect="1" noChangeArrowheads="1"/>
          </p:cNvPicPr>
          <p:nvPr/>
        </p:nvPicPr>
        <p:blipFill rotWithShape="1">
          <a:blip r:embed="rId2" cstate="print"/>
          <a:srcRect l="54531" t="2122" r="17927" b="3091"/>
          <a:stretch/>
        </p:blipFill>
        <p:spPr bwMode="auto">
          <a:xfrm>
            <a:off x="547688" y="641350"/>
            <a:ext cx="1314450" cy="20367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pic>
        <p:nvPicPr>
          <p:cNvPr id="29700" name="Picture 3" descr="D:\История болезни №1\для история больных\Бек\тематические стержневые\Жабборов\фотки\IMG_20210926_205005.jpg">
            <a:extLst>
              <a:ext uri="{FF2B5EF4-FFF2-40B4-BE49-F238E27FC236}"/>
            </a:extLst>
          </p:cNvPr>
          <p:cNvPicPr>
            <a:picLocks noChangeAspect="1" noChangeArrowheads="1"/>
          </p:cNvPicPr>
          <p:nvPr/>
        </p:nvPicPr>
        <p:blipFill>
          <a:blip r:embed="rId3" cstate="print"/>
          <a:srcRect t="10364" b="24924"/>
          <a:stretch>
            <a:fillRect/>
          </a:stretch>
        </p:blipFill>
        <p:spPr bwMode="auto">
          <a:xfrm>
            <a:off x="2451100" y="630238"/>
            <a:ext cx="1395413" cy="200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pic>
        <p:nvPicPr>
          <p:cNvPr id="29701" name="Picture 5" descr="D:\История болезни №1\для история больных\Бек\тематические стержневые\Жабборов\фотки\IMG_20210926_205259.jpg">
            <a:extLst>
              <a:ext uri="{FF2B5EF4-FFF2-40B4-BE49-F238E27FC236}"/>
            </a:extLst>
          </p:cNvPr>
          <p:cNvPicPr>
            <a:picLocks noChangeAspect="1" noChangeArrowheads="1"/>
          </p:cNvPicPr>
          <p:nvPr/>
        </p:nvPicPr>
        <p:blipFill>
          <a:blip r:embed="rId4" cstate="print"/>
          <a:srcRect l="34383" t="11469" b="34422"/>
          <a:stretch>
            <a:fillRect/>
          </a:stretch>
        </p:blipFill>
        <p:spPr bwMode="auto">
          <a:xfrm>
            <a:off x="5322888" y="2844800"/>
            <a:ext cx="944562" cy="2103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pic>
        <p:nvPicPr>
          <p:cNvPr id="29702" name="Picture 6" descr="D:\История болезни №1\для история больных\Бек\тематические стержневые\Жабборов\фотки\IMG_20210926_205252.jpg">
            <a:extLst>
              <a:ext uri="{FF2B5EF4-FFF2-40B4-BE49-F238E27FC236}"/>
            </a:extLst>
          </p:cNvPr>
          <p:cNvPicPr>
            <a:picLocks noChangeAspect="1" noChangeArrowheads="1"/>
          </p:cNvPicPr>
          <p:nvPr/>
        </p:nvPicPr>
        <p:blipFill>
          <a:blip r:embed="rId5" cstate="print"/>
          <a:srcRect l="41731" r="29134"/>
          <a:stretch>
            <a:fillRect/>
          </a:stretch>
        </p:blipFill>
        <p:spPr bwMode="auto">
          <a:xfrm>
            <a:off x="4768850" y="5313363"/>
            <a:ext cx="652463" cy="10080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pic>
        <p:nvPicPr>
          <p:cNvPr id="29703" name="Picture 7" descr="D:\История болезни №1\для история больных\Бек\тематические стержневые\Жабборов\фотки\IMG_20210926_205319.jpg">
            <a:extLst>
              <a:ext uri="{FF2B5EF4-FFF2-40B4-BE49-F238E27FC236}"/>
            </a:extLst>
          </p:cNvPr>
          <p:cNvPicPr>
            <a:picLocks noChangeAspect="1" noChangeArrowheads="1"/>
          </p:cNvPicPr>
          <p:nvPr/>
        </p:nvPicPr>
        <p:blipFill>
          <a:blip r:embed="rId6" cstate="print"/>
          <a:srcRect t="8002" b="42770"/>
          <a:stretch>
            <a:fillRect/>
          </a:stretch>
        </p:blipFill>
        <p:spPr bwMode="auto">
          <a:xfrm>
            <a:off x="4284663" y="649288"/>
            <a:ext cx="1857375" cy="203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pic>
        <p:nvPicPr>
          <p:cNvPr id="29704" name="Picture 8" descr="D:\История болезни №1\для история больных\Бек\тематические стержневые\Жабборов\фотки\IMG_20210926_205243.jpg">
            <a:extLst>
              <a:ext uri="{FF2B5EF4-FFF2-40B4-BE49-F238E27FC236}"/>
            </a:extLst>
          </p:cNvPr>
          <p:cNvPicPr>
            <a:picLocks noChangeAspect="1" noChangeArrowheads="1"/>
          </p:cNvPicPr>
          <p:nvPr/>
        </p:nvPicPr>
        <p:blipFill>
          <a:blip r:embed="rId7" cstate="print"/>
          <a:srcRect l="8257" t="56406" r="58366" b="12692"/>
          <a:stretch>
            <a:fillRect/>
          </a:stretch>
        </p:blipFill>
        <p:spPr bwMode="auto">
          <a:xfrm>
            <a:off x="4284663" y="2827338"/>
            <a:ext cx="928687" cy="2120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pic>
        <p:nvPicPr>
          <p:cNvPr id="29705" name="Picture 8" descr="D:\История болезни №1\для история больных\Бек\тематические стержневые\Жабборов\фотки\IMG_20210926_205521.jpg">
            <a:extLst>
              <a:ext uri="{FF2B5EF4-FFF2-40B4-BE49-F238E27FC236}"/>
            </a:extLst>
          </p:cNvPr>
          <p:cNvPicPr>
            <a:picLocks noChangeAspect="1" noChangeArrowheads="1"/>
          </p:cNvPicPr>
          <p:nvPr/>
        </p:nvPicPr>
        <p:blipFill>
          <a:blip r:embed="rId8" cstate="print"/>
          <a:srcRect l="14368" t="4060" r="58122"/>
          <a:stretch>
            <a:fillRect/>
          </a:stretch>
        </p:blipFill>
        <p:spPr bwMode="auto">
          <a:xfrm>
            <a:off x="531813" y="2928938"/>
            <a:ext cx="1346200" cy="21129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pic>
        <p:nvPicPr>
          <p:cNvPr id="29706" name="Picture 4" descr="D:\История болезни №1\для история больных\Бек\тематические стержневые\Жабборов\фотки\IMG_20210926_204748.jpg">
            <a:extLst>
              <a:ext uri="{FF2B5EF4-FFF2-40B4-BE49-F238E27FC236}"/>
            </a:extLst>
          </p:cNvPr>
          <p:cNvPicPr>
            <a:picLocks noChangeAspect="1" noChangeArrowheads="1"/>
          </p:cNvPicPr>
          <p:nvPr/>
        </p:nvPicPr>
        <p:blipFill>
          <a:blip r:embed="rId9" cstate="print"/>
          <a:srcRect b="18356"/>
          <a:stretch>
            <a:fillRect/>
          </a:stretch>
        </p:blipFill>
        <p:spPr bwMode="auto">
          <a:xfrm>
            <a:off x="2465388" y="2827338"/>
            <a:ext cx="1395412" cy="2105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pic>
        <p:nvPicPr>
          <p:cNvPr id="29707" name="Picture 8" descr="D:\История болезни №1\для история больных\Бек\тематические стержневые\Жабборов\фотки\IMG_20210926_205521.jpg">
            <a:extLst>
              <a:ext uri="{FF2B5EF4-FFF2-40B4-BE49-F238E27FC236}"/>
            </a:extLst>
          </p:cNvPr>
          <p:cNvPicPr>
            <a:picLocks noChangeAspect="1" noChangeArrowheads="1"/>
          </p:cNvPicPr>
          <p:nvPr/>
        </p:nvPicPr>
        <p:blipFill>
          <a:blip r:embed="rId10" cstate="print"/>
          <a:srcRect l="47000" t="4060" r="36990" b="23289"/>
          <a:stretch>
            <a:fillRect/>
          </a:stretch>
        </p:blipFill>
        <p:spPr bwMode="auto">
          <a:xfrm>
            <a:off x="628650" y="5313363"/>
            <a:ext cx="552450" cy="1128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pic>
        <p:nvPicPr>
          <p:cNvPr id="15" name="Picture 8" descr="D:\История болезни №1\для история больных\Бек\тематические стержневые\Жабборов\фотки\IMG_20210926_205521.jpg">
            <a:extLst>
              <a:ext uri="{FF2B5EF4-FFF2-40B4-BE49-F238E27FC236}"/>
            </a:extLst>
          </p:cNvPr>
          <p:cNvPicPr>
            <a:picLocks noChangeAspect="1" noChangeArrowheads="1"/>
          </p:cNvPicPr>
          <p:nvPr/>
        </p:nvPicPr>
        <p:blipFill rotWithShape="1">
          <a:blip r:embed="rId11" cstate="print"/>
          <a:srcRect l="20982" t="4060" r="63425" b="21598"/>
          <a:stretch/>
        </p:blipFill>
        <p:spPr bwMode="auto">
          <a:xfrm>
            <a:off x="1489075" y="5313363"/>
            <a:ext cx="511175" cy="1128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pic>
        <p:nvPicPr>
          <p:cNvPr id="29709" name="Picture 5" descr="D:\История болезни №1\для история больных\Бек\тематические стержневые\Жабборов\фотки\IMG_20210926_205155.jpg">
            <a:extLst>
              <a:ext uri="{FF2B5EF4-FFF2-40B4-BE49-F238E27FC236}"/>
            </a:extLst>
          </p:cNvPr>
          <p:cNvPicPr>
            <a:picLocks noChangeAspect="1" noChangeArrowheads="1"/>
          </p:cNvPicPr>
          <p:nvPr/>
        </p:nvPicPr>
        <p:blipFill>
          <a:blip r:embed="rId12" cstate="print"/>
          <a:srcRect t="26472" b="9555"/>
          <a:stretch>
            <a:fillRect/>
          </a:stretch>
        </p:blipFill>
        <p:spPr bwMode="auto">
          <a:xfrm>
            <a:off x="2555875" y="5362575"/>
            <a:ext cx="723900" cy="1028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pic>
        <p:nvPicPr>
          <p:cNvPr id="14" name="Picture 2" descr="D:\История болезни №1\для история больных\Бек\тематические стержневые\Жабборов\фотки\IMG_20210921_100330.jpg"/>
          <p:cNvPicPr>
            <a:picLocks noChangeAspect="1" noChangeArrowheads="1"/>
          </p:cNvPicPr>
          <p:nvPr/>
        </p:nvPicPr>
        <p:blipFill>
          <a:blip r:embed="rId13" cstate="print"/>
          <a:srcRect/>
          <a:stretch>
            <a:fillRect/>
          </a:stretch>
        </p:blipFill>
        <p:spPr bwMode="auto">
          <a:xfrm>
            <a:off x="6772275" y="2754335"/>
            <a:ext cx="1800225" cy="3889375"/>
          </a:xfrm>
          <a:prstGeom prst="rect">
            <a:avLst/>
          </a:prstGeom>
          <a:noFill/>
          <a:ln w="38100" cap="sq">
            <a:solidFill>
              <a:srgbClr val="000000"/>
            </a:solidFill>
            <a:miter lim="800000"/>
            <a:headEnd/>
            <a:tailEnd/>
          </a:ln>
          <a:effectLst>
            <a:outerShdw blurRad="50800" dist="38100" dir="2700000" algn="tl" rotWithShape="0">
              <a:srgbClr val="000000">
                <a:alpha val="42999"/>
              </a:srgbClr>
            </a:outerShdw>
          </a:effectLst>
          <a:extLst/>
        </p:spPr>
      </p:pic>
      <p:sp>
        <p:nvSpPr>
          <p:cNvPr id="16399" name="Овал 3"/>
          <p:cNvSpPr>
            <a:spLocks noChangeArrowheads="1"/>
          </p:cNvSpPr>
          <p:nvPr/>
        </p:nvSpPr>
        <p:spPr bwMode="auto">
          <a:xfrm>
            <a:off x="7700963" y="3471864"/>
            <a:ext cx="647700" cy="171450"/>
          </a:xfrm>
          <a:prstGeom prst="ellipse">
            <a:avLst/>
          </a:prstGeom>
          <a:solidFill>
            <a:schemeClr val="accent1"/>
          </a:solidFill>
          <a:ln w="9525" algn="ctr">
            <a:solidFill>
              <a:schemeClr val="tx1"/>
            </a:solidFill>
            <a:round/>
            <a:headEnd/>
            <a:tailEnd/>
          </a:ln>
        </p:spPr>
        <p:txBody>
          <a:bodyPr/>
          <a:lstStyle/>
          <a:p>
            <a:pPr eaLnBrk="1" hangingPunct="1"/>
            <a:endParaRPr lang="en-US" altLang="ru-RU"/>
          </a:p>
        </p:txBody>
      </p:sp>
    </p:spTree>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extLst>
          </p:cNvPr>
          <p:cNvSpPr>
            <a:spLocks noGrp="1" noChangeArrowheads="1"/>
          </p:cNvSpPr>
          <p:nvPr>
            <p:ph type="title"/>
          </p:nvPr>
        </p:nvSpPr>
        <p:spPr>
          <a:xfrm>
            <a:off x="468312" y="234811"/>
            <a:ext cx="8247091" cy="5786477"/>
          </a:xfrm>
        </p:spPr>
        <p:txBody>
          <a:bodyPr rtlCol="0">
            <a:noAutofit/>
          </a:bodyPr>
          <a:lstStyle/>
          <a:p>
            <a:pPr indent="269875">
              <a:defRPr/>
            </a:pPr>
            <a:r>
              <a:rPr lang="ru-RU" sz="2000" dirty="0" smtClean="0">
                <a:solidFill>
                  <a:schemeClr val="tx1"/>
                </a:solidFill>
                <a:effectLst/>
                <a:latin typeface="Calibri" panose="020F0502020204030204" pitchFamily="34" charset="0"/>
                <a:cs typeface="Times New Roman" pitchFamily="18" charset="0"/>
              </a:rPr>
              <a:t>Клинический </a:t>
            </a:r>
            <a:r>
              <a:rPr lang="ru-RU" sz="2000" dirty="0">
                <a:solidFill>
                  <a:schemeClr val="tx1"/>
                </a:solidFill>
                <a:effectLst/>
                <a:latin typeface="Calibri" panose="020F0502020204030204" pitchFamily="34" charset="0"/>
                <a:cs typeface="Times New Roman" pitchFamily="18" charset="0"/>
              </a:rPr>
              <a:t>пример </a:t>
            </a:r>
            <a:r>
              <a:rPr lang="ru-RU" sz="2000" dirty="0" smtClean="0">
                <a:solidFill>
                  <a:schemeClr val="tx1"/>
                </a:solidFill>
                <a:effectLst/>
                <a:latin typeface="Calibri" panose="020F0502020204030204" pitchFamily="34" charset="0"/>
                <a:cs typeface="Times New Roman" pitchFamily="18" charset="0"/>
              </a:rPr>
              <a:t>2.</a:t>
            </a:r>
            <a:br>
              <a:rPr lang="ru-RU" sz="2000" dirty="0" smtClean="0">
                <a:solidFill>
                  <a:schemeClr val="tx1"/>
                </a:solidFill>
                <a:effectLst/>
                <a:latin typeface="Calibri" panose="020F0502020204030204" pitchFamily="34" charset="0"/>
                <a:cs typeface="Times New Roman" pitchFamily="18" charset="0"/>
              </a:rPr>
            </a:br>
            <a:r>
              <a:rPr lang="ru-RU" altLang="ru-RU" sz="2000" dirty="0" smtClean="0">
                <a:solidFill>
                  <a:schemeClr val="tx1"/>
                </a:solidFill>
                <a:effectLst/>
                <a:latin typeface="Calibri" panose="020F0502020204030204" pitchFamily="34" charset="0"/>
                <a:cs typeface="Times New Roman" panose="02020603050405020304" pitchFamily="18" charset="0"/>
              </a:rPr>
              <a:t>Больной </a:t>
            </a:r>
            <a:r>
              <a:rPr lang="ru-RU" altLang="ru-RU" sz="2000" i="1" dirty="0" err="1">
                <a:solidFill>
                  <a:schemeClr val="tx1"/>
                </a:solidFill>
                <a:effectLst/>
                <a:latin typeface="Calibri" panose="020F0502020204030204" pitchFamily="34" charset="0"/>
                <a:cs typeface="Times New Roman" panose="02020603050405020304" pitchFamily="18" charset="0"/>
              </a:rPr>
              <a:t>Хайитбоев</a:t>
            </a:r>
            <a:r>
              <a:rPr lang="ru-RU" altLang="ru-RU" sz="2000" i="1" dirty="0">
                <a:solidFill>
                  <a:schemeClr val="tx1"/>
                </a:solidFill>
                <a:effectLst/>
                <a:latin typeface="Calibri" panose="020F0502020204030204" pitchFamily="34" charset="0"/>
                <a:cs typeface="Times New Roman" panose="02020603050405020304" pitchFamily="18" charset="0"/>
              </a:rPr>
              <a:t> А.,  2000 </a:t>
            </a:r>
            <a:r>
              <a:rPr lang="ru-RU" altLang="ru-RU" sz="2000" dirty="0">
                <a:solidFill>
                  <a:schemeClr val="tx1"/>
                </a:solidFill>
                <a:effectLst/>
                <a:latin typeface="Calibri" panose="020F0502020204030204" pitchFamily="34" charset="0"/>
                <a:cs typeface="Times New Roman" panose="02020603050405020304" pitchFamily="18" charset="0"/>
              </a:rPr>
              <a:t>г.р. № и/б 36332/1693/1732 </a:t>
            </a:r>
            <a:br>
              <a:rPr lang="ru-RU" altLang="ru-RU" sz="2000" dirty="0">
                <a:solidFill>
                  <a:schemeClr val="tx1"/>
                </a:solidFill>
                <a:effectLst/>
                <a:latin typeface="Calibri" panose="020F0502020204030204" pitchFamily="34" charset="0"/>
                <a:cs typeface="Times New Roman" panose="02020603050405020304" pitchFamily="18" charset="0"/>
              </a:rPr>
            </a:br>
            <a:r>
              <a:rPr lang="ru-RU" altLang="ru-RU" sz="2000" dirty="0">
                <a:solidFill>
                  <a:schemeClr val="tx1"/>
                </a:solidFill>
                <a:effectLst/>
                <a:latin typeface="Calibri" panose="020F0502020204030204" pitchFamily="34" charset="0"/>
                <a:cs typeface="Times New Roman" panose="02020603050405020304" pitchFamily="18" charset="0"/>
              </a:rPr>
              <a:t>Травму в результате ДТП пассажир а/м </a:t>
            </a:r>
            <a:r>
              <a:rPr lang="en-US" altLang="ru-RU" sz="2000" dirty="0" err="1">
                <a:solidFill>
                  <a:schemeClr val="tx1"/>
                </a:solidFill>
                <a:effectLst/>
                <a:latin typeface="Calibri" panose="020F0502020204030204" pitchFamily="34" charset="0"/>
                <a:cs typeface="Times New Roman" panose="02020603050405020304" pitchFamily="18" charset="0"/>
              </a:rPr>
              <a:t>Lacetti</a:t>
            </a:r>
            <a:r>
              <a:rPr lang="ru-RU" altLang="ru-RU" sz="2000" dirty="0">
                <a:solidFill>
                  <a:schemeClr val="tx1"/>
                </a:solidFill>
                <a:effectLst/>
                <a:latin typeface="Calibri" panose="020F0502020204030204" pitchFamily="34" charset="0"/>
                <a:cs typeface="Times New Roman" panose="02020603050405020304" pitchFamily="18" charset="0"/>
              </a:rPr>
              <a:t> столкновение с грузовой </a:t>
            </a:r>
            <a:r>
              <a:rPr lang="ru-RU" altLang="ru-RU" sz="2000" dirty="0" smtClean="0">
                <a:solidFill>
                  <a:schemeClr val="tx1"/>
                </a:solidFill>
                <a:effectLst/>
                <a:latin typeface="Calibri" panose="020F0502020204030204" pitchFamily="34" charset="0"/>
                <a:cs typeface="Times New Roman" panose="02020603050405020304" pitchFamily="18" charset="0"/>
              </a:rPr>
              <a:t>а/м</a:t>
            </a:r>
            <a:r>
              <a:rPr lang="ru-RU" altLang="ru-RU" sz="2000" dirty="0">
                <a:solidFill>
                  <a:schemeClr val="tx1"/>
                </a:solidFill>
                <a:effectLst/>
                <a:latin typeface="Calibri" panose="020F0502020204030204" pitchFamily="34" charset="0"/>
                <a:cs typeface="Times New Roman" panose="02020603050405020304" pitchFamily="18" charset="0"/>
              </a:rPr>
              <a:t/>
            </a:r>
            <a:br>
              <a:rPr lang="ru-RU" altLang="ru-RU" sz="2000" dirty="0">
                <a:solidFill>
                  <a:schemeClr val="tx1"/>
                </a:solidFill>
                <a:effectLst/>
                <a:latin typeface="Calibri" panose="020F0502020204030204" pitchFamily="34" charset="0"/>
                <a:cs typeface="Times New Roman" panose="02020603050405020304" pitchFamily="18" charset="0"/>
              </a:rPr>
            </a:br>
            <a:r>
              <a:rPr lang="ru-RU" altLang="ru-RU" sz="2000" dirty="0" smtClean="0">
                <a:solidFill>
                  <a:schemeClr val="tx1"/>
                </a:solidFill>
                <a:effectLst/>
                <a:latin typeface="Calibri" panose="020F0502020204030204" pitchFamily="34" charset="0"/>
                <a:cs typeface="Times New Roman" panose="02020603050405020304" pitchFamily="18" charset="0"/>
              </a:rPr>
              <a:t>Повреждение четырех анатомо-функциональных областях – Грудь, живот, голова и ОДА(</a:t>
            </a:r>
            <a:r>
              <a:rPr lang="en-US" altLang="ru-RU" sz="2000" dirty="0">
                <a:solidFill>
                  <a:schemeClr val="tx1"/>
                </a:solidFill>
                <a:effectLst/>
                <a:latin typeface="Calibri" panose="020F0502020204030204" pitchFamily="34" charset="0"/>
                <a:ea typeface="Batang" pitchFamily="18" charset="-127"/>
                <a:cs typeface="Times New Roman" panose="02020603050405020304" pitchFamily="18" charset="0"/>
              </a:rPr>
              <a:t>ISS-42.</a:t>
            </a:r>
            <a:r>
              <a:rPr lang="ru-RU" altLang="ru-RU" sz="2000" dirty="0" smtClean="0">
                <a:solidFill>
                  <a:schemeClr val="tx1"/>
                </a:solidFill>
                <a:effectLst/>
                <a:latin typeface="Calibri" panose="020F0502020204030204" pitchFamily="34" charset="0"/>
                <a:cs typeface="Times New Roman" panose="02020603050405020304" pitchFamily="18" charset="0"/>
              </a:rPr>
              <a:t>)</a:t>
            </a:r>
            <a:r>
              <a:rPr lang="ru-RU" altLang="ru-RU" sz="2000" dirty="0">
                <a:solidFill>
                  <a:schemeClr val="tx1"/>
                </a:solidFill>
                <a:effectLst/>
                <a:latin typeface="Calibri" panose="020F0502020204030204" pitchFamily="34" charset="0"/>
                <a:cs typeface="Times New Roman" panose="02020603050405020304" pitchFamily="18" charset="0"/>
              </a:rPr>
              <a:t/>
            </a:r>
            <a:br>
              <a:rPr lang="ru-RU" altLang="ru-RU" sz="2000" dirty="0">
                <a:solidFill>
                  <a:schemeClr val="tx1"/>
                </a:solidFill>
                <a:effectLst/>
                <a:latin typeface="Calibri" panose="020F0502020204030204" pitchFamily="34" charset="0"/>
                <a:cs typeface="Times New Roman" panose="02020603050405020304" pitchFamily="18" charset="0"/>
              </a:rPr>
            </a:br>
            <a:r>
              <a:rPr lang="ru-RU" altLang="ru-RU" sz="1800" b="0" dirty="0">
                <a:solidFill>
                  <a:schemeClr val="tx1"/>
                </a:solidFill>
                <a:effectLst/>
                <a:latin typeface="Calibri" panose="020F0502020204030204" pitchFamily="34" charset="0"/>
                <a:cs typeface="Times New Roman" panose="02020603050405020304" pitchFamily="18" charset="0"/>
              </a:rPr>
              <a:t>	</a:t>
            </a:r>
            <a:r>
              <a:rPr lang="ru-RU" altLang="ru-RU" sz="1800" b="0" dirty="0" smtClean="0">
                <a:solidFill>
                  <a:schemeClr val="tx1"/>
                </a:solidFill>
                <a:effectLst/>
                <a:latin typeface="Calibri" panose="020F0502020204030204" pitchFamily="34" charset="0"/>
                <a:cs typeface="Times New Roman" panose="02020603050405020304" pitchFamily="18" charset="0"/>
              </a:rPr>
              <a:t/>
            </a:r>
            <a:br>
              <a:rPr lang="ru-RU" altLang="ru-RU" sz="1800" b="0" dirty="0" smtClean="0">
                <a:solidFill>
                  <a:schemeClr val="tx1"/>
                </a:solidFill>
                <a:effectLst/>
                <a:latin typeface="Calibri" panose="020F0502020204030204" pitchFamily="34" charset="0"/>
                <a:cs typeface="Times New Roman" panose="02020603050405020304" pitchFamily="18" charset="0"/>
              </a:rPr>
            </a:br>
            <a:r>
              <a:rPr lang="ru-RU" altLang="ru-RU" sz="1800" b="0" dirty="0" smtClean="0">
                <a:solidFill>
                  <a:schemeClr val="tx1"/>
                </a:solidFill>
                <a:effectLst/>
                <a:latin typeface="Calibri" panose="020F0502020204030204" pitchFamily="34" charset="0"/>
                <a:cs typeface="Times New Roman" panose="02020603050405020304" pitchFamily="18" charset="0"/>
              </a:rPr>
              <a:t>Диагноз</a:t>
            </a:r>
            <a:r>
              <a:rPr lang="ru-RU" altLang="ru-RU" sz="1800" b="0" dirty="0">
                <a:solidFill>
                  <a:schemeClr val="tx1"/>
                </a:solidFill>
                <a:effectLst/>
                <a:latin typeface="Calibri" panose="020F0502020204030204" pitchFamily="34" charset="0"/>
                <a:cs typeface="Times New Roman" panose="02020603050405020304" pitchFamily="18" charset="0"/>
              </a:rPr>
              <a:t>: </a:t>
            </a:r>
            <a:r>
              <a:rPr lang="ru-RU" altLang="ru-RU" sz="1800" b="0" dirty="0">
                <a:solidFill>
                  <a:schemeClr val="tx1"/>
                </a:solidFill>
                <a:effectLst/>
                <a:latin typeface="Calibri" panose="020F0502020204030204" pitchFamily="34" charset="0"/>
                <a:ea typeface="Batang" pitchFamily="18" charset="-127"/>
                <a:cs typeface="Times New Roman" panose="02020603050405020304" pitchFamily="18" charset="0"/>
              </a:rPr>
              <a:t>ДТП. </a:t>
            </a:r>
            <a:r>
              <a:rPr lang="ru-RU" altLang="ru-RU" sz="1800" b="0" dirty="0" err="1">
                <a:solidFill>
                  <a:schemeClr val="tx1"/>
                </a:solidFill>
                <a:effectLst/>
                <a:latin typeface="Calibri" panose="020F0502020204030204" pitchFamily="34" charset="0"/>
                <a:ea typeface="Batang" pitchFamily="18" charset="-127"/>
                <a:cs typeface="Times New Roman" panose="02020603050405020304" pitchFamily="18" charset="0"/>
              </a:rPr>
              <a:t>Политравма</a:t>
            </a:r>
            <a:r>
              <a:rPr lang="ru-RU" altLang="ru-RU" sz="1800" b="0" dirty="0">
                <a:solidFill>
                  <a:schemeClr val="tx1"/>
                </a:solidFill>
                <a:effectLst/>
                <a:latin typeface="Calibri" panose="020F0502020204030204" pitchFamily="34" charset="0"/>
                <a:ea typeface="Batang" pitchFamily="18" charset="-127"/>
                <a:cs typeface="Times New Roman" panose="02020603050405020304" pitchFamily="18" charset="0"/>
              </a:rPr>
              <a:t>. Закрытая травма грудной клетки. Разрыв задней медиастинальной плевры слева. Гемоторакс слева. Закрытая травма живота. Надрывы брыжейки тонкой </a:t>
            </a:r>
            <a:r>
              <a:rPr lang="ru-RU" altLang="ru-RU" sz="1800" b="0" dirty="0" smtClean="0">
                <a:solidFill>
                  <a:schemeClr val="tx1"/>
                </a:solidFill>
                <a:effectLst/>
                <a:latin typeface="Calibri" panose="020F0502020204030204" pitchFamily="34" charset="0"/>
                <a:ea typeface="Batang" pitchFamily="18" charset="-127"/>
                <a:cs typeface="Times New Roman" panose="02020603050405020304" pitchFamily="18" charset="0"/>
              </a:rPr>
              <a:t>кишки. </a:t>
            </a:r>
            <a:r>
              <a:rPr lang="ru-RU" altLang="ru-RU" sz="1800" b="0" dirty="0" err="1" smtClean="0">
                <a:solidFill>
                  <a:schemeClr val="tx1"/>
                </a:solidFill>
                <a:effectLst/>
                <a:latin typeface="Calibri" panose="020F0502020204030204" pitchFamily="34" charset="0"/>
                <a:ea typeface="Batang" pitchFamily="18" charset="-127"/>
                <a:cs typeface="Times New Roman" panose="02020603050405020304" pitchFamily="18" charset="0"/>
              </a:rPr>
              <a:t>Гемоперитонеум</a:t>
            </a:r>
            <a:r>
              <a:rPr lang="ru-RU" altLang="ru-RU" sz="1800" b="0" dirty="0">
                <a:solidFill>
                  <a:schemeClr val="tx1"/>
                </a:solidFill>
                <a:effectLst/>
                <a:latin typeface="Calibri" panose="020F0502020204030204" pitchFamily="34" charset="0"/>
                <a:ea typeface="Batang" pitchFamily="18" charset="-127"/>
                <a:cs typeface="Times New Roman" panose="02020603050405020304" pitchFamily="18" charset="0"/>
              </a:rPr>
              <a:t>. ОЧМТ. Ушиб головного мозга средней степени. </a:t>
            </a:r>
            <a:r>
              <a:rPr lang="ru-RU" altLang="ru-RU" sz="1800" b="0" dirty="0" err="1">
                <a:solidFill>
                  <a:schemeClr val="tx1"/>
                </a:solidFill>
                <a:effectLst/>
                <a:latin typeface="Calibri" panose="020F0502020204030204" pitchFamily="34" charset="0"/>
                <a:ea typeface="Batang" pitchFamily="18" charset="-127"/>
                <a:cs typeface="Times New Roman" panose="02020603050405020304" pitchFamily="18" charset="0"/>
              </a:rPr>
              <a:t>Контузионный</a:t>
            </a:r>
            <a:r>
              <a:rPr lang="ru-RU" altLang="ru-RU" sz="1800" b="0" dirty="0">
                <a:solidFill>
                  <a:schemeClr val="tx1"/>
                </a:solidFill>
                <a:effectLst/>
                <a:latin typeface="Calibri" panose="020F0502020204030204" pitchFamily="34" charset="0"/>
                <a:ea typeface="Batang" pitchFamily="18" charset="-127"/>
                <a:cs typeface="Times New Roman" panose="02020603050405020304" pitchFamily="18" charset="0"/>
              </a:rPr>
              <a:t> очаг левой лобно-височной области. Перелом костей носа без смещения костных отломков. Закрытая травма позвоночника. Закрытый перелом </a:t>
            </a:r>
            <a:r>
              <a:rPr lang="en-US" altLang="ru-RU" sz="1800" b="0" dirty="0">
                <a:solidFill>
                  <a:schemeClr val="tx1"/>
                </a:solidFill>
                <a:effectLst/>
                <a:latin typeface="Calibri" panose="020F0502020204030204" pitchFamily="34" charset="0"/>
                <a:ea typeface="Batang" pitchFamily="18" charset="-127"/>
                <a:cs typeface="Times New Roman" panose="02020603050405020304" pitchFamily="18" charset="0"/>
              </a:rPr>
              <a:t>V</a:t>
            </a:r>
            <a:r>
              <a:rPr lang="ru-RU" altLang="ru-RU" sz="1800" b="0" dirty="0">
                <a:solidFill>
                  <a:schemeClr val="tx1"/>
                </a:solidFill>
                <a:effectLst/>
                <a:latin typeface="Calibri" panose="020F0502020204030204" pitchFamily="34" charset="0"/>
                <a:ea typeface="Batang" pitchFamily="18" charset="-127"/>
                <a:cs typeface="Times New Roman" panose="02020603050405020304" pitchFamily="18" charset="0"/>
              </a:rPr>
              <a:t>L</a:t>
            </a:r>
            <a:r>
              <a:rPr lang="ru-RU" altLang="ru-RU" sz="1800" b="0" baseline="-25000" dirty="0">
                <a:solidFill>
                  <a:schemeClr val="tx1"/>
                </a:solidFill>
                <a:effectLst/>
                <a:latin typeface="Calibri" panose="020F0502020204030204" pitchFamily="34" charset="0"/>
                <a:ea typeface="Batang" pitchFamily="18" charset="-127"/>
                <a:cs typeface="Times New Roman" panose="02020603050405020304" pitchFamily="18" charset="0"/>
              </a:rPr>
              <a:t>IV</a:t>
            </a:r>
            <a:r>
              <a:rPr lang="ru-RU" altLang="ru-RU" sz="1800" b="0" dirty="0">
                <a:solidFill>
                  <a:schemeClr val="tx1"/>
                </a:solidFill>
                <a:effectLst/>
                <a:latin typeface="Calibri" panose="020F0502020204030204" pitchFamily="34" charset="0"/>
                <a:ea typeface="Batang" pitchFamily="18" charset="-127"/>
                <a:cs typeface="Times New Roman" panose="02020603050405020304" pitchFamily="18" charset="0"/>
              </a:rPr>
              <a:t> </a:t>
            </a:r>
            <a:r>
              <a:rPr lang="en-US" altLang="ru-RU" sz="1800" b="0" dirty="0">
                <a:solidFill>
                  <a:schemeClr val="tx1"/>
                </a:solidFill>
                <a:effectLst/>
                <a:latin typeface="Calibri" panose="020F0502020204030204" pitchFamily="34" charset="0"/>
                <a:ea typeface="Batang" pitchFamily="18" charset="-127"/>
                <a:cs typeface="Times New Roman" panose="02020603050405020304" pitchFamily="18" charset="0"/>
              </a:rPr>
              <a:t>c</a:t>
            </a:r>
            <a:r>
              <a:rPr lang="ru-RU" altLang="ru-RU" sz="1800" b="0" dirty="0">
                <a:solidFill>
                  <a:schemeClr val="tx1"/>
                </a:solidFill>
                <a:effectLst/>
                <a:latin typeface="Calibri" panose="020F0502020204030204" pitchFamily="34" charset="0"/>
                <a:ea typeface="Batang" pitchFamily="18" charset="-127"/>
                <a:cs typeface="Times New Roman" panose="02020603050405020304" pitchFamily="18" charset="0"/>
              </a:rPr>
              <a:t>т. без нарушения функции спинного мозга. Закрытый </a:t>
            </a:r>
            <a:r>
              <a:rPr lang="ru-RU" altLang="ru-RU" sz="1800" b="0" dirty="0" err="1">
                <a:solidFill>
                  <a:schemeClr val="tx1"/>
                </a:solidFill>
                <a:effectLst/>
                <a:latin typeface="Calibri" panose="020F0502020204030204" pitchFamily="34" charset="0"/>
                <a:ea typeface="Batang" pitchFamily="18" charset="-127"/>
                <a:cs typeface="Times New Roman" panose="02020603050405020304" pitchFamily="18" charset="0"/>
              </a:rPr>
              <a:t>оскольчатый</a:t>
            </a:r>
            <a:r>
              <a:rPr lang="ru-RU" altLang="ru-RU" sz="1800" b="0" dirty="0">
                <a:solidFill>
                  <a:schemeClr val="tx1"/>
                </a:solidFill>
                <a:effectLst/>
                <a:latin typeface="Calibri" panose="020F0502020204030204" pitchFamily="34" charset="0"/>
                <a:ea typeface="Batang" pitchFamily="18" charset="-127"/>
                <a:cs typeface="Times New Roman" panose="02020603050405020304" pitchFamily="18" charset="0"/>
              </a:rPr>
              <a:t>  перелом верхней трети правой бедренной кости со смещением к/о. Закрытый </a:t>
            </a:r>
            <a:r>
              <a:rPr lang="ru-RU" altLang="ru-RU" sz="1800" b="0" dirty="0" err="1">
                <a:solidFill>
                  <a:schemeClr val="tx1"/>
                </a:solidFill>
                <a:effectLst/>
                <a:latin typeface="Calibri" panose="020F0502020204030204" pitchFamily="34" charset="0"/>
                <a:ea typeface="Batang" pitchFamily="18" charset="-127"/>
                <a:cs typeface="Times New Roman" panose="02020603050405020304" pitchFamily="18" charset="0"/>
              </a:rPr>
              <a:t>оскольчатый</a:t>
            </a:r>
            <a:r>
              <a:rPr lang="ru-RU" altLang="ru-RU" sz="1800" b="0" dirty="0">
                <a:solidFill>
                  <a:schemeClr val="tx1"/>
                </a:solidFill>
                <a:effectLst/>
                <a:latin typeface="Calibri" panose="020F0502020204030204" pitchFamily="34" charset="0"/>
                <a:ea typeface="Batang" pitchFamily="18" charset="-127"/>
                <a:cs typeface="Times New Roman" panose="02020603050405020304" pitchFamily="18" charset="0"/>
              </a:rPr>
              <a:t> перелом правого надколенника со смещением костных отломков. Закрытый перелом седалищной кости слева без смещения костных отломков. </a:t>
            </a:r>
            <a:r>
              <a:rPr lang="ru-RU" altLang="ru-RU" sz="1800" b="0" dirty="0" err="1">
                <a:solidFill>
                  <a:schemeClr val="tx1"/>
                </a:solidFill>
                <a:effectLst/>
                <a:latin typeface="Calibri" panose="020F0502020204030204" pitchFamily="34" charset="0"/>
                <a:ea typeface="Batang" pitchFamily="18" charset="-127"/>
                <a:cs typeface="Times New Roman" panose="02020603050405020304" pitchFamily="18" charset="0"/>
              </a:rPr>
              <a:t>Ушибленно</a:t>
            </a:r>
            <a:r>
              <a:rPr lang="ru-RU" altLang="ru-RU" sz="1800" b="0" dirty="0">
                <a:solidFill>
                  <a:schemeClr val="tx1"/>
                </a:solidFill>
                <a:effectLst/>
                <a:latin typeface="Calibri" panose="020F0502020204030204" pitchFamily="34" charset="0"/>
                <a:ea typeface="Batang" pitchFamily="18" charset="-127"/>
                <a:cs typeface="Times New Roman" panose="02020603050405020304" pitchFamily="18" charset="0"/>
              </a:rPr>
              <a:t>-рванные раны лобно-бровной области слева и сквозная рана нижней губы  с переходом в преддверии в полости рта. Травматический шок 3ст</a:t>
            </a:r>
            <a:r>
              <a:rPr lang="ru-RU" altLang="ru-RU" sz="1800" b="0" dirty="0" smtClean="0">
                <a:solidFill>
                  <a:schemeClr val="tx1"/>
                </a:solidFill>
                <a:effectLst/>
                <a:latin typeface="Calibri" panose="020F0502020204030204" pitchFamily="34" charset="0"/>
                <a:ea typeface="Batang" pitchFamily="18" charset="-127"/>
                <a:cs typeface="Times New Roman" panose="02020603050405020304" pitchFamily="18" charset="0"/>
              </a:rPr>
              <a:t>.  </a:t>
            </a:r>
            <a:endParaRPr lang="ru-RU" altLang="ru-RU" sz="1800" b="0" dirty="0">
              <a:solidFill>
                <a:schemeClr val="tx1"/>
              </a:solidFill>
              <a:effectLst/>
              <a:latin typeface="Calibri" panose="020F0502020204030204" pitchFamily="34" charset="0"/>
            </a:endParaRPr>
          </a:p>
        </p:txBody>
      </p:sp>
    </p:spTree>
  </p:cSld>
  <p:clrMapOvr>
    <a:masterClrMapping/>
  </p:clrMapOvr>
  <p:transition spd="med">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28" name="Picture 20" descr="Ms1">
            <a:extLst>
              <a:ext uri="{FF2B5EF4-FFF2-40B4-BE49-F238E27FC236}"/>
            </a:extLst>
          </p:cNvPr>
          <p:cNvPicPr>
            <a:picLocks noGrp="1" noChangeAspect="1" noChangeArrowheads="1"/>
          </p:cNvPicPr>
          <p:nvPr>
            <p:ph sz="half" idx="1"/>
          </p:nvPr>
        </p:nvPicPr>
        <p:blipFill>
          <a:blip r:embed="rId2" cstate="print">
            <a:extLst/>
          </a:blip>
          <a:srcRect/>
          <a:stretch>
            <a:fillRect/>
          </a:stretch>
        </p:blipFill>
        <p:spPr>
          <a:xfrm>
            <a:off x="467544" y="648072"/>
            <a:ext cx="2347124" cy="5805264"/>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18435" name="Прямоугольник 19"/>
          <p:cNvSpPr>
            <a:spLocks noChangeArrowheads="1"/>
          </p:cNvSpPr>
          <p:nvPr/>
        </p:nvSpPr>
        <p:spPr bwMode="auto">
          <a:xfrm>
            <a:off x="2411760" y="0"/>
            <a:ext cx="4572000" cy="523220"/>
          </a:xfrm>
          <a:prstGeom prst="rect">
            <a:avLst/>
          </a:prstGeom>
          <a:noFill/>
          <a:ln w="9525">
            <a:noFill/>
            <a:miter lim="800000"/>
            <a:headEnd/>
            <a:tailEnd/>
          </a:ln>
        </p:spPr>
        <p:txBody>
          <a:bodyPr>
            <a:spAutoFit/>
          </a:bodyPr>
          <a:lstStyle/>
          <a:p>
            <a:pPr algn="ctr" eaLnBrk="1" hangingPunct="1"/>
            <a:r>
              <a:rPr lang="ru-RU" altLang="ru-RU" sz="2800" b="1" dirty="0">
                <a:latin typeface="Calibri" panose="020F0502020204030204" pitchFamily="34" charset="0"/>
                <a:cs typeface="Times New Roman" pitchFamily="18" charset="0"/>
              </a:rPr>
              <a:t>РЕНТГЕНОГРАММЫ</a:t>
            </a:r>
          </a:p>
        </p:txBody>
      </p:sp>
      <p:pic>
        <p:nvPicPr>
          <p:cNvPr id="18436" name="Picture 8" descr="D:\История болезни №1\для история больных\Бек\тематические стержневые\Жабборов\фотки\IMG_20210926_205521.jpg"/>
          <p:cNvPicPr>
            <a:picLocks noChangeAspect="1" noChangeArrowheads="1"/>
          </p:cNvPicPr>
          <p:nvPr/>
        </p:nvPicPr>
        <p:blipFill>
          <a:blip r:embed="rId3" cstate="print"/>
          <a:srcRect l="27954" t="13139" r="69952" b="81410"/>
          <a:stretch>
            <a:fillRect/>
          </a:stretch>
        </p:blipFill>
        <p:spPr bwMode="auto">
          <a:xfrm>
            <a:off x="7812088" y="5013325"/>
            <a:ext cx="122237" cy="142875"/>
          </a:xfrm>
          <a:prstGeom prst="rect">
            <a:avLst/>
          </a:prstGeom>
          <a:noFill/>
          <a:ln w="9525">
            <a:noFill/>
            <a:miter lim="800000"/>
            <a:headEnd/>
            <a:tailEnd/>
          </a:ln>
        </p:spPr>
      </p:pic>
      <p:pic>
        <p:nvPicPr>
          <p:cNvPr id="18437" name="Рисунок 4" descr="E:\моя наука\презент\Хайитбоев\photo_2021-12-22_12-43-25.jpg"/>
          <p:cNvPicPr>
            <a:picLocks noChangeAspect="1" noChangeArrowheads="1"/>
          </p:cNvPicPr>
          <p:nvPr/>
        </p:nvPicPr>
        <p:blipFill>
          <a:blip r:embed="rId4" cstate="print"/>
          <a:srcRect t="12997" b="12334"/>
          <a:stretch>
            <a:fillRect/>
          </a:stretch>
        </p:blipFill>
        <p:spPr bwMode="auto">
          <a:xfrm>
            <a:off x="3886200" y="564828"/>
            <a:ext cx="1728788" cy="2795587"/>
          </a:xfrm>
          <a:prstGeom prst="rect">
            <a:avLst/>
          </a:prstGeom>
          <a:noFill/>
          <a:ln w="9525">
            <a:noFill/>
            <a:miter lim="800000"/>
            <a:headEnd/>
            <a:tailEnd/>
          </a:ln>
        </p:spPr>
      </p:pic>
      <p:pic>
        <p:nvPicPr>
          <p:cNvPr id="18438" name="Рисунок 2" descr="E:\моя наука\презент\Хайитбоев\photo_2021-12-22_20-44-07.jpg"/>
          <p:cNvPicPr>
            <a:picLocks noChangeAspect="1" noChangeArrowheads="1"/>
          </p:cNvPicPr>
          <p:nvPr/>
        </p:nvPicPr>
        <p:blipFill>
          <a:blip r:embed="rId5" cstate="print"/>
          <a:srcRect t="6792" b="8484"/>
          <a:stretch>
            <a:fillRect/>
          </a:stretch>
        </p:blipFill>
        <p:spPr bwMode="auto">
          <a:xfrm>
            <a:off x="5729306" y="505175"/>
            <a:ext cx="1485900" cy="2797175"/>
          </a:xfrm>
          <a:prstGeom prst="rect">
            <a:avLst/>
          </a:prstGeom>
          <a:noFill/>
          <a:ln w="9525">
            <a:noFill/>
            <a:miter lim="800000"/>
            <a:headEnd/>
            <a:tailEnd/>
          </a:ln>
        </p:spPr>
      </p:pic>
      <p:cxnSp>
        <p:nvCxnSpPr>
          <p:cNvPr id="18439" name="Прямая со стрелкой 5"/>
          <p:cNvCxnSpPr>
            <a:cxnSpLocks noChangeShapeType="1"/>
          </p:cNvCxnSpPr>
          <p:nvPr/>
        </p:nvCxnSpPr>
        <p:spPr bwMode="auto">
          <a:xfrm flipV="1">
            <a:off x="1071538" y="2148249"/>
            <a:ext cx="3143272" cy="1658944"/>
          </a:xfrm>
          <a:prstGeom prst="straightConnector1">
            <a:avLst/>
          </a:prstGeom>
          <a:noFill/>
          <a:ln w="50800" algn="ctr">
            <a:solidFill>
              <a:srgbClr val="FF0000"/>
            </a:solidFill>
            <a:round/>
            <a:headEnd/>
            <a:tailEnd type="arrow" w="med" len="med"/>
          </a:ln>
        </p:spPr>
      </p:cxnSp>
      <p:cxnSp>
        <p:nvCxnSpPr>
          <p:cNvPr id="18440" name="Прямая со стрелкой 7"/>
          <p:cNvCxnSpPr>
            <a:cxnSpLocks noChangeShapeType="1"/>
          </p:cNvCxnSpPr>
          <p:nvPr/>
        </p:nvCxnSpPr>
        <p:spPr bwMode="auto">
          <a:xfrm flipV="1">
            <a:off x="1357290" y="3005505"/>
            <a:ext cx="4786346" cy="793752"/>
          </a:xfrm>
          <a:prstGeom prst="straightConnector1">
            <a:avLst/>
          </a:prstGeom>
          <a:noFill/>
          <a:ln w="50800" algn="ctr">
            <a:solidFill>
              <a:srgbClr val="FF0000"/>
            </a:solidFill>
            <a:round/>
            <a:headEnd/>
            <a:tailEnd type="arrow" w="med" len="med"/>
          </a:ln>
        </p:spPr>
      </p:cxnSp>
      <p:pic>
        <p:nvPicPr>
          <p:cNvPr id="18441" name="Рисунок 3" descr="E:\моя наука\презент\Хайитбоев\photo_2021-12-22_20-44-02.jpg"/>
          <p:cNvPicPr>
            <a:picLocks noChangeAspect="1" noChangeArrowheads="1"/>
          </p:cNvPicPr>
          <p:nvPr/>
        </p:nvPicPr>
        <p:blipFill>
          <a:blip r:embed="rId6" cstate="print"/>
          <a:srcRect b="14977"/>
          <a:stretch>
            <a:fillRect/>
          </a:stretch>
        </p:blipFill>
        <p:spPr bwMode="auto">
          <a:xfrm>
            <a:off x="7381905" y="433737"/>
            <a:ext cx="1476375" cy="2790825"/>
          </a:xfrm>
          <a:prstGeom prst="rect">
            <a:avLst/>
          </a:prstGeom>
          <a:noFill/>
          <a:ln w="9525">
            <a:noFill/>
            <a:miter lim="800000"/>
            <a:headEnd/>
            <a:tailEnd/>
          </a:ln>
        </p:spPr>
      </p:pic>
      <p:pic>
        <p:nvPicPr>
          <p:cNvPr id="18442" name="Рисунок 5" descr="E:\моя наука\презент\Хайитбоев\photo_2021-12-22_12-41-46.jpg"/>
          <p:cNvPicPr>
            <a:picLocks noChangeAspect="1" noChangeArrowheads="1"/>
          </p:cNvPicPr>
          <p:nvPr/>
        </p:nvPicPr>
        <p:blipFill>
          <a:blip r:embed="rId7" cstate="print"/>
          <a:srcRect l="4083" t="18140" b="12386"/>
          <a:stretch>
            <a:fillRect/>
          </a:stretch>
        </p:blipFill>
        <p:spPr bwMode="auto">
          <a:xfrm>
            <a:off x="7500958" y="3362695"/>
            <a:ext cx="1325562" cy="2130425"/>
          </a:xfrm>
          <a:prstGeom prst="rect">
            <a:avLst/>
          </a:prstGeom>
          <a:noFill/>
          <a:ln w="9525">
            <a:noFill/>
            <a:miter lim="800000"/>
            <a:headEnd/>
            <a:tailEnd/>
          </a:ln>
        </p:spPr>
      </p:pic>
      <p:cxnSp>
        <p:nvCxnSpPr>
          <p:cNvPr id="18443" name="Прямая со стрелкой 7"/>
          <p:cNvCxnSpPr>
            <a:cxnSpLocks noChangeShapeType="1"/>
          </p:cNvCxnSpPr>
          <p:nvPr/>
        </p:nvCxnSpPr>
        <p:spPr bwMode="auto">
          <a:xfrm flipV="1">
            <a:off x="1835696" y="3648447"/>
            <a:ext cx="5736700" cy="1136650"/>
          </a:xfrm>
          <a:prstGeom prst="straightConnector1">
            <a:avLst/>
          </a:prstGeom>
          <a:noFill/>
          <a:ln w="50800" algn="ctr">
            <a:solidFill>
              <a:srgbClr val="FF0000"/>
            </a:solidFill>
            <a:round/>
            <a:headEnd/>
            <a:tailEnd type="arrow" w="med" len="med"/>
          </a:ln>
        </p:spPr>
      </p:cxnSp>
      <p:cxnSp>
        <p:nvCxnSpPr>
          <p:cNvPr id="18444" name="Прямая со стрелкой 7"/>
          <p:cNvCxnSpPr>
            <a:cxnSpLocks noChangeShapeType="1"/>
          </p:cNvCxnSpPr>
          <p:nvPr/>
        </p:nvCxnSpPr>
        <p:spPr bwMode="auto">
          <a:xfrm flipV="1">
            <a:off x="1173163" y="3148381"/>
            <a:ext cx="6613547" cy="668341"/>
          </a:xfrm>
          <a:prstGeom prst="straightConnector1">
            <a:avLst/>
          </a:prstGeom>
          <a:noFill/>
          <a:ln w="50800" algn="ctr">
            <a:solidFill>
              <a:srgbClr val="FF0000"/>
            </a:solidFill>
            <a:round/>
            <a:headEnd/>
            <a:tailEnd type="arrow" w="med" len="med"/>
          </a:ln>
        </p:spPr>
      </p:cxnSp>
      <p:sp>
        <p:nvSpPr>
          <p:cNvPr id="18" name="Прямоугольник 17"/>
          <p:cNvSpPr/>
          <p:nvPr/>
        </p:nvSpPr>
        <p:spPr>
          <a:xfrm>
            <a:off x="3000364" y="4214818"/>
            <a:ext cx="4572000" cy="800219"/>
          </a:xfrm>
          <a:prstGeom prst="rect">
            <a:avLst/>
          </a:prstGeom>
        </p:spPr>
        <p:txBody>
          <a:bodyPr>
            <a:spAutoFit/>
          </a:bodyPr>
          <a:lstStyle/>
          <a:p>
            <a:pPr algn="ctr"/>
            <a:r>
              <a:rPr lang="ru-RU" altLang="ru-RU" sz="2800" dirty="0" smtClean="0">
                <a:solidFill>
                  <a:srgbClr val="C00000"/>
                </a:solidFill>
                <a:latin typeface="Calibri" panose="020F0502020204030204" pitchFamily="34" charset="0"/>
                <a:cs typeface="Times New Roman" pitchFamily="18" charset="0"/>
              </a:rPr>
              <a:t>МСКТ грудной клетки – </a:t>
            </a:r>
            <a:r>
              <a:rPr lang="ru-RU" altLang="ru-RU" dirty="0" smtClean="0">
                <a:solidFill>
                  <a:srgbClr val="C00000"/>
                </a:solidFill>
                <a:latin typeface="Calibri" panose="020F0502020204030204" pitchFamily="34" charset="0"/>
                <a:cs typeface="Times New Roman" pitchFamily="18" charset="0"/>
              </a:rPr>
              <a:t>картина левостороннего гемоторакса </a:t>
            </a:r>
            <a:endParaRPr lang="ru-RU" dirty="0">
              <a:latin typeface="Calibri" panose="020F0502020204030204" pitchFamily="34" charset="0"/>
            </a:endParaRPr>
          </a:p>
        </p:txBody>
      </p:sp>
      <p:pic>
        <p:nvPicPr>
          <p:cNvPr id="20" name="Рисунок 7" descr="E:\моя наука\презент\Хайитбоев\photo_2021-12-22_20-44-22.jpg"/>
          <p:cNvPicPr>
            <a:picLocks noChangeAspect="1" noChangeArrowheads="1"/>
          </p:cNvPicPr>
          <p:nvPr/>
        </p:nvPicPr>
        <p:blipFill>
          <a:blip r:embed="rId8" cstate="print"/>
          <a:srcRect l="5582" t="22008" r="6859" b="35909"/>
          <a:stretch>
            <a:fillRect/>
          </a:stretch>
        </p:blipFill>
        <p:spPr bwMode="auto">
          <a:xfrm>
            <a:off x="3214679" y="5000636"/>
            <a:ext cx="1726304" cy="1643050"/>
          </a:xfrm>
          <a:prstGeom prst="rect">
            <a:avLst/>
          </a:prstGeom>
          <a:noFill/>
          <a:ln w="9525">
            <a:noFill/>
            <a:miter lim="800000"/>
            <a:headEnd/>
            <a:tailEnd/>
          </a:ln>
        </p:spPr>
      </p:pic>
      <p:pic>
        <p:nvPicPr>
          <p:cNvPr id="21" name="Рисунок 9" descr="E:\моя наука\презент\Хайитбоев\photo_2021-12-22_20-44-47.jpg"/>
          <p:cNvPicPr>
            <a:picLocks noChangeAspect="1" noChangeArrowheads="1"/>
          </p:cNvPicPr>
          <p:nvPr/>
        </p:nvPicPr>
        <p:blipFill>
          <a:blip r:embed="rId9" cstate="print"/>
          <a:srcRect l="14828" r="17433" b="8894"/>
          <a:stretch>
            <a:fillRect/>
          </a:stretch>
        </p:blipFill>
        <p:spPr bwMode="auto">
          <a:xfrm>
            <a:off x="5286380" y="5143512"/>
            <a:ext cx="2143140" cy="1500198"/>
          </a:xfrm>
          <a:prstGeom prst="rect">
            <a:avLst/>
          </a:prstGeom>
          <a:noFill/>
          <a:ln w="9525">
            <a:noFill/>
            <a:miter lim="800000"/>
            <a:headEnd/>
            <a:tailEnd/>
          </a:ln>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19828"/>
                                        </p:tgtEl>
                                        <p:attrNameLst>
                                          <p:attrName>style.visibility</p:attrName>
                                        </p:attrNameLst>
                                      </p:cBhvr>
                                      <p:to>
                                        <p:strVal val="visible"/>
                                      </p:to>
                                    </p:set>
                                    <p:anim calcmode="lin" valueType="num">
                                      <p:cBhvr>
                                        <p:cTn id="7" dur="1000" fill="hold"/>
                                        <p:tgtEl>
                                          <p:spTgt spid="119828"/>
                                        </p:tgtEl>
                                        <p:attrNameLst>
                                          <p:attrName>ppt_w</p:attrName>
                                        </p:attrNameLst>
                                      </p:cBhvr>
                                      <p:tavLst>
                                        <p:tav tm="0">
                                          <p:val>
                                            <p:fltVal val="0"/>
                                          </p:val>
                                        </p:tav>
                                        <p:tav tm="100000">
                                          <p:val>
                                            <p:strVal val="#ppt_w"/>
                                          </p:val>
                                        </p:tav>
                                      </p:tavLst>
                                    </p:anim>
                                    <p:anim calcmode="lin" valueType="num">
                                      <p:cBhvr>
                                        <p:cTn id="8" dur="1000" fill="hold"/>
                                        <p:tgtEl>
                                          <p:spTgt spid="119828"/>
                                        </p:tgtEl>
                                        <p:attrNameLst>
                                          <p:attrName>ppt_h</p:attrName>
                                        </p:attrNameLst>
                                      </p:cBhvr>
                                      <p:tavLst>
                                        <p:tav tm="0">
                                          <p:val>
                                            <p:fltVal val="0"/>
                                          </p:val>
                                        </p:tav>
                                        <p:tav tm="100000">
                                          <p:val>
                                            <p:strVal val="#ppt_h"/>
                                          </p:val>
                                        </p:tav>
                                      </p:tavLst>
                                    </p:anim>
                                    <p:animEffect transition="in" filter="fade">
                                      <p:cBhvr>
                                        <p:cTn id="9" dur="1000"/>
                                        <p:tgtEl>
                                          <p:spTgt spid="119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179512" y="-16530"/>
            <a:ext cx="8725848" cy="1357298"/>
          </a:xfrm>
        </p:spPr>
        <p:txBody>
          <a:bodyPr>
            <a:noAutofit/>
          </a:bodyPr>
          <a:lstStyle/>
          <a:p>
            <a:pPr algn="ctr" eaLnBrk="1" hangingPunct="1"/>
            <a:r>
              <a:rPr lang="ru-RU" altLang="ru-RU" sz="3200" dirty="0" smtClean="0">
                <a:solidFill>
                  <a:schemeClr val="tx1"/>
                </a:solidFill>
                <a:effectLst/>
                <a:latin typeface="Calibri" panose="020F0502020204030204" pitchFamily="34" charset="0"/>
                <a:cs typeface="Times New Roman" pitchFamily="18" charset="0"/>
              </a:rPr>
              <a:t>Первый этап </a:t>
            </a:r>
            <a:br>
              <a:rPr lang="ru-RU" altLang="ru-RU" sz="3200" dirty="0" smtClean="0">
                <a:solidFill>
                  <a:schemeClr val="tx1"/>
                </a:solidFill>
                <a:effectLst/>
                <a:latin typeface="Calibri" panose="020F0502020204030204" pitchFamily="34" charset="0"/>
                <a:cs typeface="Times New Roman" pitchFamily="18" charset="0"/>
              </a:rPr>
            </a:br>
            <a:r>
              <a:rPr lang="ru-RU" altLang="ru-RU" sz="3200" dirty="0" smtClean="0">
                <a:solidFill>
                  <a:schemeClr val="tx1"/>
                </a:solidFill>
                <a:effectLst/>
                <a:latin typeface="Calibri" panose="020F0502020204030204" pitchFamily="34" charset="0"/>
                <a:cs typeface="Times New Roman" pitchFamily="18" charset="0"/>
              </a:rPr>
              <a:t>операции в экстренном порядке (через 1час):  </a:t>
            </a:r>
          </a:p>
        </p:txBody>
      </p:sp>
      <p:sp>
        <p:nvSpPr>
          <p:cNvPr id="44035" name="Объект 2"/>
          <p:cNvSpPr>
            <a:spLocks noGrp="1"/>
          </p:cNvSpPr>
          <p:nvPr>
            <p:ph sz="half" idx="1"/>
          </p:nvPr>
        </p:nvSpPr>
        <p:spPr>
          <a:xfrm>
            <a:off x="457200" y="1426456"/>
            <a:ext cx="8401080" cy="1714512"/>
          </a:xfrm>
        </p:spPr>
        <p:txBody>
          <a:bodyPr>
            <a:normAutofit fontScale="85000" lnSpcReduction="20000"/>
          </a:bodyPr>
          <a:lstStyle/>
          <a:p>
            <a:pPr marL="457200" indent="-457200" eaLnBrk="1" hangingPunct="1">
              <a:buNone/>
              <a:defRPr/>
            </a:pPr>
            <a:r>
              <a:rPr lang="ru-RU" altLang="ru-RU" dirty="0" smtClean="0">
                <a:solidFill>
                  <a:srgbClr val="002060"/>
                </a:solidFill>
                <a:latin typeface="Calibri" panose="020F0502020204030204" pitchFamily="34" charset="0"/>
                <a:ea typeface="Batang" pitchFamily="18" charset="-127"/>
              </a:rPr>
              <a:t>1. Торакотомия и </a:t>
            </a:r>
            <a:r>
              <a:rPr lang="ru-RU" altLang="ru-RU" dirty="0" err="1" smtClean="0">
                <a:solidFill>
                  <a:srgbClr val="002060"/>
                </a:solidFill>
                <a:latin typeface="Calibri" panose="020F0502020204030204" pitchFamily="34" charset="0"/>
                <a:ea typeface="Batang" pitchFamily="18" charset="-127"/>
              </a:rPr>
              <a:t>ушивание</a:t>
            </a:r>
            <a:r>
              <a:rPr lang="ru-RU" altLang="ru-RU" dirty="0" smtClean="0">
                <a:solidFill>
                  <a:srgbClr val="002060"/>
                </a:solidFill>
                <a:latin typeface="Calibri" panose="020F0502020204030204" pitchFamily="34" charset="0"/>
                <a:ea typeface="Batang" pitchFamily="18" charset="-127"/>
              </a:rPr>
              <a:t> разрывов париетальной плевры;</a:t>
            </a:r>
          </a:p>
          <a:p>
            <a:pPr marL="457200" indent="-457200" eaLnBrk="1" hangingPunct="1">
              <a:buNone/>
              <a:defRPr/>
            </a:pPr>
            <a:r>
              <a:rPr lang="ru-RU" altLang="ru-RU" dirty="0" smtClean="0">
                <a:solidFill>
                  <a:srgbClr val="002060"/>
                </a:solidFill>
                <a:latin typeface="Calibri" panose="020F0502020204030204" pitchFamily="34" charset="0"/>
                <a:ea typeface="Batang" pitchFamily="18" charset="-127"/>
              </a:rPr>
              <a:t>2. </a:t>
            </a:r>
            <a:r>
              <a:rPr lang="ru-RU" altLang="ru-RU" dirty="0" err="1" smtClean="0">
                <a:solidFill>
                  <a:srgbClr val="002060"/>
                </a:solidFill>
                <a:latin typeface="Calibri" panose="020F0502020204030204" pitchFamily="34" charset="0"/>
                <a:ea typeface="Batang" pitchFamily="18" charset="-127"/>
              </a:rPr>
              <a:t>Лапароскапия</a:t>
            </a:r>
            <a:r>
              <a:rPr lang="ru-RU" altLang="ru-RU" dirty="0" smtClean="0">
                <a:solidFill>
                  <a:srgbClr val="002060"/>
                </a:solidFill>
                <a:latin typeface="Calibri" panose="020F0502020204030204" pitchFamily="34" charset="0"/>
                <a:ea typeface="Batang" pitchFamily="18" charset="-127"/>
              </a:rPr>
              <a:t> санация и остановка кровотечения; </a:t>
            </a:r>
          </a:p>
          <a:p>
            <a:pPr marL="0" indent="0" eaLnBrk="1" hangingPunct="1">
              <a:buFont typeface="Wingdings 2" panose="05020102010507070707" pitchFamily="18" charset="2"/>
              <a:buNone/>
              <a:defRPr/>
            </a:pPr>
            <a:r>
              <a:rPr lang="ru-RU" altLang="ru-RU" dirty="0" smtClean="0">
                <a:solidFill>
                  <a:srgbClr val="002060"/>
                </a:solidFill>
                <a:latin typeface="Calibri" panose="020F0502020204030204" pitchFamily="34" charset="0"/>
                <a:ea typeface="Batang" pitchFamily="18" charset="-127"/>
              </a:rPr>
              <a:t>3. Закрытая стабилизация правой бедренной кости – у</a:t>
            </a:r>
            <a:r>
              <a:rPr lang="uz-Cyrl-UZ" altLang="ru-RU" dirty="0" smtClean="0">
                <a:solidFill>
                  <a:srgbClr val="002060"/>
                </a:solidFill>
                <a:latin typeface="Calibri" panose="020F0502020204030204" pitchFamily="34" charset="0"/>
                <a:cs typeface="Times New Roman" panose="02020603050405020304" pitchFamily="18" charset="0"/>
              </a:rPr>
              <a:t>становка разработанного аппарата наружной фиксации  </a:t>
            </a:r>
            <a:r>
              <a:rPr lang="ru-RU" altLang="ru-RU" dirty="0" smtClean="0">
                <a:solidFill>
                  <a:srgbClr val="002060"/>
                </a:solidFill>
                <a:latin typeface="Calibri" panose="020F0502020204030204" pitchFamily="34" charset="0"/>
                <a:ea typeface="Batang" pitchFamily="18" charset="-127"/>
              </a:rPr>
              <a:t>аппаратом </a:t>
            </a:r>
            <a:r>
              <a:rPr lang="ru-RU" altLang="ru-RU" dirty="0" smtClean="0">
                <a:solidFill>
                  <a:srgbClr val="002060"/>
                </a:solidFill>
                <a:latin typeface="Calibri" panose="020F0502020204030204" pitchFamily="34" charset="0"/>
                <a:ea typeface="Batang" pitchFamily="18" charset="-127"/>
              </a:rPr>
              <a:t>внешней. </a:t>
            </a:r>
            <a:endParaRPr lang="ru-RU" altLang="ru-RU" dirty="0" smtClean="0">
              <a:solidFill>
                <a:srgbClr val="002060"/>
              </a:solidFill>
              <a:latin typeface="Calibri" panose="020F0502020204030204" pitchFamily="34" charset="0"/>
            </a:endParaRPr>
          </a:p>
          <a:p>
            <a:pPr marL="0" indent="0" eaLnBrk="1" hangingPunct="1">
              <a:buFont typeface="Wingdings 2" panose="05020102010507070707" pitchFamily="18" charset="2"/>
              <a:buNone/>
              <a:defRPr/>
            </a:pPr>
            <a:endParaRPr lang="ru-RU" altLang="ru-RU" dirty="0" smtClean="0">
              <a:solidFill>
                <a:srgbClr val="002060"/>
              </a:solidFill>
              <a:latin typeface="Calibri" panose="020F0502020204030204" pitchFamily="34" charset="0"/>
            </a:endParaRPr>
          </a:p>
        </p:txBody>
      </p:sp>
      <p:pic>
        <p:nvPicPr>
          <p:cNvPr id="4" name="Рисунок 10" descr="E:\моя наука\презент\Хайитбоев\photo_2021-12-22_13-51-13.jpg"/>
          <p:cNvPicPr>
            <a:picLocks noChangeAspect="1" noChangeArrowheads="1"/>
          </p:cNvPicPr>
          <p:nvPr/>
        </p:nvPicPr>
        <p:blipFill>
          <a:blip r:embed="rId2" cstate="print"/>
          <a:srcRect l="6383" t="13988" r="18494" b="16809"/>
          <a:stretch>
            <a:fillRect/>
          </a:stretch>
        </p:blipFill>
        <p:spPr bwMode="auto">
          <a:xfrm>
            <a:off x="357158" y="3214686"/>
            <a:ext cx="2286016" cy="2808714"/>
          </a:xfrm>
          <a:prstGeom prst="rect">
            <a:avLst/>
          </a:prstGeom>
          <a:noFill/>
          <a:ln w="9525">
            <a:noFill/>
            <a:miter lim="800000"/>
            <a:headEnd/>
            <a:tailEnd/>
          </a:ln>
        </p:spPr>
      </p:pic>
      <p:pic>
        <p:nvPicPr>
          <p:cNvPr id="5" name="Рисунок 11" descr="E:\моя наука\презент\Хайитбоев\photo_2021-12-22_13-51-18.jpg"/>
          <p:cNvPicPr>
            <a:picLocks noChangeAspect="1" noChangeArrowheads="1"/>
          </p:cNvPicPr>
          <p:nvPr/>
        </p:nvPicPr>
        <p:blipFill>
          <a:blip r:embed="rId3" cstate="print"/>
          <a:srcRect l="9348" t="15515" r="13885" b="13649"/>
          <a:stretch>
            <a:fillRect/>
          </a:stretch>
        </p:blipFill>
        <p:spPr bwMode="auto">
          <a:xfrm>
            <a:off x="3000364" y="3214686"/>
            <a:ext cx="2286016" cy="2814043"/>
          </a:xfrm>
          <a:prstGeom prst="rect">
            <a:avLst/>
          </a:prstGeom>
          <a:noFill/>
          <a:ln w="9525">
            <a:noFill/>
            <a:miter lim="800000"/>
            <a:headEnd/>
            <a:tailEnd/>
          </a:ln>
        </p:spPr>
      </p:pic>
      <p:pic>
        <p:nvPicPr>
          <p:cNvPr id="6" name="Рисунок 12" descr="E:\моя наука\презент\Хайитбоев\photo_2021-12-22_12-43-15.jpg"/>
          <p:cNvPicPr>
            <a:picLocks noChangeAspect="1" noChangeArrowheads="1"/>
          </p:cNvPicPr>
          <p:nvPr/>
        </p:nvPicPr>
        <p:blipFill>
          <a:blip r:embed="rId4" cstate="print"/>
          <a:srcRect l="12080" r="3461" b="3836"/>
          <a:stretch>
            <a:fillRect/>
          </a:stretch>
        </p:blipFill>
        <p:spPr bwMode="auto">
          <a:xfrm>
            <a:off x="5427193" y="2882576"/>
            <a:ext cx="3431087" cy="1714512"/>
          </a:xfrm>
          <a:prstGeom prst="rect">
            <a:avLst/>
          </a:prstGeom>
          <a:noFill/>
          <a:ln w="9525">
            <a:noFill/>
            <a:miter lim="800000"/>
            <a:headEnd/>
            <a:tailEnd/>
          </a:ln>
        </p:spPr>
      </p:pic>
      <p:pic>
        <p:nvPicPr>
          <p:cNvPr id="7" name="Рисунок 13" descr="E:\моя наука\презент\Хайитбоев\photo_2021-12-22_12-43-10.jpg"/>
          <p:cNvPicPr>
            <a:picLocks noChangeAspect="1" noChangeArrowheads="1"/>
          </p:cNvPicPr>
          <p:nvPr/>
        </p:nvPicPr>
        <p:blipFill>
          <a:blip r:embed="rId5" cstate="print"/>
          <a:srcRect/>
          <a:stretch>
            <a:fillRect/>
          </a:stretch>
        </p:blipFill>
        <p:spPr bwMode="auto">
          <a:xfrm>
            <a:off x="5429256" y="4954278"/>
            <a:ext cx="3429024" cy="1643074"/>
          </a:xfrm>
          <a:prstGeom prst="rect">
            <a:avLst/>
          </a:prstGeom>
          <a:noFill/>
          <a:ln w="9525">
            <a:noFill/>
            <a:miter lim="800000"/>
            <a:headEnd/>
            <a:tailEnd/>
          </a:ln>
        </p:spPr>
      </p:pic>
      <p:sp>
        <p:nvSpPr>
          <p:cNvPr id="8" name="Прямоугольник 7"/>
          <p:cNvSpPr/>
          <p:nvPr/>
        </p:nvSpPr>
        <p:spPr>
          <a:xfrm>
            <a:off x="5401279" y="4597088"/>
            <a:ext cx="3475440" cy="369332"/>
          </a:xfrm>
          <a:prstGeom prst="rect">
            <a:avLst/>
          </a:prstGeom>
        </p:spPr>
        <p:txBody>
          <a:bodyPr wrap="none">
            <a:spAutoFit/>
          </a:bodyPr>
          <a:lstStyle/>
          <a:p>
            <a:pPr algn="ctr">
              <a:defRPr/>
            </a:pPr>
            <a:r>
              <a:rPr lang="ru-RU" b="1" dirty="0" smtClean="0">
                <a:latin typeface="Times New Roman" panose="02020603050405020304" pitchFamily="18" charset="0"/>
                <a:cs typeface="Times New Roman" panose="02020603050405020304" pitchFamily="18" charset="0"/>
              </a:rPr>
              <a:t>Установка –рамочной системы </a:t>
            </a:r>
            <a:endParaRPr lang="ru-RU"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2"/>
          <p:cNvSpPr>
            <a:spLocks noGrp="1"/>
          </p:cNvSpPr>
          <p:nvPr>
            <p:ph type="title"/>
          </p:nvPr>
        </p:nvSpPr>
        <p:spPr>
          <a:xfrm>
            <a:off x="0" y="48638"/>
            <a:ext cx="9144000" cy="500042"/>
          </a:xfrm>
        </p:spPr>
        <p:txBody>
          <a:bodyPr>
            <a:noAutofit/>
          </a:bodyPr>
          <a:lstStyle/>
          <a:p>
            <a:pPr algn="ctr"/>
            <a:r>
              <a:rPr lang="ru-RU" sz="4000" dirty="0" smtClean="0">
                <a:solidFill>
                  <a:schemeClr val="tx1"/>
                </a:solidFill>
                <a:effectLst/>
                <a:latin typeface="Calibri" panose="020F0502020204030204" pitchFamily="34" charset="0"/>
                <a:cs typeface="Times New Roman" panose="02020603050405020304" pitchFamily="18" charset="0"/>
              </a:rPr>
              <a:t>Актуальность</a:t>
            </a:r>
            <a:endParaRPr lang="ru-RU" sz="4000" dirty="0">
              <a:solidFill>
                <a:schemeClr val="tx1"/>
              </a:solidFill>
              <a:effectLst/>
              <a:latin typeface="Calibri" panose="020F0502020204030204" pitchFamily="34" charset="0"/>
              <a:cs typeface="Times New Roman" panose="02020603050405020304" pitchFamily="18" charset="0"/>
            </a:endParaRPr>
          </a:p>
        </p:txBody>
      </p:sp>
      <p:graphicFrame>
        <p:nvGraphicFramePr>
          <p:cNvPr id="7" name="Объект 3">
            <a:extLst>
              <a:ext uri="{FF2B5EF4-FFF2-40B4-BE49-F238E27FC236}">
                <a16:creationId xmlns="" xmlns:a16="http://schemas.microsoft.com/office/drawing/2014/main" id="{AC855E46-3FE5-4E87-8D00-6E156A5C5C1A}"/>
              </a:ext>
            </a:extLst>
          </p:cNvPr>
          <p:cNvGraphicFramePr>
            <a:graphicFrameLocks noGrp="1"/>
          </p:cNvGraphicFramePr>
          <p:nvPr>
            <p:ph idx="1"/>
            <p:extLst>
              <p:ext uri="{D42A27DB-BD31-4B8C-83A1-F6EECF244321}">
                <p14:modId xmlns:p14="http://schemas.microsoft.com/office/powerpoint/2010/main" val="136305123"/>
              </p:ext>
            </p:extLst>
          </p:nvPr>
        </p:nvGraphicFramePr>
        <p:xfrm>
          <a:off x="179512" y="620688"/>
          <a:ext cx="8784976" cy="5953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2641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a:extLst>
              <a:ext uri="{FF2B5EF4-FFF2-40B4-BE49-F238E27FC236}"/>
            </a:extLst>
          </p:cNvPr>
          <p:cNvSpPr>
            <a:spLocks noGrp="1"/>
          </p:cNvSpPr>
          <p:nvPr>
            <p:ph idx="1"/>
          </p:nvPr>
        </p:nvSpPr>
        <p:spPr>
          <a:xfrm>
            <a:off x="539552" y="1784786"/>
            <a:ext cx="8104216" cy="1500198"/>
          </a:xfrm>
        </p:spPr>
        <p:txBody>
          <a:bodyPr rtlCol="0">
            <a:normAutofit fontScale="85000" lnSpcReduction="10000"/>
          </a:bodyPr>
          <a:lstStyle/>
          <a:p>
            <a:pPr marL="342900" indent="-342900" algn="just" eaLnBrk="1" fontAlgn="auto" hangingPunct="1">
              <a:lnSpc>
                <a:spcPct val="115000"/>
              </a:lnSpc>
              <a:spcAft>
                <a:spcPts val="0"/>
              </a:spcAft>
              <a:buFont typeface="+mj-lt"/>
              <a:buAutoNum type="arabicPeriod"/>
              <a:defRPr/>
            </a:pPr>
            <a:r>
              <a:rPr lang="ru-RU" sz="2400" kern="100" dirty="0" smtClean="0">
                <a:solidFill>
                  <a:srgbClr val="002060"/>
                </a:solidFill>
                <a:latin typeface="Calibri" panose="020F0502020204030204" pitchFamily="34" charset="0"/>
              </a:rPr>
              <a:t>Демонтаж </a:t>
            </a:r>
            <a:r>
              <a:rPr lang="ru-RU" sz="2400" kern="100" dirty="0">
                <a:solidFill>
                  <a:srgbClr val="002060"/>
                </a:solidFill>
                <a:latin typeface="Calibri" panose="020F0502020204030204" pitchFamily="34" charset="0"/>
              </a:rPr>
              <a:t>аппарата внешней фиксации с правой </a:t>
            </a:r>
            <a:r>
              <a:rPr lang="ru-RU" sz="2400" kern="100" dirty="0" smtClean="0">
                <a:solidFill>
                  <a:srgbClr val="002060"/>
                </a:solidFill>
                <a:latin typeface="Calibri" panose="020F0502020204030204" pitchFamily="34" charset="0"/>
              </a:rPr>
              <a:t>бедренной кости. </a:t>
            </a:r>
            <a:endParaRPr lang="ru-RU" sz="2400" dirty="0">
              <a:solidFill>
                <a:srgbClr val="002060"/>
              </a:solidFill>
              <a:latin typeface="Calibri" panose="020F0502020204030204" pitchFamily="34" charset="0"/>
            </a:endParaRPr>
          </a:p>
          <a:p>
            <a:pPr marL="342900" indent="-342900" algn="just" eaLnBrk="1" fontAlgn="auto" hangingPunct="1">
              <a:lnSpc>
                <a:spcPct val="115000"/>
              </a:lnSpc>
              <a:spcAft>
                <a:spcPts val="0"/>
              </a:spcAft>
              <a:buFont typeface="+mj-lt"/>
              <a:buAutoNum type="arabicPeriod"/>
              <a:defRPr/>
            </a:pPr>
            <a:r>
              <a:rPr lang="ru-RU" sz="2400" kern="100" dirty="0">
                <a:solidFill>
                  <a:srgbClr val="002060"/>
                </a:solidFill>
                <a:latin typeface="Calibri" panose="020F0502020204030204" pitchFamily="34" charset="0"/>
              </a:rPr>
              <a:t>Закрытый интрамедуллярный остеосинтез правой бедренной кости штифтом с блокированием.</a:t>
            </a:r>
            <a:endParaRPr lang="ru-RU" sz="2400" dirty="0">
              <a:solidFill>
                <a:srgbClr val="002060"/>
              </a:solidFill>
              <a:latin typeface="Calibri" panose="020F0502020204030204" pitchFamily="34" charset="0"/>
            </a:endParaRPr>
          </a:p>
          <a:p>
            <a:pPr marL="342900" indent="-342900" algn="just" eaLnBrk="1" fontAlgn="auto" hangingPunct="1">
              <a:lnSpc>
                <a:spcPct val="115000"/>
              </a:lnSpc>
              <a:spcAft>
                <a:spcPts val="0"/>
              </a:spcAft>
              <a:buFont typeface="+mj-lt"/>
              <a:buAutoNum type="arabicPeriod"/>
              <a:defRPr/>
            </a:pPr>
            <a:r>
              <a:rPr lang="ru-RU" sz="2400" kern="100" dirty="0">
                <a:solidFill>
                  <a:srgbClr val="002060"/>
                </a:solidFill>
                <a:latin typeface="Calibri" panose="020F0502020204030204" pitchFamily="34" charset="0"/>
              </a:rPr>
              <a:t>Открытое </a:t>
            </a:r>
            <a:r>
              <a:rPr lang="ru-RU" sz="2400" kern="100" dirty="0" err="1">
                <a:solidFill>
                  <a:srgbClr val="002060"/>
                </a:solidFill>
                <a:latin typeface="Calibri" panose="020F0502020204030204" pitchFamily="34" charset="0"/>
              </a:rPr>
              <a:t>ушивание</a:t>
            </a:r>
            <a:r>
              <a:rPr lang="ru-RU" sz="2400" kern="100" dirty="0">
                <a:solidFill>
                  <a:srgbClr val="002060"/>
                </a:solidFill>
                <a:latin typeface="Calibri" panose="020F0502020204030204" pitchFamily="34" charset="0"/>
              </a:rPr>
              <a:t> правого надколенника </a:t>
            </a:r>
            <a:endParaRPr lang="ru-RU" sz="2400" dirty="0">
              <a:solidFill>
                <a:srgbClr val="002060"/>
              </a:solidFill>
              <a:latin typeface="Calibri" panose="020F0502020204030204" pitchFamily="34" charset="0"/>
            </a:endParaRPr>
          </a:p>
        </p:txBody>
      </p:sp>
      <p:sp>
        <p:nvSpPr>
          <p:cNvPr id="16387" name="Заголовок 1">
            <a:extLst>
              <a:ext uri="{FF2B5EF4-FFF2-40B4-BE49-F238E27FC236}"/>
            </a:extLst>
          </p:cNvPr>
          <p:cNvSpPr>
            <a:spLocks noGrp="1"/>
          </p:cNvSpPr>
          <p:nvPr>
            <p:ph type="title"/>
          </p:nvPr>
        </p:nvSpPr>
        <p:spPr>
          <a:xfrm>
            <a:off x="684213" y="44624"/>
            <a:ext cx="7959753" cy="1343047"/>
          </a:xfrm>
        </p:spPr>
        <p:txBody>
          <a:bodyPr rtlCol="0">
            <a:normAutofit fontScale="90000"/>
          </a:bodyPr>
          <a:lstStyle/>
          <a:p>
            <a:pPr algn="ctr">
              <a:defRPr/>
            </a:pPr>
            <a:r>
              <a:rPr lang="ru-RU" sz="4000" dirty="0">
                <a:solidFill>
                  <a:srgbClr val="FFFF00"/>
                </a:solidFill>
                <a:latin typeface="Calibri" panose="020F0502020204030204" pitchFamily="34" charset="0"/>
              </a:rPr>
              <a:t/>
            </a:r>
            <a:br>
              <a:rPr lang="ru-RU" sz="4000" dirty="0">
                <a:solidFill>
                  <a:srgbClr val="FFFF00"/>
                </a:solidFill>
                <a:latin typeface="Calibri" panose="020F0502020204030204" pitchFamily="34" charset="0"/>
              </a:rPr>
            </a:br>
            <a:r>
              <a:rPr lang="ru-RU" sz="4000" dirty="0" smtClean="0">
                <a:solidFill>
                  <a:schemeClr val="tx1"/>
                </a:solidFill>
                <a:effectLst/>
                <a:latin typeface="Calibri" panose="020F0502020204030204" pitchFamily="34" charset="0"/>
              </a:rPr>
              <a:t> Второй этап оперативного лечения на повреждениях ОДА (на 11-сут.) </a:t>
            </a:r>
            <a:r>
              <a:rPr lang="ru-RU" sz="4000" dirty="0">
                <a:solidFill>
                  <a:srgbClr val="FFFF00"/>
                </a:solidFill>
                <a:latin typeface="Calibri" panose="020F0502020204030204" pitchFamily="34" charset="0"/>
              </a:rPr>
              <a:t/>
            </a:r>
            <a:br>
              <a:rPr lang="ru-RU" sz="4000" dirty="0">
                <a:solidFill>
                  <a:srgbClr val="FFFF00"/>
                </a:solidFill>
                <a:latin typeface="Calibri" panose="020F0502020204030204" pitchFamily="34" charset="0"/>
              </a:rPr>
            </a:br>
            <a:endParaRPr lang="ru-RU" sz="2700" dirty="0">
              <a:solidFill>
                <a:srgbClr val="FFFF00"/>
              </a:solidFill>
              <a:latin typeface="Calibri" panose="020F0502020204030204" pitchFamily="34" charset="0"/>
            </a:endParaRPr>
          </a:p>
        </p:txBody>
      </p:sp>
      <p:pic>
        <p:nvPicPr>
          <p:cNvPr id="4" name="Рисунок 17" descr="E:\моя наука\презент\Хайитбоев\photo_2021-12-22_12-42-41.jpg"/>
          <p:cNvPicPr>
            <a:picLocks noChangeAspect="1" noChangeArrowheads="1"/>
          </p:cNvPicPr>
          <p:nvPr/>
        </p:nvPicPr>
        <p:blipFill>
          <a:blip r:embed="rId3" cstate="print"/>
          <a:srcRect b="27034"/>
          <a:stretch>
            <a:fillRect/>
          </a:stretch>
        </p:blipFill>
        <p:spPr bwMode="auto">
          <a:xfrm>
            <a:off x="285720" y="3500438"/>
            <a:ext cx="4346575" cy="1462088"/>
          </a:xfrm>
          <a:prstGeom prst="rect">
            <a:avLst/>
          </a:prstGeom>
          <a:noFill/>
          <a:ln w="9525" cmpd="dbl">
            <a:solidFill>
              <a:schemeClr val="tx1"/>
            </a:solidFill>
            <a:miter lim="800000"/>
            <a:headEnd/>
            <a:tailEnd/>
          </a:ln>
        </p:spPr>
      </p:pic>
      <p:pic>
        <p:nvPicPr>
          <p:cNvPr id="5" name="Рисунок 20" descr="E:\моя наука\презент\Хайитбоев\photo_2021-12-22_12-42-21.jpg"/>
          <p:cNvPicPr>
            <a:picLocks noChangeAspect="1" noChangeArrowheads="1"/>
          </p:cNvPicPr>
          <p:nvPr/>
        </p:nvPicPr>
        <p:blipFill>
          <a:blip r:embed="rId4" cstate="print"/>
          <a:srcRect/>
          <a:stretch>
            <a:fillRect/>
          </a:stretch>
        </p:blipFill>
        <p:spPr bwMode="auto">
          <a:xfrm>
            <a:off x="5357818" y="3429000"/>
            <a:ext cx="3244850" cy="1458913"/>
          </a:xfrm>
          <a:prstGeom prst="rect">
            <a:avLst/>
          </a:prstGeom>
          <a:noFill/>
          <a:ln w="9525" cmpd="sng">
            <a:solidFill>
              <a:schemeClr val="tx1"/>
            </a:solidFill>
            <a:miter lim="800000"/>
            <a:headEnd/>
            <a:tailEnd/>
          </a:ln>
        </p:spPr>
      </p:pic>
      <p:pic>
        <p:nvPicPr>
          <p:cNvPr id="6" name="Рисунок 16" descr="E:\моя наука\презент\Хайитбоев\photo_2021-12-22_12-42-08.jpg"/>
          <p:cNvPicPr>
            <a:picLocks noChangeAspect="1" noChangeArrowheads="1"/>
          </p:cNvPicPr>
          <p:nvPr/>
        </p:nvPicPr>
        <p:blipFill>
          <a:blip r:embed="rId5" cstate="print"/>
          <a:srcRect/>
          <a:stretch>
            <a:fillRect/>
          </a:stretch>
        </p:blipFill>
        <p:spPr bwMode="auto">
          <a:xfrm>
            <a:off x="3357554" y="5072074"/>
            <a:ext cx="3357586" cy="1511565"/>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251520" y="620688"/>
            <a:ext cx="2320216" cy="4033838"/>
          </a:xfrm>
        </p:spPr>
        <p:txBody>
          <a:bodyPr>
            <a:normAutofit/>
          </a:bodyPr>
          <a:lstStyle/>
          <a:p>
            <a:pPr algn="ctr" eaLnBrk="1" hangingPunct="1"/>
            <a:r>
              <a:rPr lang="ru-RU" altLang="ru-RU" sz="3200" dirty="0" smtClean="0">
                <a:solidFill>
                  <a:schemeClr val="tx1"/>
                </a:solidFill>
                <a:latin typeface="Calibri" panose="020F0502020204030204" pitchFamily="34" charset="0"/>
              </a:rPr>
              <a:t/>
            </a:r>
            <a:br>
              <a:rPr lang="ru-RU" altLang="ru-RU" sz="3200" dirty="0" smtClean="0">
                <a:solidFill>
                  <a:schemeClr val="tx1"/>
                </a:solidFill>
                <a:latin typeface="Calibri" panose="020F0502020204030204" pitchFamily="34" charset="0"/>
              </a:rPr>
            </a:br>
            <a:r>
              <a:rPr lang="ru-RU" altLang="ru-RU" sz="3200" dirty="0" smtClean="0">
                <a:solidFill>
                  <a:schemeClr val="tx1"/>
                </a:solidFill>
                <a:latin typeface="Calibri" panose="020F0502020204030204" pitchFamily="34" charset="0"/>
              </a:rPr>
              <a:t/>
            </a:r>
            <a:br>
              <a:rPr lang="ru-RU" altLang="ru-RU" sz="3200" dirty="0" smtClean="0">
                <a:solidFill>
                  <a:schemeClr val="tx1"/>
                </a:solidFill>
                <a:latin typeface="Calibri" panose="020F0502020204030204" pitchFamily="34" charset="0"/>
              </a:rPr>
            </a:br>
            <a:r>
              <a:rPr lang="ru-RU" altLang="ru-RU" sz="3200" dirty="0" smtClean="0">
                <a:solidFill>
                  <a:schemeClr val="tx1"/>
                </a:solidFill>
                <a:latin typeface="Calibri" panose="020F0502020204030204" pitchFamily="34" charset="0"/>
              </a:rPr>
              <a:t/>
            </a:r>
            <a:br>
              <a:rPr lang="ru-RU" altLang="ru-RU" sz="3200" dirty="0" smtClean="0">
                <a:solidFill>
                  <a:schemeClr val="tx1"/>
                </a:solidFill>
                <a:latin typeface="Calibri" panose="020F0502020204030204" pitchFamily="34" charset="0"/>
              </a:rPr>
            </a:br>
            <a:r>
              <a:rPr lang="ru-RU" altLang="ru-RU" sz="3200" dirty="0" err="1" smtClean="0">
                <a:solidFill>
                  <a:schemeClr val="tx1"/>
                </a:solidFill>
                <a:latin typeface="Calibri" panose="020F0502020204030204" pitchFamily="34" charset="0"/>
                <a:cs typeface="Times New Roman" pitchFamily="18" charset="0"/>
              </a:rPr>
              <a:t>Рентгено-граммы</a:t>
            </a:r>
            <a:r>
              <a:rPr lang="ru-RU" altLang="ru-RU" sz="3200" dirty="0" smtClean="0">
                <a:solidFill>
                  <a:schemeClr val="tx1"/>
                </a:solidFill>
                <a:latin typeface="Calibri" panose="020F0502020204030204" pitchFamily="34" charset="0"/>
                <a:cs typeface="Times New Roman" pitchFamily="18" charset="0"/>
              </a:rPr>
              <a:t> до и после операции</a:t>
            </a:r>
          </a:p>
        </p:txBody>
      </p:sp>
      <p:pic>
        <p:nvPicPr>
          <p:cNvPr id="26627" name="Рисунок 23" descr="E:\моя наука\презент\Хайитбоев\photo_2021-12-22_12-43-25.jpg"/>
          <p:cNvPicPr>
            <a:picLocks noChangeAspect="1" noChangeArrowheads="1"/>
          </p:cNvPicPr>
          <p:nvPr/>
        </p:nvPicPr>
        <p:blipFill>
          <a:blip r:embed="rId2" cstate="print"/>
          <a:srcRect t="12997" b="12334"/>
          <a:stretch>
            <a:fillRect/>
          </a:stretch>
        </p:blipFill>
        <p:spPr bwMode="auto">
          <a:xfrm>
            <a:off x="2890267" y="751905"/>
            <a:ext cx="1609725" cy="2605087"/>
          </a:xfrm>
          <a:prstGeom prst="rect">
            <a:avLst/>
          </a:prstGeom>
          <a:noFill/>
          <a:ln w="9525">
            <a:noFill/>
            <a:miter lim="800000"/>
            <a:headEnd/>
            <a:tailEnd/>
          </a:ln>
        </p:spPr>
      </p:pic>
      <p:pic>
        <p:nvPicPr>
          <p:cNvPr id="26628" name="Рисунок 25" descr="E:\моя наука\презент\Хайитбоев\photo_2021-12-22_20-44-07.jpg"/>
          <p:cNvPicPr>
            <a:picLocks noChangeAspect="1" noChangeArrowheads="1"/>
          </p:cNvPicPr>
          <p:nvPr/>
        </p:nvPicPr>
        <p:blipFill>
          <a:blip r:embed="rId3" cstate="print"/>
          <a:srcRect t="6792" b="8484"/>
          <a:stretch>
            <a:fillRect/>
          </a:stretch>
        </p:blipFill>
        <p:spPr bwMode="auto">
          <a:xfrm>
            <a:off x="5220072" y="759842"/>
            <a:ext cx="1379537" cy="2597150"/>
          </a:xfrm>
          <a:prstGeom prst="rect">
            <a:avLst/>
          </a:prstGeom>
          <a:noFill/>
          <a:ln w="9525">
            <a:noFill/>
            <a:miter lim="800000"/>
            <a:headEnd/>
            <a:tailEnd/>
          </a:ln>
        </p:spPr>
      </p:pic>
      <p:pic>
        <p:nvPicPr>
          <p:cNvPr id="26629" name="Picture 4" descr="photo_2021-12-22_12-43-33"/>
          <p:cNvPicPr>
            <a:picLocks noChangeAspect="1" noChangeArrowheads="1"/>
          </p:cNvPicPr>
          <p:nvPr/>
        </p:nvPicPr>
        <p:blipFill>
          <a:blip r:embed="rId4" cstate="print"/>
          <a:srcRect t="9506" b="23065"/>
          <a:stretch>
            <a:fillRect/>
          </a:stretch>
        </p:blipFill>
        <p:spPr bwMode="auto">
          <a:xfrm>
            <a:off x="7268344" y="692696"/>
            <a:ext cx="1408112" cy="2668588"/>
          </a:xfrm>
          <a:prstGeom prst="rect">
            <a:avLst/>
          </a:prstGeom>
          <a:noFill/>
          <a:ln w="9525">
            <a:noFill/>
            <a:miter lim="800000"/>
            <a:headEnd/>
            <a:tailEnd/>
          </a:ln>
        </p:spPr>
      </p:pic>
      <p:pic>
        <p:nvPicPr>
          <p:cNvPr id="26630" name="Рисунок 24" descr="E:\моя наука\презент\Хайитбоев\photo_2021-12-22_12-41-36.jpg"/>
          <p:cNvPicPr>
            <a:picLocks noChangeAspect="1" noChangeArrowheads="1"/>
          </p:cNvPicPr>
          <p:nvPr/>
        </p:nvPicPr>
        <p:blipFill>
          <a:blip r:embed="rId5" cstate="print"/>
          <a:srcRect l="15668" t="14247" r="5997" b="20502"/>
          <a:stretch>
            <a:fillRect/>
          </a:stretch>
        </p:blipFill>
        <p:spPr bwMode="auto">
          <a:xfrm>
            <a:off x="2871788" y="3671907"/>
            <a:ext cx="1412875" cy="2614613"/>
          </a:xfrm>
          <a:prstGeom prst="rect">
            <a:avLst/>
          </a:prstGeom>
          <a:noFill/>
          <a:ln w="9525">
            <a:noFill/>
            <a:miter lim="800000"/>
            <a:headEnd/>
            <a:tailEnd/>
          </a:ln>
        </p:spPr>
      </p:pic>
      <p:pic>
        <p:nvPicPr>
          <p:cNvPr id="26631" name="Рисунок 21" descr="E:\моя наука\презент\Хайитбоев\photo_2021-12-22_12-41-42.jpg"/>
          <p:cNvPicPr>
            <a:picLocks noChangeAspect="1" noChangeArrowheads="1"/>
          </p:cNvPicPr>
          <p:nvPr/>
        </p:nvPicPr>
        <p:blipFill>
          <a:blip r:embed="rId6" cstate="print"/>
          <a:srcRect l="18324" t="4335" r="5782" b="34703"/>
          <a:stretch>
            <a:fillRect/>
          </a:stretch>
        </p:blipFill>
        <p:spPr bwMode="auto">
          <a:xfrm>
            <a:off x="4500563" y="3717032"/>
            <a:ext cx="1400175" cy="2571750"/>
          </a:xfrm>
          <a:prstGeom prst="rect">
            <a:avLst/>
          </a:prstGeom>
          <a:noFill/>
          <a:ln w="9525">
            <a:noFill/>
            <a:miter lim="800000"/>
            <a:headEnd/>
            <a:tailEnd/>
          </a:ln>
        </p:spPr>
      </p:pic>
      <p:pic>
        <p:nvPicPr>
          <p:cNvPr id="26632" name="Рисунок 26" descr="E:\моя наука\презент\Хайитбоев\photo_2021-12-22_12-41-46.jpg"/>
          <p:cNvPicPr>
            <a:picLocks noChangeAspect="1" noChangeArrowheads="1"/>
          </p:cNvPicPr>
          <p:nvPr/>
        </p:nvPicPr>
        <p:blipFill>
          <a:blip r:embed="rId7" cstate="print"/>
          <a:srcRect l="4083" t="18140" b="12386"/>
          <a:stretch>
            <a:fillRect/>
          </a:stretch>
        </p:blipFill>
        <p:spPr bwMode="auto">
          <a:xfrm>
            <a:off x="6072198" y="4143380"/>
            <a:ext cx="1123950" cy="1503362"/>
          </a:xfrm>
          <a:prstGeom prst="rect">
            <a:avLst/>
          </a:prstGeom>
          <a:noFill/>
          <a:ln w="9525">
            <a:noFill/>
            <a:miter lim="800000"/>
            <a:headEnd/>
            <a:tailEnd/>
          </a:ln>
        </p:spPr>
      </p:pic>
      <p:pic>
        <p:nvPicPr>
          <p:cNvPr id="26633" name="Рисунок 27" descr="E:\моя наука\презент\Хайитбоев\photo_2021-12-22_12-41-27.jpg"/>
          <p:cNvPicPr>
            <a:picLocks noChangeAspect="1" noChangeArrowheads="1"/>
          </p:cNvPicPr>
          <p:nvPr/>
        </p:nvPicPr>
        <p:blipFill>
          <a:blip r:embed="rId8" cstate="print"/>
          <a:srcRect t="8162" b="25452"/>
          <a:stretch>
            <a:fillRect/>
          </a:stretch>
        </p:blipFill>
        <p:spPr bwMode="auto">
          <a:xfrm>
            <a:off x="7500958" y="4143380"/>
            <a:ext cx="1181100" cy="1493837"/>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extLst>
          </p:cNvPr>
          <p:cNvSpPr>
            <a:spLocks noGrp="1" noChangeArrowheads="1"/>
          </p:cNvSpPr>
          <p:nvPr>
            <p:ph type="title"/>
          </p:nvPr>
        </p:nvSpPr>
        <p:spPr>
          <a:xfrm>
            <a:off x="285720" y="142852"/>
            <a:ext cx="8572560" cy="3214710"/>
          </a:xfrm>
        </p:spPr>
        <p:txBody>
          <a:bodyPr rtlCol="0">
            <a:noAutofit/>
          </a:bodyPr>
          <a:lstStyle/>
          <a:p>
            <a:pPr eaLnBrk="1" fontAlgn="auto" hangingPunct="1">
              <a:spcAft>
                <a:spcPts val="0"/>
              </a:spcAft>
              <a:defRPr/>
            </a:pPr>
            <a:r>
              <a:rPr lang="ru-RU" sz="1800" b="1" dirty="0" smtClean="0">
                <a:solidFill>
                  <a:schemeClr val="tx1"/>
                </a:solidFill>
                <a:effectLst/>
                <a:latin typeface="Calibri" panose="020F0502020204030204" pitchFamily="34" charset="0"/>
                <a:cs typeface="Times New Roman" pitchFamily="18" charset="0"/>
              </a:rPr>
              <a:t>Клинический пример. 3.</a:t>
            </a:r>
            <a:br>
              <a:rPr lang="ru-RU" sz="1800" b="1" dirty="0" smtClean="0">
                <a:solidFill>
                  <a:schemeClr val="tx1"/>
                </a:solidFill>
                <a:effectLst/>
                <a:latin typeface="Calibri" panose="020F0502020204030204" pitchFamily="34" charset="0"/>
                <a:cs typeface="Times New Roman" pitchFamily="18" charset="0"/>
              </a:rPr>
            </a:br>
            <a:r>
              <a:rPr lang="ru-RU" sz="1800" dirty="0" smtClean="0">
                <a:solidFill>
                  <a:schemeClr val="tx1"/>
                </a:solidFill>
                <a:effectLst/>
                <a:latin typeface="Calibri" panose="020F0502020204030204" pitchFamily="34" charset="0"/>
                <a:cs typeface="Times New Roman" pitchFamily="18" charset="0"/>
              </a:rPr>
              <a:t>Больная </a:t>
            </a:r>
            <a:r>
              <a:rPr lang="ru-RU" sz="1800" dirty="0">
                <a:solidFill>
                  <a:schemeClr val="tx1"/>
                </a:solidFill>
                <a:effectLst/>
                <a:latin typeface="Calibri" panose="020F0502020204030204" pitchFamily="34" charset="0"/>
                <a:cs typeface="Times New Roman" pitchFamily="18" charset="0"/>
              </a:rPr>
              <a:t>З. 1984 г.р. Травму в результате ДТП (пешеход)</a:t>
            </a:r>
            <a:br>
              <a:rPr lang="ru-RU" sz="1800" dirty="0">
                <a:solidFill>
                  <a:schemeClr val="tx1"/>
                </a:solidFill>
                <a:effectLst/>
                <a:latin typeface="Calibri" panose="020F0502020204030204" pitchFamily="34" charset="0"/>
                <a:cs typeface="Times New Roman" pitchFamily="18" charset="0"/>
              </a:rPr>
            </a:br>
            <a:r>
              <a:rPr lang="ru-RU" sz="1800" b="1" dirty="0" smtClean="0">
                <a:solidFill>
                  <a:schemeClr val="tx1"/>
                </a:solidFill>
                <a:effectLst/>
                <a:latin typeface="Calibri" panose="020F0502020204030204" pitchFamily="34" charset="0"/>
                <a:cs typeface="Times New Roman" pitchFamily="18" charset="0"/>
              </a:rPr>
              <a:t>Повреждение трех анатомических зон – таз, позвоночник и голова (</a:t>
            </a:r>
            <a:r>
              <a:rPr lang="en-US" sz="1800" b="1" dirty="0">
                <a:solidFill>
                  <a:schemeClr val="tx1"/>
                </a:solidFill>
                <a:effectLst/>
                <a:latin typeface="Calibri" panose="020F0502020204030204" pitchFamily="34" charset="0"/>
                <a:cs typeface="Times New Roman" pitchFamily="18" charset="0"/>
              </a:rPr>
              <a:t>ISS-27</a:t>
            </a:r>
            <a:r>
              <a:rPr lang="ru-RU" sz="1800" b="1" dirty="0" smtClean="0">
                <a:solidFill>
                  <a:schemeClr val="tx1"/>
                </a:solidFill>
                <a:effectLst/>
                <a:latin typeface="Calibri" panose="020F0502020204030204" pitchFamily="34" charset="0"/>
                <a:cs typeface="Times New Roman" pitchFamily="18" charset="0"/>
              </a:rPr>
              <a:t>)</a:t>
            </a:r>
            <a:r>
              <a:rPr lang="ru-RU" sz="1800" b="1" dirty="0">
                <a:solidFill>
                  <a:schemeClr val="tx1"/>
                </a:solidFill>
                <a:effectLst/>
                <a:latin typeface="Calibri" panose="020F0502020204030204" pitchFamily="34" charset="0"/>
                <a:cs typeface="Times New Roman" pitchFamily="18" charset="0"/>
              </a:rPr>
              <a:t/>
            </a:r>
            <a:br>
              <a:rPr lang="ru-RU" sz="1800" b="1" dirty="0">
                <a:solidFill>
                  <a:schemeClr val="tx1"/>
                </a:solidFill>
                <a:effectLst/>
                <a:latin typeface="Calibri" panose="020F0502020204030204" pitchFamily="34" charset="0"/>
                <a:cs typeface="Times New Roman" pitchFamily="18" charset="0"/>
              </a:rPr>
            </a:br>
            <a:r>
              <a:rPr lang="ru-RU" sz="1400" b="1" dirty="0" smtClean="0">
                <a:solidFill>
                  <a:srgbClr val="002060"/>
                </a:solidFill>
                <a:effectLst/>
                <a:latin typeface="Calibri" panose="020F0502020204030204" pitchFamily="34" charset="0"/>
                <a:cs typeface="Times New Roman" pitchFamily="18" charset="0"/>
              </a:rPr>
              <a:t/>
            </a:r>
            <a:br>
              <a:rPr lang="ru-RU" sz="1400" b="1" dirty="0" smtClean="0">
                <a:solidFill>
                  <a:srgbClr val="002060"/>
                </a:solidFill>
                <a:effectLst/>
                <a:latin typeface="Calibri" panose="020F0502020204030204" pitchFamily="34" charset="0"/>
                <a:cs typeface="Times New Roman" pitchFamily="18" charset="0"/>
              </a:rPr>
            </a:br>
            <a:r>
              <a:rPr lang="ru-RU" sz="1400" b="1" dirty="0" smtClean="0">
                <a:solidFill>
                  <a:srgbClr val="002060"/>
                </a:solidFill>
                <a:effectLst/>
                <a:latin typeface="Calibri" panose="020F0502020204030204" pitchFamily="34" charset="0"/>
                <a:cs typeface="Times New Roman" pitchFamily="18" charset="0"/>
              </a:rPr>
              <a:t>Диагноз</a:t>
            </a:r>
            <a:r>
              <a:rPr lang="ru-RU" sz="1400" b="1" dirty="0">
                <a:solidFill>
                  <a:srgbClr val="002060"/>
                </a:solidFill>
                <a:effectLst/>
                <a:latin typeface="Calibri" panose="020F0502020204030204" pitchFamily="34" charset="0"/>
                <a:cs typeface="Times New Roman" pitchFamily="18" charset="0"/>
              </a:rPr>
              <a:t>: </a:t>
            </a:r>
            <a:r>
              <a:rPr lang="ru-RU" sz="1400" dirty="0">
                <a:solidFill>
                  <a:srgbClr val="002060"/>
                </a:solidFill>
                <a:effectLst/>
                <a:latin typeface="Calibri" panose="020F0502020204030204" pitchFamily="34" charset="0"/>
                <a:cs typeface="Times New Roman" pitchFamily="18" charset="0"/>
              </a:rPr>
              <a:t>ДТП. Сочетанная травма. Закрытые переломы тела подвздошной кости справа с переходом на дно вертлужной впадины, перелом передней  и задней колонны вертлужной впадины справа со смещением с подвывихом головки правой бедренной кости (тип С). Закрытый переломы боковой массы обеих стороны. Закрытый разрыв </a:t>
            </a:r>
            <a:r>
              <a:rPr lang="ru-RU" sz="1400" dirty="0" err="1">
                <a:solidFill>
                  <a:srgbClr val="002060"/>
                </a:solidFill>
                <a:effectLst/>
                <a:latin typeface="Calibri" panose="020F0502020204030204" pitchFamily="34" charset="0"/>
                <a:cs typeface="Times New Roman" pitchFamily="18" charset="0"/>
              </a:rPr>
              <a:t>илиосакрального</a:t>
            </a:r>
            <a:r>
              <a:rPr lang="ru-RU" sz="1400" dirty="0">
                <a:solidFill>
                  <a:srgbClr val="002060"/>
                </a:solidFill>
                <a:effectLst/>
                <a:latin typeface="Calibri" panose="020F0502020204030204" pitchFamily="34" charset="0"/>
                <a:cs typeface="Times New Roman" pitchFamily="18" charset="0"/>
              </a:rPr>
              <a:t> сочленение справа. Закрытая травма позвоночника. Закрытый переломы  поперечный отростки </a:t>
            </a:r>
            <a:r>
              <a:rPr lang="en-US" sz="1400" dirty="0">
                <a:solidFill>
                  <a:srgbClr val="002060"/>
                </a:solidFill>
                <a:effectLst/>
                <a:latin typeface="Calibri" panose="020F0502020204030204" pitchFamily="34" charset="0"/>
                <a:cs typeface="Times New Roman" pitchFamily="18" charset="0"/>
              </a:rPr>
              <a:t>VL</a:t>
            </a:r>
            <a:r>
              <a:rPr lang="ru-RU" sz="1400" baseline="-25000" dirty="0">
                <a:solidFill>
                  <a:srgbClr val="002060"/>
                </a:solidFill>
                <a:effectLst/>
                <a:latin typeface="Calibri" panose="020F0502020204030204" pitchFamily="34" charset="0"/>
                <a:cs typeface="Times New Roman" pitchFamily="18" charset="0"/>
              </a:rPr>
              <a:t>4</a:t>
            </a:r>
            <a:r>
              <a:rPr lang="ru-RU" sz="1400" dirty="0">
                <a:solidFill>
                  <a:srgbClr val="002060"/>
                </a:solidFill>
                <a:effectLst/>
                <a:latin typeface="Calibri" panose="020F0502020204030204" pitchFamily="34" charset="0"/>
                <a:cs typeface="Times New Roman" pitchFamily="18" charset="0"/>
              </a:rPr>
              <a:t>- </a:t>
            </a:r>
            <a:r>
              <a:rPr lang="en-US" sz="1400" dirty="0">
                <a:solidFill>
                  <a:srgbClr val="002060"/>
                </a:solidFill>
                <a:effectLst/>
                <a:latin typeface="Calibri" panose="020F0502020204030204" pitchFamily="34" charset="0"/>
                <a:cs typeface="Times New Roman" pitchFamily="18" charset="0"/>
              </a:rPr>
              <a:t>VL</a:t>
            </a:r>
            <a:r>
              <a:rPr lang="ru-RU" sz="1400" baseline="-25000" dirty="0">
                <a:solidFill>
                  <a:srgbClr val="002060"/>
                </a:solidFill>
                <a:effectLst/>
                <a:latin typeface="Calibri" panose="020F0502020204030204" pitchFamily="34" charset="0"/>
                <a:cs typeface="Times New Roman" pitchFamily="18" charset="0"/>
              </a:rPr>
              <a:t>5  </a:t>
            </a:r>
            <a:r>
              <a:rPr lang="ru-RU" sz="1400" dirty="0">
                <a:solidFill>
                  <a:srgbClr val="002060"/>
                </a:solidFill>
                <a:effectLst/>
                <a:latin typeface="Calibri" panose="020F0502020204030204" pitchFamily="34" charset="0"/>
                <a:cs typeface="Times New Roman" pitchFamily="18" charset="0"/>
              </a:rPr>
              <a:t>без смешением костных отломков, без нарушение функции спинного мозга. ЗЧМТ. СГМ. Ушитая раны  лобной  и височной области. Множественная ссадины лица. </a:t>
            </a:r>
            <a:r>
              <a:rPr lang="en-US" sz="1400" dirty="0">
                <a:solidFill>
                  <a:srgbClr val="002060"/>
                </a:solidFill>
                <a:effectLst/>
                <a:latin typeface="Calibri" panose="020F0502020204030204" pitchFamily="34" charset="0"/>
                <a:cs typeface="Times New Roman" pitchFamily="18" charset="0"/>
              </a:rPr>
              <a:t/>
            </a:r>
            <a:br>
              <a:rPr lang="en-US" sz="1400" dirty="0">
                <a:solidFill>
                  <a:srgbClr val="002060"/>
                </a:solidFill>
                <a:effectLst/>
                <a:latin typeface="Calibri" panose="020F0502020204030204" pitchFamily="34" charset="0"/>
                <a:cs typeface="Times New Roman" pitchFamily="18" charset="0"/>
              </a:rPr>
            </a:br>
            <a:r>
              <a:rPr lang="ru-RU" sz="1400" dirty="0" err="1">
                <a:solidFill>
                  <a:srgbClr val="002060"/>
                </a:solidFill>
                <a:effectLst/>
                <a:latin typeface="Calibri" panose="020F0502020204030204" pitchFamily="34" charset="0"/>
                <a:cs typeface="Times New Roman" pitchFamily="18" charset="0"/>
              </a:rPr>
              <a:t>Осл</a:t>
            </a:r>
            <a:r>
              <a:rPr lang="ru-RU" sz="1400" dirty="0">
                <a:solidFill>
                  <a:srgbClr val="002060"/>
                </a:solidFill>
                <a:effectLst/>
                <a:latin typeface="Calibri" panose="020F0502020204030204" pitchFamily="34" charset="0"/>
                <a:cs typeface="Times New Roman" pitchFamily="18" charset="0"/>
              </a:rPr>
              <a:t>: Парез седалищного нерва слева. Дисфункции органов малого таза</a:t>
            </a:r>
            <a:r>
              <a:rPr lang="ru-RU" sz="1400" dirty="0" smtClean="0">
                <a:solidFill>
                  <a:srgbClr val="002060"/>
                </a:solidFill>
                <a:effectLst/>
                <a:latin typeface="Calibri" panose="020F0502020204030204" pitchFamily="34" charset="0"/>
                <a:cs typeface="Times New Roman" pitchFamily="18" charset="0"/>
              </a:rPr>
              <a:t>.</a:t>
            </a:r>
            <a:endParaRPr lang="ru-RU" sz="1600" dirty="0">
              <a:solidFill>
                <a:schemeClr val="tx1">
                  <a:lumMod val="95000"/>
                </a:schemeClr>
              </a:solidFill>
              <a:effectLst/>
              <a:latin typeface="Calibri" panose="020F0502020204030204" pitchFamily="34" charset="0"/>
              <a:cs typeface="Times New Roman" pitchFamily="18" charset="0"/>
            </a:endParaRPr>
          </a:p>
        </p:txBody>
      </p:sp>
      <p:grpSp>
        <p:nvGrpSpPr>
          <p:cNvPr id="2" name="Группа 1"/>
          <p:cNvGrpSpPr/>
          <p:nvPr/>
        </p:nvGrpSpPr>
        <p:grpSpPr>
          <a:xfrm>
            <a:off x="1051570" y="3543647"/>
            <a:ext cx="2800350" cy="2333625"/>
            <a:chOff x="0" y="3143248"/>
            <a:chExt cx="2800350" cy="2333625"/>
          </a:xfrm>
        </p:grpSpPr>
        <p:pic>
          <p:nvPicPr>
            <p:cNvPr id="3" name="Рисунок 3"/>
            <p:cNvPicPr>
              <a:picLocks noChangeAspect="1" noChangeArrowheads="1"/>
            </p:cNvPicPr>
            <p:nvPr/>
          </p:nvPicPr>
          <p:blipFill>
            <a:blip r:embed="rId2" cstate="print"/>
            <a:srcRect l="-2" r="63388" b="51750"/>
            <a:stretch>
              <a:fillRect/>
            </a:stretch>
          </p:blipFill>
          <p:spPr bwMode="auto">
            <a:xfrm>
              <a:off x="0" y="3143248"/>
              <a:ext cx="2800350" cy="2333625"/>
            </a:xfrm>
            <a:prstGeom prst="rect">
              <a:avLst/>
            </a:prstGeom>
            <a:noFill/>
            <a:ln w="38100">
              <a:solidFill>
                <a:schemeClr val="bg2"/>
              </a:solidFill>
              <a:miter lim="800000"/>
              <a:headEnd/>
              <a:tailEnd/>
            </a:ln>
          </p:spPr>
        </p:pic>
        <p:cxnSp>
          <p:nvCxnSpPr>
            <p:cNvPr id="4" name="Прямая со стрелкой 11"/>
            <p:cNvCxnSpPr>
              <a:cxnSpLocks/>
            </p:cNvCxnSpPr>
            <p:nvPr/>
          </p:nvCxnSpPr>
          <p:spPr bwMode="auto">
            <a:xfrm>
              <a:off x="0" y="4071942"/>
              <a:ext cx="757237" cy="158750"/>
            </a:xfrm>
            <a:prstGeom prst="straightConnector1">
              <a:avLst/>
            </a:prstGeom>
            <a:noFill/>
            <a:ln w="38100" algn="ctr">
              <a:solidFill>
                <a:srgbClr val="FF0000"/>
              </a:solidFill>
              <a:round/>
              <a:headEnd/>
              <a:tailEnd type="triangle" w="med" len="med"/>
            </a:ln>
          </p:spPr>
        </p:cxnSp>
      </p:grpSp>
      <p:pic>
        <p:nvPicPr>
          <p:cNvPr id="5" name="Объект 4"/>
          <p:cNvPicPr>
            <a:picLocks noGrp="1" noChangeAspect="1" noChangeArrowheads="1"/>
          </p:cNvPicPr>
          <p:nvPr>
            <p:ph idx="1"/>
          </p:nvPr>
        </p:nvPicPr>
        <p:blipFill>
          <a:blip r:embed="rId3" cstate="print"/>
          <a:srcRect l="7399" t="25471" b="3394"/>
          <a:stretch>
            <a:fillRect/>
          </a:stretch>
        </p:blipFill>
        <p:spPr>
          <a:xfrm>
            <a:off x="4774383" y="3377512"/>
            <a:ext cx="3614041" cy="2571768"/>
          </a:xfrm>
        </p:spPr>
      </p:pic>
      <p:sp>
        <p:nvSpPr>
          <p:cNvPr id="6" name="Овал 5"/>
          <p:cNvSpPr>
            <a:spLocks noChangeArrowheads="1"/>
          </p:cNvSpPr>
          <p:nvPr/>
        </p:nvSpPr>
        <p:spPr bwMode="auto">
          <a:xfrm>
            <a:off x="7780479" y="3591826"/>
            <a:ext cx="350838" cy="647700"/>
          </a:xfrm>
          <a:prstGeom prst="ellipse">
            <a:avLst/>
          </a:prstGeom>
          <a:solidFill>
            <a:schemeClr val="accent1"/>
          </a:solidFill>
          <a:ln w="9525" algn="ctr">
            <a:solidFill>
              <a:schemeClr val="tx1"/>
            </a:solidFill>
            <a:round/>
            <a:headEnd/>
            <a:tailEnd/>
          </a:ln>
        </p:spPr>
        <p:txBody>
          <a:bodyPr/>
          <a:lstStyle/>
          <a:p>
            <a:pPr eaLnBrk="1" hangingPunct="1"/>
            <a:endParaRPr lang="en-US" altLang="ru-RU"/>
          </a:p>
        </p:txBody>
      </p:sp>
    </p:spTree>
  </p:cSld>
  <p:clrMapOvr>
    <a:masterClrMapping/>
  </p:clrMapOvr>
  <p:transition spd="med">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a:xfrm>
            <a:off x="395536" y="1240"/>
            <a:ext cx="8604250" cy="979488"/>
          </a:xfrm>
        </p:spPr>
        <p:txBody>
          <a:bodyPr>
            <a:noAutofit/>
          </a:bodyPr>
          <a:lstStyle/>
          <a:p>
            <a:pPr algn="ctr" eaLnBrk="1" hangingPunct="1"/>
            <a:r>
              <a:rPr lang="ru-RU" altLang="en-US" sz="4000" dirty="0" smtClean="0">
                <a:solidFill>
                  <a:schemeClr val="tx1"/>
                </a:solidFill>
                <a:effectLst/>
                <a:latin typeface="Calibri" panose="020F0502020204030204" pitchFamily="34" charset="0"/>
                <a:cs typeface="Times New Roman" panose="02020603050405020304" pitchFamily="18" charset="0"/>
              </a:rPr>
              <a:t> </a:t>
            </a:r>
            <a:r>
              <a:rPr lang="ru-RU" altLang="en-US" sz="4000" b="1" dirty="0" smtClean="0">
                <a:solidFill>
                  <a:schemeClr val="tx1"/>
                </a:solidFill>
                <a:effectLst/>
                <a:latin typeface="Calibri" panose="020F0502020204030204" pitchFamily="34" charset="0"/>
                <a:cs typeface="Times New Roman" pitchFamily="18" charset="0"/>
              </a:rPr>
              <a:t>Этапы операции</a:t>
            </a:r>
          </a:p>
        </p:txBody>
      </p:sp>
      <p:pic>
        <p:nvPicPr>
          <p:cNvPr id="31747" name="Рисунок 2"/>
          <p:cNvPicPr>
            <a:picLocks noChangeAspect="1"/>
          </p:cNvPicPr>
          <p:nvPr/>
        </p:nvPicPr>
        <p:blipFill>
          <a:blip r:embed="rId2" cstate="print"/>
          <a:srcRect l="6573" t="23122" r="7967"/>
          <a:stretch>
            <a:fillRect/>
          </a:stretch>
        </p:blipFill>
        <p:spPr bwMode="auto">
          <a:xfrm>
            <a:off x="755650" y="1052513"/>
            <a:ext cx="2549525" cy="2214562"/>
          </a:xfrm>
          <a:prstGeom prst="rect">
            <a:avLst/>
          </a:prstGeom>
          <a:noFill/>
          <a:ln w="38100">
            <a:solidFill>
              <a:schemeClr val="bg2"/>
            </a:solidFill>
            <a:miter lim="800000"/>
            <a:headEnd/>
            <a:tailEnd/>
          </a:ln>
        </p:spPr>
      </p:pic>
      <p:pic>
        <p:nvPicPr>
          <p:cNvPr id="31748" name="Рисунок 4"/>
          <p:cNvPicPr>
            <a:picLocks noChangeAspect="1"/>
          </p:cNvPicPr>
          <p:nvPr/>
        </p:nvPicPr>
        <p:blipFill>
          <a:blip r:embed="rId3" cstate="print"/>
          <a:srcRect l="11484" b="13237"/>
          <a:stretch>
            <a:fillRect/>
          </a:stretch>
        </p:blipFill>
        <p:spPr bwMode="auto">
          <a:xfrm>
            <a:off x="3451225" y="1058863"/>
            <a:ext cx="2552700" cy="2216150"/>
          </a:xfrm>
          <a:prstGeom prst="rect">
            <a:avLst/>
          </a:prstGeom>
          <a:noFill/>
          <a:ln w="38100">
            <a:solidFill>
              <a:schemeClr val="bg2"/>
            </a:solidFill>
            <a:miter lim="800000"/>
            <a:headEnd/>
            <a:tailEnd/>
          </a:ln>
        </p:spPr>
      </p:pic>
      <p:pic>
        <p:nvPicPr>
          <p:cNvPr id="31749" name="Рисунок 6"/>
          <p:cNvPicPr>
            <a:picLocks noChangeAspect="1"/>
          </p:cNvPicPr>
          <p:nvPr/>
        </p:nvPicPr>
        <p:blipFill>
          <a:blip r:embed="rId4" cstate="print"/>
          <a:srcRect/>
          <a:stretch>
            <a:fillRect/>
          </a:stretch>
        </p:blipFill>
        <p:spPr bwMode="auto">
          <a:xfrm>
            <a:off x="6180138" y="1058863"/>
            <a:ext cx="2486025" cy="2208212"/>
          </a:xfrm>
          <a:prstGeom prst="rect">
            <a:avLst/>
          </a:prstGeom>
          <a:noFill/>
          <a:ln w="38100">
            <a:solidFill>
              <a:schemeClr val="bg2"/>
            </a:solidFill>
            <a:miter lim="800000"/>
            <a:headEnd/>
            <a:tailEnd/>
          </a:ln>
        </p:spPr>
      </p:pic>
      <p:pic>
        <p:nvPicPr>
          <p:cNvPr id="31750" name="Рисунок 8"/>
          <p:cNvPicPr>
            <a:picLocks noChangeAspect="1"/>
          </p:cNvPicPr>
          <p:nvPr/>
        </p:nvPicPr>
        <p:blipFill>
          <a:blip r:embed="rId5" cstate="print"/>
          <a:srcRect/>
          <a:stretch>
            <a:fillRect/>
          </a:stretch>
        </p:blipFill>
        <p:spPr bwMode="auto">
          <a:xfrm>
            <a:off x="755650" y="3883025"/>
            <a:ext cx="2540000" cy="2179638"/>
          </a:xfrm>
          <a:prstGeom prst="rect">
            <a:avLst/>
          </a:prstGeom>
          <a:noFill/>
          <a:ln w="38100">
            <a:solidFill>
              <a:schemeClr val="bg2"/>
            </a:solidFill>
            <a:miter lim="800000"/>
            <a:headEnd/>
            <a:tailEnd/>
          </a:ln>
        </p:spPr>
      </p:pic>
      <p:pic>
        <p:nvPicPr>
          <p:cNvPr id="31751" name="Рисунок 10"/>
          <p:cNvPicPr>
            <a:picLocks noChangeAspect="1"/>
          </p:cNvPicPr>
          <p:nvPr/>
        </p:nvPicPr>
        <p:blipFill>
          <a:blip r:embed="rId6" cstate="print"/>
          <a:srcRect/>
          <a:stretch>
            <a:fillRect/>
          </a:stretch>
        </p:blipFill>
        <p:spPr bwMode="auto">
          <a:xfrm>
            <a:off x="3451225" y="3881438"/>
            <a:ext cx="2544763" cy="2208212"/>
          </a:xfrm>
          <a:prstGeom prst="rect">
            <a:avLst/>
          </a:prstGeom>
          <a:noFill/>
          <a:ln w="38100">
            <a:solidFill>
              <a:schemeClr val="bg2"/>
            </a:solidFill>
            <a:miter lim="800000"/>
            <a:headEnd/>
            <a:tailEnd/>
          </a:ln>
        </p:spPr>
      </p:pic>
      <p:pic>
        <p:nvPicPr>
          <p:cNvPr id="31752" name="Рисунок 14"/>
          <p:cNvPicPr>
            <a:picLocks noChangeAspect="1"/>
          </p:cNvPicPr>
          <p:nvPr/>
        </p:nvPicPr>
        <p:blipFill>
          <a:blip r:embed="rId7" cstate="print"/>
          <a:srcRect t="21651" r="8817"/>
          <a:stretch>
            <a:fillRect/>
          </a:stretch>
        </p:blipFill>
        <p:spPr bwMode="auto">
          <a:xfrm>
            <a:off x="6149975" y="3889375"/>
            <a:ext cx="2520950" cy="2238375"/>
          </a:xfrm>
          <a:prstGeom prst="rect">
            <a:avLst/>
          </a:prstGeom>
          <a:noFill/>
          <a:ln w="38100">
            <a:solidFill>
              <a:schemeClr val="bg2"/>
            </a:solid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a:xfrm>
            <a:off x="420886" y="44624"/>
            <a:ext cx="8183562" cy="1079500"/>
          </a:xfrm>
        </p:spPr>
        <p:txBody>
          <a:bodyPr>
            <a:normAutofit/>
          </a:bodyPr>
          <a:lstStyle/>
          <a:p>
            <a:pPr algn="ctr" eaLnBrk="1" hangingPunct="1"/>
            <a:r>
              <a:rPr lang="ru-RU" altLang="en-US" sz="3600" dirty="0" smtClean="0">
                <a:solidFill>
                  <a:schemeClr val="tx1"/>
                </a:solidFill>
                <a:effectLst/>
                <a:latin typeface="Calibri" panose="020F0502020204030204" pitchFamily="34" charset="0"/>
                <a:cs typeface="Times New Roman" pitchFamily="18" charset="0"/>
              </a:rPr>
              <a:t>Рентгенограммы до и после операции</a:t>
            </a:r>
          </a:p>
        </p:txBody>
      </p:sp>
      <p:pic>
        <p:nvPicPr>
          <p:cNvPr id="33795" name="Рисунок 2"/>
          <p:cNvPicPr>
            <a:picLocks noChangeAspect="1" noChangeArrowheads="1"/>
          </p:cNvPicPr>
          <p:nvPr/>
        </p:nvPicPr>
        <p:blipFill>
          <a:blip r:embed="rId2" cstate="print"/>
          <a:srcRect l="4326" r="17712" b="2733"/>
          <a:stretch>
            <a:fillRect/>
          </a:stretch>
        </p:blipFill>
        <p:spPr bwMode="auto">
          <a:xfrm>
            <a:off x="714348" y="1070183"/>
            <a:ext cx="3575050" cy="2652712"/>
          </a:xfrm>
          <a:prstGeom prst="rect">
            <a:avLst/>
          </a:prstGeom>
          <a:noFill/>
          <a:ln w="38100">
            <a:solidFill>
              <a:srgbClr val="FFFF00"/>
            </a:solidFill>
            <a:miter lim="800000"/>
            <a:headEnd/>
            <a:tailEnd/>
          </a:ln>
        </p:spPr>
      </p:pic>
      <p:pic>
        <p:nvPicPr>
          <p:cNvPr id="33796" name="Рисунок 2"/>
          <p:cNvPicPr>
            <a:picLocks noChangeAspect="1"/>
          </p:cNvPicPr>
          <p:nvPr/>
        </p:nvPicPr>
        <p:blipFill>
          <a:blip r:embed="rId3" cstate="print"/>
          <a:srcRect l="7475" r="9837"/>
          <a:stretch>
            <a:fillRect/>
          </a:stretch>
        </p:blipFill>
        <p:spPr bwMode="auto">
          <a:xfrm>
            <a:off x="4572000" y="1052736"/>
            <a:ext cx="3570288" cy="2647950"/>
          </a:xfrm>
          <a:prstGeom prst="rect">
            <a:avLst/>
          </a:prstGeom>
          <a:noFill/>
          <a:ln w="38100">
            <a:solidFill>
              <a:srgbClr val="FFFF00"/>
            </a:solidFill>
            <a:miter lim="800000"/>
            <a:headEnd/>
            <a:tailEnd/>
          </a:ln>
        </p:spPr>
      </p:pic>
      <p:sp>
        <p:nvSpPr>
          <p:cNvPr id="5" name="Прямоугольник 4"/>
          <p:cNvSpPr/>
          <p:nvPr/>
        </p:nvSpPr>
        <p:spPr>
          <a:xfrm>
            <a:off x="1026320" y="3903439"/>
            <a:ext cx="6858048" cy="461665"/>
          </a:xfrm>
          <a:prstGeom prst="rect">
            <a:avLst/>
          </a:prstGeom>
        </p:spPr>
        <p:txBody>
          <a:bodyPr wrap="square">
            <a:spAutoFit/>
          </a:bodyPr>
          <a:lstStyle/>
          <a:p>
            <a:pPr algn="ctr"/>
            <a:r>
              <a:rPr lang="ru-RU" altLang="en-US" sz="2400" dirty="0" smtClean="0">
                <a:latin typeface="Calibri" panose="020F0502020204030204" pitchFamily="34" charset="0"/>
              </a:rPr>
              <a:t>Общий вид больной на 2-сут. после операции</a:t>
            </a:r>
            <a:endParaRPr lang="ru-RU" sz="2400" dirty="0">
              <a:latin typeface="Calibri" panose="020F0502020204030204" pitchFamily="34" charset="0"/>
            </a:endParaRPr>
          </a:p>
        </p:txBody>
      </p:sp>
      <p:pic>
        <p:nvPicPr>
          <p:cNvPr id="6" name="Рисунок 2"/>
          <p:cNvPicPr>
            <a:picLocks noChangeAspect="1"/>
          </p:cNvPicPr>
          <p:nvPr/>
        </p:nvPicPr>
        <p:blipFill>
          <a:blip r:embed="rId4" cstate="print"/>
          <a:srcRect t="9052" r="12653" b="5901"/>
          <a:stretch>
            <a:fillRect/>
          </a:stretch>
        </p:blipFill>
        <p:spPr bwMode="auto">
          <a:xfrm>
            <a:off x="468313" y="4572008"/>
            <a:ext cx="3032117" cy="2152642"/>
          </a:xfrm>
          <a:prstGeom prst="rect">
            <a:avLst/>
          </a:prstGeom>
          <a:noFill/>
          <a:ln w="38100">
            <a:solidFill>
              <a:schemeClr val="bg2"/>
            </a:solidFill>
            <a:miter lim="800000"/>
            <a:headEnd/>
            <a:tailEnd/>
          </a:ln>
        </p:spPr>
      </p:pic>
      <p:pic>
        <p:nvPicPr>
          <p:cNvPr id="7" name="Рисунок 6"/>
          <p:cNvPicPr>
            <a:picLocks noChangeAspect="1"/>
          </p:cNvPicPr>
          <p:nvPr/>
        </p:nvPicPr>
        <p:blipFill>
          <a:blip r:embed="rId5" cstate="print"/>
          <a:srcRect/>
          <a:stretch>
            <a:fillRect/>
          </a:stretch>
        </p:blipFill>
        <p:spPr bwMode="auto">
          <a:xfrm>
            <a:off x="4000496" y="4581128"/>
            <a:ext cx="1871662" cy="2127250"/>
          </a:xfrm>
          <a:prstGeom prst="rect">
            <a:avLst/>
          </a:prstGeom>
          <a:noFill/>
          <a:ln w="38100">
            <a:solidFill>
              <a:schemeClr val="bg2"/>
            </a:solidFill>
            <a:miter lim="800000"/>
            <a:headEnd/>
            <a:tailEnd/>
          </a:ln>
        </p:spPr>
      </p:pic>
      <p:pic>
        <p:nvPicPr>
          <p:cNvPr id="8" name="Рисунок 9"/>
          <p:cNvPicPr>
            <a:picLocks noChangeAspect="1"/>
          </p:cNvPicPr>
          <p:nvPr/>
        </p:nvPicPr>
        <p:blipFill>
          <a:blip r:embed="rId6" cstate="print"/>
          <a:srcRect/>
          <a:stretch>
            <a:fillRect/>
          </a:stretch>
        </p:blipFill>
        <p:spPr bwMode="auto">
          <a:xfrm>
            <a:off x="6286512" y="4497660"/>
            <a:ext cx="1990725" cy="2171700"/>
          </a:xfrm>
          <a:prstGeom prst="rect">
            <a:avLst/>
          </a:prstGeom>
          <a:noFill/>
          <a:ln w="38100">
            <a:solidFill>
              <a:schemeClr val="bg2"/>
            </a:solidFill>
            <a:miter lim="800000"/>
            <a:headEnd/>
            <a:tailEnd/>
          </a:ln>
        </p:spPr>
      </p:pic>
      <p:sp>
        <p:nvSpPr>
          <p:cNvPr id="9" name="Овал 10"/>
          <p:cNvSpPr>
            <a:spLocks noChangeArrowheads="1"/>
          </p:cNvSpPr>
          <p:nvPr/>
        </p:nvSpPr>
        <p:spPr bwMode="auto">
          <a:xfrm>
            <a:off x="1285852" y="5000636"/>
            <a:ext cx="323850" cy="138112"/>
          </a:xfrm>
          <a:prstGeom prst="ellipse">
            <a:avLst/>
          </a:prstGeom>
          <a:solidFill>
            <a:schemeClr val="accent1"/>
          </a:solidFill>
          <a:ln w="9525" algn="ctr">
            <a:solidFill>
              <a:schemeClr val="tx1"/>
            </a:solidFill>
            <a:round/>
            <a:headEnd/>
            <a:tailEnd/>
          </a:ln>
        </p:spPr>
        <p:txBody>
          <a:bodyPr/>
          <a:lstStyle/>
          <a:p>
            <a:pPr eaLnBrk="1" hangingPunct="1"/>
            <a:endParaRPr lang="en-US" altLang="ru-RU"/>
          </a:p>
        </p:txBody>
      </p:sp>
      <p:sp>
        <p:nvSpPr>
          <p:cNvPr id="10" name="Овал 10"/>
          <p:cNvSpPr>
            <a:spLocks noChangeArrowheads="1"/>
          </p:cNvSpPr>
          <p:nvPr/>
        </p:nvSpPr>
        <p:spPr bwMode="auto">
          <a:xfrm>
            <a:off x="5572132" y="5143512"/>
            <a:ext cx="323850" cy="138112"/>
          </a:xfrm>
          <a:prstGeom prst="ellipse">
            <a:avLst/>
          </a:prstGeom>
          <a:solidFill>
            <a:schemeClr val="accent1"/>
          </a:solidFill>
          <a:ln w="9525" algn="ctr">
            <a:solidFill>
              <a:schemeClr val="tx1"/>
            </a:solidFill>
            <a:round/>
            <a:headEnd/>
            <a:tailEnd/>
          </a:ln>
        </p:spPr>
        <p:txBody>
          <a:bodyPr/>
          <a:lstStyle/>
          <a:p>
            <a:pPr eaLnBrk="1" hangingPunct="1"/>
            <a:endParaRPr lang="en-US" altLang="ru-RU"/>
          </a:p>
        </p:txBody>
      </p:sp>
      <p:sp>
        <p:nvSpPr>
          <p:cNvPr id="11" name="Овал 10"/>
          <p:cNvSpPr>
            <a:spLocks noChangeArrowheads="1"/>
          </p:cNvSpPr>
          <p:nvPr/>
        </p:nvSpPr>
        <p:spPr bwMode="auto">
          <a:xfrm>
            <a:off x="7215206" y="5072074"/>
            <a:ext cx="323850" cy="138112"/>
          </a:xfrm>
          <a:prstGeom prst="ellipse">
            <a:avLst/>
          </a:prstGeom>
          <a:solidFill>
            <a:schemeClr val="accent1"/>
          </a:solidFill>
          <a:ln w="9525" algn="ctr">
            <a:solidFill>
              <a:schemeClr val="tx1"/>
            </a:solidFill>
            <a:round/>
            <a:headEnd/>
            <a:tailEnd/>
          </a:ln>
        </p:spPr>
        <p:txBody>
          <a:bodyPr/>
          <a:lstStyle/>
          <a:p>
            <a:pPr eaLnBrk="1" hangingPunct="1"/>
            <a:endParaRPr lang="en-US" altLang="ru-RU"/>
          </a:p>
        </p:txBody>
      </p:sp>
    </p:spTree>
  </p:cSld>
  <p:clrMapOvr>
    <a:masterClrMapping/>
  </p:clrMapOvr>
  <p:transition spd="slow">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Прямоугольник 1"/>
          <p:cNvSpPr/>
          <p:nvPr/>
        </p:nvSpPr>
        <p:spPr>
          <a:xfrm>
            <a:off x="611560" y="188640"/>
            <a:ext cx="8064822" cy="13849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stStyle>
          <a:p>
            <a:pPr marL="0" lvl="0" indent="0" algn="ctr" eaLnBrk="1" hangingPunct="1">
              <a:spcBef>
                <a:spcPct val="0"/>
              </a:spcBef>
              <a:buClrTx/>
              <a:buSzTx/>
              <a:buFontTx/>
              <a:buNone/>
            </a:pPr>
            <a:r>
              <a:rPr lang="ru-RU" altLang="ru-RU" sz="2800" b="1" dirty="0">
                <a:latin typeface="Calibri" panose="020F0502020204030204" pitchFamily="34" charset="0"/>
                <a:ea typeface="TimesNewRomanPSMT"/>
              </a:rPr>
              <a:t>Результаты </a:t>
            </a:r>
            <a:r>
              <a:rPr lang="ru-RU" altLang="ru-RU" sz="2800" b="1" dirty="0" smtClean="0">
                <a:latin typeface="Calibri" panose="020F0502020204030204" pitchFamily="34" charset="0"/>
                <a:ea typeface="TimesNewRomanPSMT"/>
              </a:rPr>
              <a:t> </a:t>
            </a:r>
            <a:r>
              <a:rPr lang="ru-RU" altLang="ru-RU" sz="2800" b="1" dirty="0">
                <a:latin typeface="Calibri" panose="020F0502020204030204" pitchFamily="34" charset="0"/>
                <a:ea typeface="TimesNewRomanPSMT"/>
              </a:rPr>
              <a:t>лечения переломов </a:t>
            </a:r>
            <a:r>
              <a:rPr lang="ru-RU" altLang="ru-RU" sz="2800" b="1" dirty="0" smtClean="0">
                <a:latin typeface="Calibri" panose="020F0502020204030204" pitchFamily="34" charset="0"/>
                <a:ea typeface="TimesNewRomanPSMT"/>
              </a:rPr>
              <a:t>бедра в сравниваемых группах </a:t>
            </a:r>
            <a:r>
              <a:rPr lang="ru-RU" altLang="ru-RU" sz="2800" b="1" dirty="0" smtClean="0">
                <a:latin typeface="Calibri" panose="020F0502020204030204" pitchFamily="34" charset="0"/>
                <a:ea typeface="TimesNewRomanPSMT"/>
                <a:cs typeface="TimesNewRomanPSMT"/>
              </a:rPr>
              <a:t>по четырех балльной системой </a:t>
            </a:r>
            <a:r>
              <a:rPr lang="ru-RU" altLang="ru-RU" sz="2800" b="1" dirty="0" err="1" smtClean="0">
                <a:latin typeface="Calibri" panose="020F0502020204030204" pitchFamily="34" charset="0"/>
                <a:ea typeface="TimesNewRomanPSMT"/>
                <a:cs typeface="TimesNewRomanPSMT"/>
              </a:rPr>
              <a:t>Shalzker</a:t>
            </a:r>
            <a:r>
              <a:rPr lang="ru-RU" altLang="ru-RU" sz="2800" b="1" dirty="0" smtClean="0">
                <a:latin typeface="Calibri" panose="020F0502020204030204" pitchFamily="34" charset="0"/>
                <a:ea typeface="TimesNewRomanPSMT"/>
                <a:cs typeface="TimesNewRomanPSMT"/>
              </a:rPr>
              <a:t>, </a:t>
            </a:r>
            <a:r>
              <a:rPr lang="ru-RU" altLang="ru-RU" sz="2800" b="1" dirty="0" err="1" smtClean="0">
                <a:latin typeface="Calibri" panose="020F0502020204030204" pitchFamily="34" charset="0"/>
                <a:ea typeface="TimesNewRomanPSMT"/>
                <a:cs typeface="TimesNewRomanPSMT"/>
              </a:rPr>
              <a:t>Lambert</a:t>
            </a:r>
            <a:endParaRPr lang="ru-RU" altLang="ru-RU" sz="2800" b="1" dirty="0">
              <a:latin typeface="Calibri" panose="020F0502020204030204" pitchFamily="34" charset="0"/>
              <a:ea typeface="TimesNewRomanPSMT"/>
            </a:endParaRPr>
          </a:p>
        </p:txBody>
      </p:sp>
      <p:sp>
        <p:nvSpPr>
          <p:cNvPr id="4" name="TextBox 3"/>
          <p:cNvSpPr txBox="1"/>
          <p:nvPr/>
        </p:nvSpPr>
        <p:spPr>
          <a:xfrm>
            <a:off x="1619672" y="1484784"/>
            <a:ext cx="328747" cy="369332"/>
          </a:xfrm>
          <a:prstGeom prst="rect">
            <a:avLst/>
          </a:prstGeom>
          <a:noFill/>
        </p:spPr>
        <p:txBody>
          <a:bodyPr wrap="square" rtlCol="0">
            <a:spAutoFit/>
          </a:bodyPr>
          <a:lstStyle/>
          <a:p>
            <a:endParaRPr lang="ru-RU" dirty="0"/>
          </a:p>
        </p:txBody>
      </p:sp>
      <p:graphicFrame>
        <p:nvGraphicFramePr>
          <p:cNvPr id="6" name="Объект 53"/>
          <p:cNvGraphicFramePr/>
          <p:nvPr>
            <p:extLst>
              <p:ext uri="{D42A27DB-BD31-4B8C-83A1-F6EECF244321}">
                <p14:modId xmlns:p14="http://schemas.microsoft.com/office/powerpoint/2010/main" val="2484346308"/>
              </p:ext>
            </p:extLst>
          </p:nvPr>
        </p:nvGraphicFramePr>
        <p:xfrm>
          <a:off x="1187624" y="1854116"/>
          <a:ext cx="7204397" cy="462453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512" y="-243408"/>
            <a:ext cx="8964488" cy="714356"/>
          </a:xfrm>
        </p:spPr>
        <p:txBody>
          <a:bodyPr>
            <a:noAutofit/>
          </a:bodyPr>
          <a:lstStyle/>
          <a:p>
            <a:pPr algn="ctr"/>
            <a:r>
              <a:rPr lang="ru-RU" sz="4000" dirty="0">
                <a:solidFill>
                  <a:schemeClr val="tx1"/>
                </a:solidFill>
                <a:latin typeface="Calibri" panose="020F0502020204030204" pitchFamily="34" charset="0"/>
                <a:cs typeface="Times New Roman" panose="02020603050405020304" pitchFamily="18" charset="0"/>
              </a:rPr>
              <a:t/>
            </a:r>
            <a:br>
              <a:rPr lang="ru-RU" sz="4000" dirty="0">
                <a:solidFill>
                  <a:schemeClr val="tx1"/>
                </a:solidFill>
                <a:latin typeface="Calibri" panose="020F0502020204030204" pitchFamily="34" charset="0"/>
                <a:cs typeface="Times New Roman" panose="02020603050405020304" pitchFamily="18" charset="0"/>
              </a:rPr>
            </a:br>
            <a:r>
              <a:rPr lang="ru-RU" sz="4000" dirty="0">
                <a:solidFill>
                  <a:schemeClr val="tx1"/>
                </a:solidFill>
                <a:effectLst/>
                <a:latin typeface="Calibri" panose="020F0502020204030204" pitchFamily="34" charset="0"/>
                <a:cs typeface="Times New Roman" panose="02020603050405020304" pitchFamily="18" charset="0"/>
              </a:rPr>
              <a:t>Выводы:</a:t>
            </a:r>
          </a:p>
        </p:txBody>
      </p:sp>
      <p:graphicFrame>
        <p:nvGraphicFramePr>
          <p:cNvPr id="4" name="Схема 3">
            <a:extLst>
              <a:ext uri="{FF2B5EF4-FFF2-40B4-BE49-F238E27FC236}">
                <a16:creationId xmlns="" xmlns:a16="http://schemas.microsoft.com/office/drawing/2014/main" id="{0D57DD96-18E6-4A47-973E-80A7096D9DFD}"/>
              </a:ext>
            </a:extLst>
          </p:cNvPr>
          <p:cNvGraphicFramePr/>
          <p:nvPr>
            <p:extLst>
              <p:ext uri="{D42A27DB-BD31-4B8C-83A1-F6EECF244321}">
                <p14:modId xmlns:p14="http://schemas.microsoft.com/office/powerpoint/2010/main" val="2017982263"/>
              </p:ext>
            </p:extLst>
          </p:nvPr>
        </p:nvGraphicFramePr>
        <p:xfrm>
          <a:off x="251520" y="857232"/>
          <a:ext cx="8820472" cy="5668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96671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0034" y="285728"/>
            <a:ext cx="7989752" cy="1500198"/>
          </a:xfrm>
        </p:spPr>
        <p:txBody>
          <a:bodyPr>
            <a:normAutofit fontScale="70000" lnSpcReduction="20000"/>
          </a:bodyPr>
          <a:lstStyle/>
          <a:p>
            <a:endParaRPr lang="ru-RU" sz="8000" dirty="0">
              <a:latin typeface="Times New Roman" panose="02020603050405020304" pitchFamily="18" charset="0"/>
              <a:cs typeface="Times New Roman" panose="02020603050405020304" pitchFamily="18" charset="0"/>
            </a:endParaRPr>
          </a:p>
          <a:p>
            <a:pPr marL="18288" indent="0" algn="ctr">
              <a:buNone/>
            </a:pPr>
            <a:r>
              <a:rPr lang="ru-RU" sz="6500" dirty="0">
                <a:solidFill>
                  <a:schemeClr val="bg1"/>
                </a:solidFill>
                <a:latin typeface="Times New Roman" panose="02020603050405020304" pitchFamily="18" charset="0"/>
                <a:cs typeface="Times New Roman" panose="02020603050405020304" pitchFamily="18" charset="0"/>
              </a:rPr>
              <a:t>Спасибо </a:t>
            </a:r>
            <a:r>
              <a:rPr lang="ru-RU" sz="6500" dirty="0" smtClean="0">
                <a:solidFill>
                  <a:schemeClr val="bg1"/>
                </a:solidFill>
                <a:latin typeface="Times New Roman" panose="02020603050405020304" pitchFamily="18" charset="0"/>
                <a:cs typeface="Times New Roman" panose="02020603050405020304" pitchFamily="18" charset="0"/>
              </a:rPr>
              <a:t>за внимание</a:t>
            </a:r>
            <a:r>
              <a:rPr lang="ru-RU" sz="6500" dirty="0">
                <a:solidFill>
                  <a:schemeClr val="bg1"/>
                </a:solidFill>
                <a:latin typeface="Times New Roman" panose="02020603050405020304" pitchFamily="18" charset="0"/>
                <a:cs typeface="Times New Roman" panose="02020603050405020304" pitchFamily="18" charset="0"/>
              </a:rPr>
              <a:t>!</a:t>
            </a:r>
          </a:p>
        </p:txBody>
      </p:sp>
      <p:sp>
        <p:nvSpPr>
          <p:cNvPr id="9" name="Заголовок 8"/>
          <p:cNvSpPr>
            <a:spLocks noGrp="1"/>
          </p:cNvSpPr>
          <p:nvPr>
            <p:ph type="title"/>
          </p:nvPr>
        </p:nvSpPr>
        <p:spPr>
          <a:xfrm>
            <a:off x="467544" y="188640"/>
            <a:ext cx="8229600" cy="1143000"/>
          </a:xfrm>
        </p:spPr>
        <p:txBody>
          <a:bodyPr>
            <a:normAutofit/>
          </a:bodyPr>
          <a:lstStyle/>
          <a:p>
            <a:pPr algn="ctr"/>
            <a:r>
              <a:rPr lang="ru-RU" sz="4800" dirty="0" smtClean="0">
                <a:solidFill>
                  <a:schemeClr val="tx1"/>
                </a:solidFill>
                <a:effectLst/>
                <a:latin typeface="Calibri" panose="020F0502020204030204" pitchFamily="34" charset="0"/>
                <a:cs typeface="Times New Roman" pitchFamily="18" charset="0"/>
              </a:rPr>
              <a:t>Спасибо за </a:t>
            </a:r>
            <a:r>
              <a:rPr lang="ru-RU" sz="4800" dirty="0" smtClean="0">
                <a:solidFill>
                  <a:schemeClr val="tx1"/>
                </a:solidFill>
                <a:effectLst/>
                <a:latin typeface="Calibri" panose="020F0502020204030204" pitchFamily="34" charset="0"/>
                <a:cs typeface="Times New Roman" pitchFamily="18" charset="0"/>
              </a:rPr>
              <a:t>внимание! </a:t>
            </a:r>
            <a:endParaRPr lang="ru-RU" sz="4800" dirty="0">
              <a:solidFill>
                <a:schemeClr val="tx1"/>
              </a:solidFill>
              <a:effectLst/>
              <a:latin typeface="Calibri" panose="020F0502020204030204" pitchFamily="34" charset="0"/>
              <a:cs typeface="Times New Roman" pitchFamily="18" charset="0"/>
            </a:endParaRPr>
          </a:p>
        </p:txBody>
      </p:sp>
      <p:pic>
        <p:nvPicPr>
          <p:cNvPr id="40963" name="Picture 3"/>
          <p:cNvPicPr>
            <a:picLocks noGrp="1" noChangeAspect="1" noChangeArrowheads="1"/>
          </p:cNvPicPr>
          <p:nvPr>
            <p:ph sz="quarter" idx="4294967295"/>
          </p:nvPr>
        </p:nvPicPr>
        <p:blipFill>
          <a:blip r:embed="rId2" cstate="print"/>
          <a:srcRect/>
          <a:stretch>
            <a:fillRect/>
          </a:stretch>
        </p:blipFill>
        <p:spPr bwMode="auto">
          <a:xfrm>
            <a:off x="467544" y="1556792"/>
            <a:ext cx="8286808" cy="4696182"/>
          </a:xfrm>
          <a:prstGeom prst="rect">
            <a:avLst/>
          </a:prstGeom>
          <a:noFill/>
          <a:ln w="9525">
            <a:noFill/>
            <a:miter lim="800000"/>
            <a:headEnd/>
            <a:tailEnd/>
          </a:ln>
          <a:effectLst/>
        </p:spPr>
      </p:pic>
    </p:spTree>
    <p:extLst>
      <p:ext uri="{BB962C8B-B14F-4D97-AF65-F5344CB8AC3E}">
        <p14:creationId xmlns:p14="http://schemas.microsoft.com/office/powerpoint/2010/main" val="24486838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 xmlns:a16="http://schemas.microsoft.com/office/drawing/2014/main" id="{BA0506E0-1D82-49B4-8A6B-C3C085972D49}"/>
              </a:ext>
            </a:extLst>
          </p:cNvPr>
          <p:cNvGraphicFramePr>
            <a:graphicFrameLocks noGrp="1"/>
          </p:cNvGraphicFramePr>
          <p:nvPr>
            <p:ph idx="1"/>
            <p:extLst>
              <p:ext uri="{D42A27DB-BD31-4B8C-83A1-F6EECF244321}">
                <p14:modId xmlns:p14="http://schemas.microsoft.com/office/powerpoint/2010/main" val="4153090377"/>
              </p:ext>
            </p:extLst>
          </p:nvPr>
        </p:nvGraphicFramePr>
        <p:xfrm>
          <a:off x="457200" y="1628800"/>
          <a:ext cx="8229600"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a:xfrm>
            <a:off x="463007" y="-27384"/>
            <a:ext cx="8229600" cy="864096"/>
          </a:xfrm>
        </p:spPr>
        <p:txBody>
          <a:bodyPr>
            <a:normAutofit/>
          </a:bodyPr>
          <a:lstStyle/>
          <a:p>
            <a:pPr algn="ctr"/>
            <a:r>
              <a:rPr lang="ru-RU" sz="4000" b="1" dirty="0">
                <a:solidFill>
                  <a:schemeClr val="tx1"/>
                </a:solidFill>
                <a:effectLst/>
                <a:latin typeface="Calibri" panose="020F0502020204030204" pitchFamily="34" charset="0"/>
                <a:cs typeface="Times New Roman" panose="02020603050405020304" pitchFamily="18" charset="0"/>
              </a:rPr>
              <a:t>Цель </a:t>
            </a:r>
            <a:r>
              <a:rPr lang="ru-RU" sz="4000" b="1" dirty="0" smtClean="0">
                <a:solidFill>
                  <a:schemeClr val="tx1"/>
                </a:solidFill>
                <a:effectLst/>
                <a:latin typeface="Calibri" panose="020F0502020204030204" pitchFamily="34" charset="0"/>
                <a:cs typeface="Times New Roman" panose="02020603050405020304" pitchFamily="18" charset="0"/>
              </a:rPr>
              <a:t>исследования</a:t>
            </a:r>
            <a:endParaRPr lang="ru-RU" sz="4000" dirty="0">
              <a:solidFill>
                <a:schemeClr val="tx1"/>
              </a:solidFill>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48664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214346" y="357166"/>
            <a:ext cx="9358346" cy="6191272"/>
          </a:xfrm>
        </p:spPr>
        <p:txBody>
          <a:bodyPr>
            <a:normAutofit fontScale="62500" lnSpcReduction="20000"/>
          </a:bodyPr>
          <a:lstStyle/>
          <a:p>
            <a:pPr algn="ctr"/>
            <a:r>
              <a:rPr lang="ru-RU" sz="2900" dirty="0" smtClean="0">
                <a:latin typeface="Calibri" panose="020F0502020204030204" pitchFamily="34" charset="0"/>
                <a:cs typeface="Times New Roman" pitchFamily="18" charset="0"/>
              </a:rPr>
              <a:t>Работа основана на результатах обследования и лечения 145 больных с переломами бедренной костей, у которых были диагностированы сочетанные повреждения других органов и систем, лечившихся в отделении «экстренной травматологии» Республиканского научного центра экстренной медицинской помощи и его Бухарского филиала  за период 2017 – 2022 гг.  Все </a:t>
            </a:r>
            <a:r>
              <a:rPr lang="ru-RU" sz="2900" dirty="0">
                <a:latin typeface="Calibri" panose="020F0502020204030204" pitchFamily="34" charset="0"/>
                <a:cs typeface="Times New Roman" pitchFamily="18" charset="0"/>
              </a:rPr>
              <a:t>больные были подразделены на 2 группы: </a:t>
            </a:r>
          </a:p>
          <a:p>
            <a:endParaRPr lang="uz-Cyrl-UZ" sz="2400" b="1" dirty="0">
              <a:latin typeface="Calibri" panose="020F0502020204030204" pitchFamily="34" charset="0"/>
              <a:cs typeface="Times New Roman" panose="02020603050405020304" pitchFamily="18" charset="0"/>
            </a:endParaRPr>
          </a:p>
          <a:p>
            <a:endParaRPr lang="uz-Cyrl-UZ" sz="2400" b="1" dirty="0">
              <a:latin typeface="Calibri" panose="020F0502020204030204" pitchFamily="34" charset="0"/>
              <a:cs typeface="Times New Roman" panose="02020603050405020304" pitchFamily="18" charset="0"/>
            </a:endParaRPr>
          </a:p>
          <a:p>
            <a:endParaRPr lang="uz-Cyrl-UZ" sz="2400" b="1" dirty="0">
              <a:latin typeface="Calibri" panose="020F0502020204030204" pitchFamily="34" charset="0"/>
              <a:cs typeface="Times New Roman" panose="02020603050405020304" pitchFamily="18" charset="0"/>
            </a:endParaRPr>
          </a:p>
          <a:p>
            <a:endParaRPr lang="uz-Cyrl-UZ" sz="2400" b="1" dirty="0">
              <a:latin typeface="Calibri" panose="020F0502020204030204" pitchFamily="34" charset="0"/>
              <a:cs typeface="Times New Roman" panose="02020603050405020304" pitchFamily="18" charset="0"/>
            </a:endParaRPr>
          </a:p>
          <a:p>
            <a:endParaRPr lang="uz-Cyrl-UZ" sz="2400" b="1" dirty="0">
              <a:latin typeface="Calibri" panose="020F0502020204030204" pitchFamily="34" charset="0"/>
              <a:cs typeface="Times New Roman" panose="02020603050405020304" pitchFamily="18" charset="0"/>
            </a:endParaRPr>
          </a:p>
          <a:p>
            <a:endParaRPr lang="uz-Cyrl-UZ" sz="2400" b="1" dirty="0">
              <a:latin typeface="Calibri" panose="020F0502020204030204" pitchFamily="34" charset="0"/>
              <a:cs typeface="Times New Roman" panose="02020603050405020304" pitchFamily="18" charset="0"/>
            </a:endParaRPr>
          </a:p>
          <a:p>
            <a:endParaRPr lang="uz-Cyrl-UZ" sz="2400" b="1" dirty="0">
              <a:latin typeface="Calibri" panose="020F0502020204030204" pitchFamily="34" charset="0"/>
              <a:cs typeface="Times New Roman" panose="02020603050405020304" pitchFamily="18" charset="0"/>
            </a:endParaRPr>
          </a:p>
          <a:p>
            <a:endParaRPr lang="uz-Cyrl-UZ" sz="2400" b="1" dirty="0">
              <a:latin typeface="Calibri" panose="020F0502020204030204" pitchFamily="34" charset="0"/>
              <a:cs typeface="Times New Roman" panose="02020603050405020304" pitchFamily="18" charset="0"/>
            </a:endParaRPr>
          </a:p>
          <a:p>
            <a:endParaRPr lang="uz-Cyrl-UZ" sz="2400" b="1" dirty="0">
              <a:latin typeface="Calibri" panose="020F0502020204030204" pitchFamily="34" charset="0"/>
              <a:cs typeface="Times New Roman" panose="02020603050405020304" pitchFamily="18" charset="0"/>
            </a:endParaRPr>
          </a:p>
          <a:p>
            <a:endParaRPr lang="ru-RU" sz="2400" dirty="0">
              <a:latin typeface="Calibri" panose="020F0502020204030204" pitchFamily="34" charset="0"/>
              <a:cs typeface="Times New Roman" panose="02020603050405020304" pitchFamily="18" charset="0"/>
            </a:endParaRPr>
          </a:p>
          <a:p>
            <a:endParaRPr lang="ru-RU" sz="2400" dirty="0">
              <a:latin typeface="Calibri" panose="020F0502020204030204" pitchFamily="34" charset="0"/>
              <a:cs typeface="Times New Roman" panose="02020603050405020304" pitchFamily="18" charset="0"/>
            </a:endParaRPr>
          </a:p>
          <a:p>
            <a:endParaRPr lang="ru-RU" sz="2400" dirty="0">
              <a:latin typeface="Calibri" panose="020F0502020204030204" pitchFamily="34" charset="0"/>
              <a:cs typeface="Times New Roman" panose="02020603050405020304" pitchFamily="18" charset="0"/>
            </a:endParaRPr>
          </a:p>
          <a:p>
            <a:endParaRPr lang="ru-RU" sz="2400" dirty="0">
              <a:latin typeface="Calibri" panose="020F0502020204030204" pitchFamily="34" charset="0"/>
              <a:cs typeface="Times New Roman" panose="02020603050405020304" pitchFamily="18" charset="0"/>
            </a:endParaRPr>
          </a:p>
          <a:p>
            <a:endParaRPr lang="ru-RU" sz="2400" dirty="0">
              <a:latin typeface="Calibri" panose="020F0502020204030204" pitchFamily="34" charset="0"/>
              <a:cs typeface="Times New Roman" panose="02020603050405020304" pitchFamily="18" charset="0"/>
            </a:endParaRPr>
          </a:p>
          <a:p>
            <a:endParaRPr lang="ru-RU" sz="2400" dirty="0">
              <a:latin typeface="Calibri" panose="020F0502020204030204" pitchFamily="34" charset="0"/>
              <a:cs typeface="Times New Roman" panose="02020603050405020304" pitchFamily="18" charset="0"/>
            </a:endParaRPr>
          </a:p>
          <a:p>
            <a:endParaRPr lang="ru-RU" sz="2400" dirty="0">
              <a:latin typeface="Calibri" panose="020F0502020204030204" pitchFamily="34" charset="0"/>
              <a:cs typeface="Times New Roman" panose="02020603050405020304" pitchFamily="18" charset="0"/>
            </a:endParaRPr>
          </a:p>
          <a:p>
            <a:endParaRPr lang="ru-RU" sz="2400" dirty="0">
              <a:latin typeface="Calibri" panose="020F0502020204030204" pitchFamily="34" charset="0"/>
              <a:cs typeface="Times New Roman" panose="02020603050405020304" pitchFamily="18" charset="0"/>
            </a:endParaRPr>
          </a:p>
          <a:p>
            <a:endParaRPr lang="ru-RU" sz="2400" dirty="0">
              <a:latin typeface="Calibri" panose="020F0502020204030204" pitchFamily="34" charset="0"/>
              <a:cs typeface="Times New Roman" panose="02020603050405020304" pitchFamily="18" charset="0"/>
            </a:endParaRPr>
          </a:p>
          <a:p>
            <a:pPr algn="ctr">
              <a:buNone/>
            </a:pPr>
            <a:r>
              <a:rPr lang="ru-RU" sz="2400" dirty="0" smtClean="0">
                <a:latin typeface="Calibri" panose="020F0502020204030204" pitchFamily="34" charset="0"/>
                <a:cs typeface="Times New Roman" panose="02020603050405020304" pitchFamily="18" charset="0"/>
              </a:rPr>
              <a:t> </a:t>
            </a:r>
            <a:endParaRPr lang="ru-RU" sz="2400" dirty="0">
              <a:latin typeface="Calibri" panose="020F0502020204030204" pitchFamily="34" charset="0"/>
              <a:cs typeface="Times New Roman" panose="02020603050405020304" pitchFamily="18" charset="0"/>
            </a:endParaRPr>
          </a:p>
          <a:p>
            <a:endParaRPr lang="ru-RU" dirty="0">
              <a:latin typeface="Calibri" panose="020F0502020204030204" pitchFamily="34" charset="0"/>
              <a:cs typeface="Times New Roman" panose="02020603050405020304" pitchFamily="18" charset="0"/>
            </a:endParaRPr>
          </a:p>
        </p:txBody>
      </p:sp>
      <p:graphicFrame>
        <p:nvGraphicFramePr>
          <p:cNvPr id="2" name="Схема 1">
            <a:extLst>
              <a:ext uri="{FF2B5EF4-FFF2-40B4-BE49-F238E27FC236}">
                <a16:creationId xmlns="" xmlns:a16="http://schemas.microsoft.com/office/drawing/2014/main" id="{13FBD6F2-4390-4950-ADA8-2F172C79EA74}"/>
              </a:ext>
            </a:extLst>
          </p:cNvPr>
          <p:cNvGraphicFramePr/>
          <p:nvPr>
            <p:extLst>
              <p:ext uri="{D42A27DB-BD31-4B8C-83A1-F6EECF244321}">
                <p14:modId xmlns:p14="http://schemas.microsoft.com/office/powerpoint/2010/main" val="3914139124"/>
              </p:ext>
            </p:extLst>
          </p:nvPr>
        </p:nvGraphicFramePr>
        <p:xfrm>
          <a:off x="334242" y="1643050"/>
          <a:ext cx="8809758"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65745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extLst>
              <p:ext uri="{D42A27DB-BD31-4B8C-83A1-F6EECF244321}">
                <p14:modId xmlns:p14="http://schemas.microsoft.com/office/powerpoint/2010/main" val="1509681830"/>
              </p:ext>
            </p:extLst>
          </p:nvPr>
        </p:nvGraphicFramePr>
        <p:xfrm>
          <a:off x="467544" y="1628800"/>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Заголовок 2"/>
          <p:cNvSpPr>
            <a:spLocks noGrp="1"/>
          </p:cNvSpPr>
          <p:nvPr>
            <p:ph type="title"/>
          </p:nvPr>
        </p:nvSpPr>
        <p:spPr>
          <a:xfrm>
            <a:off x="179512" y="116632"/>
            <a:ext cx="8784976" cy="1368152"/>
          </a:xfrm>
        </p:spPr>
        <p:txBody>
          <a:bodyPr>
            <a:noAutofit/>
          </a:bodyPr>
          <a:lstStyle/>
          <a:p>
            <a:pPr algn="ctr"/>
            <a:r>
              <a:rPr lang="ru-RU" sz="2400" dirty="0">
                <a:solidFill>
                  <a:schemeClr val="tx1"/>
                </a:solidFill>
                <a:effectLst/>
                <a:latin typeface="Calibri" panose="020F0502020204030204" pitchFamily="34" charset="0"/>
                <a:cs typeface="Times New Roman" pitchFamily="18" charset="0"/>
              </a:rPr>
              <a:t>Распределение пациентов по полу и </a:t>
            </a:r>
            <a:r>
              <a:rPr lang="ru-RU" sz="2400" dirty="0" smtClean="0">
                <a:solidFill>
                  <a:schemeClr val="tx1"/>
                </a:solidFill>
                <a:effectLst/>
                <a:latin typeface="Calibri" panose="020F0502020204030204" pitchFamily="34" charset="0"/>
                <a:cs typeface="Times New Roman" pitchFamily="18" charset="0"/>
              </a:rPr>
              <a:t>возрасту </a:t>
            </a:r>
            <a:r>
              <a:rPr lang="ru-RU" sz="2400" dirty="0">
                <a:solidFill>
                  <a:schemeClr val="tx1"/>
                </a:solidFill>
                <a:effectLst/>
                <a:latin typeface="Calibri" panose="020F0502020204030204" pitchFamily="34" charset="0"/>
                <a:cs typeface="Times New Roman" pitchFamily="18" charset="0"/>
              </a:rPr>
              <a:t/>
            </a:r>
            <a:br>
              <a:rPr lang="ru-RU" sz="2400" dirty="0">
                <a:solidFill>
                  <a:schemeClr val="tx1"/>
                </a:solidFill>
                <a:effectLst/>
                <a:latin typeface="Calibri" panose="020F0502020204030204" pitchFamily="34" charset="0"/>
                <a:cs typeface="Times New Roman" pitchFamily="18" charset="0"/>
              </a:rPr>
            </a:br>
            <a:r>
              <a:rPr lang="ru-RU" sz="2400" dirty="0" smtClean="0">
                <a:solidFill>
                  <a:schemeClr val="tx1"/>
                </a:solidFill>
                <a:effectLst/>
                <a:latin typeface="Calibri" panose="020F0502020204030204" pitchFamily="34" charset="0"/>
                <a:cs typeface="Times New Roman" pitchFamily="18" charset="0"/>
              </a:rPr>
              <a:t>Женщины-23                          Мужчины-122</a:t>
            </a:r>
            <a:endParaRPr lang="ru-RU" sz="2400" dirty="0">
              <a:solidFill>
                <a:schemeClr val="tx1"/>
              </a:solidFill>
              <a:effectLst/>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23384576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2009160354"/>
              </p:ext>
            </p:extLst>
          </p:nvPr>
        </p:nvGraphicFramePr>
        <p:xfrm>
          <a:off x="395536" y="1700808"/>
          <a:ext cx="5133983" cy="4202134"/>
        </p:xfrm>
        <a:graphic>
          <a:graphicData uri="http://schemas.openxmlformats.org/drawingml/2006/chart">
            <c:chart xmlns:c="http://schemas.openxmlformats.org/drawingml/2006/chart" xmlns:r="http://schemas.openxmlformats.org/officeDocument/2006/relationships" r:id="rId2"/>
          </a:graphicData>
        </a:graphic>
      </p:graphicFrame>
      <p:sp>
        <p:nvSpPr>
          <p:cNvPr id="2" name="Заголовок 1"/>
          <p:cNvSpPr>
            <a:spLocks noGrp="1"/>
          </p:cNvSpPr>
          <p:nvPr>
            <p:ph type="title"/>
          </p:nvPr>
        </p:nvSpPr>
        <p:spPr>
          <a:xfrm>
            <a:off x="642910" y="188640"/>
            <a:ext cx="8213786" cy="1357322"/>
          </a:xfrm>
        </p:spPr>
        <p:txBody>
          <a:bodyPr>
            <a:normAutofit/>
          </a:bodyPr>
          <a:lstStyle/>
          <a:p>
            <a:pPr algn="ctr"/>
            <a:r>
              <a:rPr lang="ru-RU" sz="2400" dirty="0" smtClean="0">
                <a:solidFill>
                  <a:schemeClr val="tx1"/>
                </a:solidFill>
                <a:effectLst/>
                <a:latin typeface="Calibri" panose="020F0502020204030204" pitchFamily="34" charset="0"/>
                <a:cs typeface="Times New Roman" pitchFamily="18" charset="0"/>
              </a:rPr>
              <a:t>Распределение больных травмами бедренной костей при сочетанных травме первые сутки по  баллам  по шкале  </a:t>
            </a:r>
            <a:r>
              <a:rPr lang="en-US" sz="2400" u="sng" dirty="0" smtClean="0">
                <a:solidFill>
                  <a:schemeClr val="tx1"/>
                </a:solidFill>
                <a:effectLst/>
                <a:latin typeface="Calibri" panose="020F0502020204030204" pitchFamily="34" charset="0"/>
                <a:cs typeface="Times New Roman" pitchFamily="18" charset="0"/>
              </a:rPr>
              <a:t>ISS</a:t>
            </a:r>
            <a:r>
              <a:rPr lang="ru-RU" sz="2400" u="sng" dirty="0" smtClean="0">
                <a:solidFill>
                  <a:schemeClr val="tx1"/>
                </a:solidFill>
                <a:effectLst/>
                <a:latin typeface="Calibri" panose="020F0502020204030204" pitchFamily="34" charset="0"/>
                <a:cs typeface="Times New Roman" pitchFamily="18" charset="0"/>
              </a:rPr>
              <a:t>  (S.P. </a:t>
            </a:r>
            <a:r>
              <a:rPr lang="ru-RU" sz="2400" u="sng" dirty="0" err="1" smtClean="0">
                <a:solidFill>
                  <a:schemeClr val="tx1"/>
                </a:solidFill>
                <a:effectLst/>
                <a:latin typeface="Calibri" panose="020F0502020204030204" pitchFamily="34" charset="0"/>
                <a:cs typeface="Times New Roman" panose="02020603050405020304" pitchFamily="18" charset="0"/>
              </a:rPr>
              <a:t>Baker</a:t>
            </a:r>
            <a:r>
              <a:rPr lang="ru-RU" sz="2400" u="sng" dirty="0" smtClean="0">
                <a:solidFill>
                  <a:schemeClr val="tx1"/>
                </a:solidFill>
                <a:effectLst/>
                <a:latin typeface="Calibri" panose="020F0502020204030204" pitchFamily="34" charset="0"/>
                <a:cs typeface="Times New Roman" panose="02020603050405020304" pitchFamily="18" charset="0"/>
              </a:rPr>
              <a:t>  )</a:t>
            </a:r>
            <a:endParaRPr lang="ru-RU" sz="2400" u="sng" dirty="0">
              <a:solidFill>
                <a:schemeClr val="tx1"/>
              </a:solidFill>
              <a:effectLst/>
              <a:latin typeface="Calibri" panose="020F0502020204030204" pitchFamily="34" charset="0"/>
              <a:cs typeface="Times New Roman" pitchFamily="18" charset="0"/>
            </a:endParaRPr>
          </a:p>
        </p:txBody>
      </p:sp>
      <p:graphicFrame>
        <p:nvGraphicFramePr>
          <p:cNvPr id="5" name="Таблица 4"/>
          <p:cNvGraphicFramePr>
            <a:graphicFrameLocks noGrp="1"/>
          </p:cNvGraphicFramePr>
          <p:nvPr/>
        </p:nvGraphicFramePr>
        <p:xfrm>
          <a:off x="5715008" y="2428868"/>
          <a:ext cx="3214676" cy="3782081"/>
        </p:xfrm>
        <a:graphic>
          <a:graphicData uri="http://schemas.openxmlformats.org/drawingml/2006/table">
            <a:tbl>
              <a:tblPr/>
              <a:tblGrid>
                <a:gridCol w="1143008"/>
                <a:gridCol w="500066"/>
                <a:gridCol w="571504"/>
                <a:gridCol w="428628"/>
                <a:gridCol w="571470"/>
              </a:tblGrid>
              <a:tr h="344509">
                <a:tc rowSpan="2">
                  <a:txBody>
                    <a:bodyPr/>
                    <a:lstStyle/>
                    <a:p>
                      <a:pPr algn="just">
                        <a:lnSpc>
                          <a:spcPct val="115000"/>
                        </a:lnSpc>
                        <a:spcAft>
                          <a:spcPts val="0"/>
                        </a:spcAft>
                      </a:pPr>
                      <a:r>
                        <a:rPr lang="ru-RU" sz="1200" b="1" dirty="0">
                          <a:latin typeface="Times New Roman"/>
                          <a:ea typeface="Calibri"/>
                          <a:cs typeface="Times New Roman"/>
                        </a:rPr>
                        <a:t>Состояние/ </a:t>
                      </a:r>
                      <a:r>
                        <a:rPr lang="ru-RU" sz="1200" b="1" dirty="0" err="1">
                          <a:latin typeface="Times New Roman"/>
                          <a:ea typeface="Calibri"/>
                          <a:cs typeface="Times New Roman"/>
                        </a:rPr>
                        <a:t>коэф</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l">
                        <a:lnSpc>
                          <a:spcPct val="115000"/>
                        </a:lnSpc>
                        <a:spcAft>
                          <a:spcPts val="1000"/>
                        </a:spcAft>
                      </a:pPr>
                      <a:r>
                        <a:rPr lang="ru-RU" sz="1100">
                          <a:latin typeface="Calibri"/>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556933">
                <a:tc vMerge="1">
                  <a:txBody>
                    <a:bodyPr/>
                    <a:lstStyle/>
                    <a:p>
                      <a:endParaRPr lang="ru-RU"/>
                    </a:p>
                  </a:txBody>
                  <a:tcPr/>
                </a:tc>
                <a:tc>
                  <a:txBody>
                    <a:bodyPr/>
                    <a:lstStyle/>
                    <a:p>
                      <a:pPr marL="71755" marR="71755" algn="just">
                        <a:lnSpc>
                          <a:spcPct val="115000"/>
                        </a:lnSpc>
                        <a:spcAft>
                          <a:spcPts val="0"/>
                        </a:spcAft>
                      </a:pPr>
                      <a:r>
                        <a:rPr lang="ru-RU" sz="1000">
                          <a:latin typeface="Times New Roman"/>
                          <a:ea typeface="Calibri"/>
                          <a:cs typeface="Times New Roman"/>
                        </a:rPr>
                        <a:t>0-15 бал</a:t>
                      </a:r>
                      <a:endParaRPr lang="ru-RU" sz="1100">
                        <a:latin typeface="Calibri"/>
                        <a:ea typeface="Times New Roman"/>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0"/>
                        </a:spcAft>
                      </a:pPr>
                      <a:r>
                        <a:rPr lang="ru-RU" sz="1000">
                          <a:latin typeface="Times New Roman"/>
                          <a:ea typeface="Calibri"/>
                          <a:cs typeface="Times New Roman"/>
                        </a:rPr>
                        <a:t>16-66 бал</a:t>
                      </a:r>
                      <a:endParaRPr lang="ru-RU" sz="1100">
                        <a:latin typeface="Calibri"/>
                        <a:ea typeface="Times New Roman"/>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0"/>
                        </a:spcAft>
                      </a:pPr>
                      <a:r>
                        <a:rPr lang="ru-RU" sz="1000" dirty="0">
                          <a:latin typeface="Times New Roman"/>
                          <a:ea typeface="Calibri"/>
                          <a:cs typeface="Times New Roman"/>
                        </a:rPr>
                        <a:t>66-75 бал</a:t>
                      </a:r>
                      <a:endParaRPr lang="ru-RU" sz="1100" dirty="0">
                        <a:latin typeface="Calibri"/>
                        <a:ea typeface="Times New Roman"/>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a:lnSpc>
                          <a:spcPct val="115000"/>
                        </a:lnSpc>
                        <a:spcAft>
                          <a:spcPts val="0"/>
                        </a:spcAft>
                      </a:pPr>
                      <a:r>
                        <a:rPr lang="ru-RU" sz="1000" dirty="0">
                          <a:latin typeface="Times New Roman"/>
                          <a:ea typeface="Calibri"/>
                          <a:cs typeface="Times New Roman"/>
                        </a:rPr>
                        <a:t>более 75 бал</a:t>
                      </a:r>
                      <a:endParaRPr lang="ru-RU" sz="1100" dirty="0">
                        <a:latin typeface="Calibri"/>
                        <a:ea typeface="Times New Roman"/>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071">
                <a:tc>
                  <a:txBody>
                    <a:bodyPr/>
                    <a:lstStyle/>
                    <a:p>
                      <a:pPr algn="just">
                        <a:lnSpc>
                          <a:spcPct val="115000"/>
                        </a:lnSpc>
                        <a:spcAft>
                          <a:spcPts val="0"/>
                        </a:spcAft>
                      </a:pP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l">
                        <a:lnSpc>
                          <a:spcPct val="115000"/>
                        </a:lnSpc>
                        <a:spcAft>
                          <a:spcPts val="1000"/>
                        </a:spcAft>
                      </a:pPr>
                      <a:r>
                        <a:rPr lang="ru-RU" sz="1100">
                          <a:latin typeface="Calibri"/>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640142">
                <a:tc>
                  <a:txBody>
                    <a:bodyPr/>
                    <a:lstStyle/>
                    <a:p>
                      <a:pPr algn="l">
                        <a:lnSpc>
                          <a:spcPct val="115000"/>
                        </a:lnSpc>
                        <a:spcAft>
                          <a:spcPts val="0"/>
                        </a:spcAft>
                      </a:pPr>
                      <a:r>
                        <a:rPr lang="ru-RU" sz="1200" b="1">
                          <a:solidFill>
                            <a:srgbClr val="000000"/>
                          </a:solidFill>
                          <a:latin typeface="Times New Roman"/>
                          <a:ea typeface="Times New Roman"/>
                          <a:cs typeface="Times New Roman"/>
                        </a:rPr>
                        <a:t>Стабильное</a:t>
                      </a:r>
                      <a:endParaRPr lang="ru-RU" sz="1100">
                        <a:latin typeface="Calibri"/>
                        <a:ea typeface="Times New Roman"/>
                        <a:cs typeface="Times New Roman"/>
                      </a:endParaRPr>
                    </a:p>
                    <a:p>
                      <a:pPr algn="l">
                        <a:lnSpc>
                          <a:spcPct val="115000"/>
                        </a:lnSpc>
                        <a:spcAft>
                          <a:spcPts val="0"/>
                        </a:spcAft>
                      </a:pPr>
                      <a:r>
                        <a:rPr lang="ru-RU" sz="1200" b="1">
                          <a:solidFill>
                            <a:srgbClr val="000000"/>
                          </a:solidFill>
                          <a:latin typeface="Times New Roman"/>
                          <a:ea typeface="Times New Roman"/>
                          <a:cs typeface="Times New Roman"/>
                        </a:rPr>
                        <a:t>/</a:t>
                      </a:r>
                      <a:r>
                        <a:rPr lang="en-US" sz="1200" b="1">
                          <a:solidFill>
                            <a:srgbClr val="000000"/>
                          </a:solidFill>
                          <a:latin typeface="Times New Roman"/>
                          <a:ea typeface="Times New Roman"/>
                          <a:cs typeface="Times New Roman"/>
                        </a:rPr>
                        <a:t>I</a:t>
                      </a:r>
                      <a:endParaRPr lang="ru-RU"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dirty="0" smtClean="0">
                          <a:latin typeface="Times New Roman"/>
                          <a:ea typeface="Times New Roman"/>
                          <a:cs typeface="Times New Roman"/>
                        </a:rPr>
                        <a:t>1-</a:t>
                      </a:r>
                      <a:r>
                        <a:rPr lang="ru-RU" sz="1000" dirty="0" smtClean="0">
                          <a:latin typeface="Times New Roman"/>
                          <a:ea typeface="Times New Roman"/>
                          <a:cs typeface="Times New Roman"/>
                        </a:rPr>
                        <a:t>14</a:t>
                      </a:r>
                      <a:endParaRPr lang="ru-RU" sz="11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a:latin typeface="Times New Roman"/>
                          <a:ea typeface="Calibri"/>
                          <a:cs typeface="Times New Roman"/>
                        </a:rPr>
                        <a:t>-</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dirty="0">
                          <a:latin typeface="Times New Roman"/>
                          <a:ea typeface="Calibri"/>
                          <a:cs typeface="Times New Roman"/>
                        </a:rPr>
                        <a:t>-</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dirty="0">
                          <a:latin typeface="Times New Roman"/>
                          <a:ea typeface="Calibri"/>
                          <a:cs typeface="Times New Roman"/>
                        </a:rPr>
                        <a:t>-</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142">
                <a:tc>
                  <a:txBody>
                    <a:bodyPr/>
                    <a:lstStyle/>
                    <a:p>
                      <a:pPr algn="l">
                        <a:lnSpc>
                          <a:spcPct val="115000"/>
                        </a:lnSpc>
                        <a:spcAft>
                          <a:spcPts val="0"/>
                        </a:spcAft>
                      </a:pPr>
                      <a:r>
                        <a:rPr lang="ru-RU" sz="1200" b="1">
                          <a:solidFill>
                            <a:srgbClr val="000000"/>
                          </a:solidFill>
                          <a:latin typeface="Times New Roman"/>
                          <a:ea typeface="Times New Roman"/>
                          <a:cs typeface="Times New Roman"/>
                        </a:rPr>
                        <a:t>Пограничное</a:t>
                      </a:r>
                      <a:endParaRPr lang="ru-RU" sz="1100">
                        <a:latin typeface="Calibri"/>
                        <a:ea typeface="Times New Roman"/>
                        <a:cs typeface="Times New Roman"/>
                      </a:endParaRPr>
                    </a:p>
                    <a:p>
                      <a:pPr algn="l">
                        <a:lnSpc>
                          <a:spcPct val="115000"/>
                        </a:lnSpc>
                        <a:spcAft>
                          <a:spcPts val="0"/>
                        </a:spcAft>
                      </a:pPr>
                      <a:r>
                        <a:rPr lang="ru-RU" sz="1200" b="1">
                          <a:solidFill>
                            <a:srgbClr val="000000"/>
                          </a:solidFill>
                          <a:latin typeface="Times New Roman"/>
                          <a:ea typeface="Times New Roman"/>
                          <a:cs typeface="Times New Roman"/>
                        </a:rPr>
                        <a:t>/</a:t>
                      </a:r>
                      <a:r>
                        <a:rPr lang="en-US" sz="1200" b="1">
                          <a:solidFill>
                            <a:srgbClr val="000000"/>
                          </a:solidFill>
                          <a:latin typeface="Times New Roman"/>
                          <a:ea typeface="Times New Roman"/>
                          <a:cs typeface="Times New Roman"/>
                        </a:rPr>
                        <a:t>II</a:t>
                      </a:r>
                      <a:endParaRPr lang="ru-RU"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dirty="0" smtClean="0">
                          <a:latin typeface="Times New Roman"/>
                          <a:ea typeface="Times New Roman"/>
                          <a:cs typeface="Times New Roman"/>
                        </a:rPr>
                        <a:t>3-14</a:t>
                      </a:r>
                      <a:endParaRPr lang="ru-RU" sz="11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dirty="0" smtClean="0">
                          <a:latin typeface="Times New Roman"/>
                          <a:ea typeface="Calibri"/>
                          <a:cs typeface="Times New Roman"/>
                        </a:rPr>
                        <a:t>20</a:t>
                      </a:r>
                      <a:r>
                        <a:rPr lang="en-US" sz="1000" dirty="0" smtClean="0">
                          <a:latin typeface="Times New Roman"/>
                          <a:ea typeface="Calibri"/>
                          <a:cs typeface="Times New Roman"/>
                        </a:rPr>
                        <a:t>-</a:t>
                      </a:r>
                      <a:r>
                        <a:rPr lang="ru-RU" sz="1000" dirty="0" smtClean="0">
                          <a:latin typeface="Times New Roman"/>
                          <a:ea typeface="Calibri"/>
                          <a:cs typeface="Times New Roman"/>
                        </a:rPr>
                        <a:t>45</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a:latin typeface="Times New Roman"/>
                          <a:ea typeface="Calibri"/>
                          <a:cs typeface="Times New Roman"/>
                        </a:rPr>
                        <a:t>-</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a:latin typeface="Times New Roman"/>
                          <a:ea typeface="Calibri"/>
                          <a:cs typeface="Times New Roman"/>
                        </a:rPr>
                        <a:t>-</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142">
                <a:tc>
                  <a:txBody>
                    <a:bodyPr/>
                    <a:lstStyle/>
                    <a:p>
                      <a:pPr algn="l">
                        <a:lnSpc>
                          <a:spcPct val="115000"/>
                        </a:lnSpc>
                        <a:spcAft>
                          <a:spcPts val="0"/>
                        </a:spcAft>
                      </a:pPr>
                      <a:r>
                        <a:rPr lang="ru-RU" sz="1200" b="1">
                          <a:solidFill>
                            <a:srgbClr val="000000"/>
                          </a:solidFill>
                          <a:latin typeface="Times New Roman"/>
                          <a:ea typeface="Times New Roman"/>
                          <a:cs typeface="Times New Roman"/>
                        </a:rPr>
                        <a:t>Нестабильное /</a:t>
                      </a:r>
                      <a:r>
                        <a:rPr lang="en-US" sz="1200" b="1">
                          <a:solidFill>
                            <a:srgbClr val="000000"/>
                          </a:solidFill>
                          <a:latin typeface="Times New Roman"/>
                          <a:ea typeface="Times New Roman"/>
                          <a:cs typeface="Times New Roman"/>
                        </a:rPr>
                        <a:t>III</a:t>
                      </a:r>
                      <a:endParaRPr lang="ru-RU"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latin typeface="Times New Roman"/>
                          <a:ea typeface="Times New Roman"/>
                          <a:cs typeface="Times New Roman"/>
                        </a:rPr>
                        <a:t>-</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dirty="0" smtClean="0">
                          <a:latin typeface="Times New Roman"/>
                          <a:ea typeface="Calibri"/>
                          <a:cs typeface="Times New Roman"/>
                        </a:rPr>
                        <a:t>22</a:t>
                      </a:r>
                      <a:r>
                        <a:rPr lang="en-US" sz="1000" dirty="0" smtClean="0">
                          <a:latin typeface="Times New Roman"/>
                          <a:ea typeface="Calibri"/>
                          <a:cs typeface="Times New Roman"/>
                        </a:rPr>
                        <a:t>-</a:t>
                      </a:r>
                      <a:r>
                        <a:rPr lang="ru-RU" sz="1000" dirty="0" smtClean="0">
                          <a:latin typeface="Times New Roman"/>
                          <a:ea typeface="Calibri"/>
                          <a:cs typeface="Times New Roman"/>
                        </a:rPr>
                        <a:t>65</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dirty="0" smtClean="0">
                          <a:latin typeface="Times New Roman"/>
                          <a:ea typeface="Calibri"/>
                          <a:cs typeface="Times New Roman"/>
                        </a:rPr>
                        <a:t>66</a:t>
                      </a:r>
                      <a:r>
                        <a:rPr lang="en-US" sz="1000" dirty="0" smtClean="0">
                          <a:latin typeface="Times New Roman"/>
                          <a:ea typeface="Calibri"/>
                          <a:cs typeface="Times New Roman"/>
                        </a:rPr>
                        <a:t>-</a:t>
                      </a:r>
                      <a:r>
                        <a:rPr lang="ru-RU" sz="1000" dirty="0" smtClean="0">
                          <a:latin typeface="Times New Roman"/>
                          <a:ea typeface="Calibri"/>
                          <a:cs typeface="Times New Roman"/>
                        </a:rPr>
                        <a:t>72</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a:latin typeface="Times New Roman"/>
                          <a:ea typeface="Calibri"/>
                          <a:cs typeface="Times New Roman"/>
                        </a:rPr>
                        <a:t>-</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142">
                <a:tc>
                  <a:txBody>
                    <a:bodyPr/>
                    <a:lstStyle/>
                    <a:p>
                      <a:pPr algn="l">
                        <a:lnSpc>
                          <a:spcPct val="115000"/>
                        </a:lnSpc>
                        <a:spcAft>
                          <a:spcPts val="0"/>
                        </a:spcAft>
                      </a:pPr>
                      <a:r>
                        <a:rPr lang="ru-RU" sz="1200" b="1">
                          <a:solidFill>
                            <a:srgbClr val="000000"/>
                          </a:solidFill>
                          <a:latin typeface="Times New Roman"/>
                          <a:ea typeface="Times New Roman"/>
                          <a:cs typeface="Times New Roman"/>
                        </a:rPr>
                        <a:t>Критическое/</a:t>
                      </a:r>
                      <a:r>
                        <a:rPr lang="en-US" sz="1200" b="1">
                          <a:solidFill>
                            <a:srgbClr val="000000"/>
                          </a:solidFill>
                          <a:latin typeface="Times New Roman"/>
                          <a:ea typeface="Times New Roman"/>
                          <a:cs typeface="Times New Roman"/>
                        </a:rPr>
                        <a:t>IV</a:t>
                      </a:r>
                      <a:endParaRPr lang="ru-RU"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000">
                          <a:latin typeface="Times New Roman"/>
                          <a:ea typeface="Times New Roman"/>
                          <a:cs typeface="Times New Roman"/>
                        </a:rPr>
                        <a:t>-</a:t>
                      </a:r>
                      <a:endParaRPr lang="ru-RU"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a:latin typeface="Times New Roman"/>
                          <a:ea typeface="Calibri"/>
                          <a:cs typeface="Times New Roman"/>
                        </a:rPr>
                        <a:t>-</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dirty="0" smtClean="0">
                          <a:latin typeface="Times New Roman"/>
                          <a:ea typeface="Calibri"/>
                          <a:cs typeface="Times New Roman"/>
                        </a:rPr>
                        <a:t>67</a:t>
                      </a:r>
                      <a:r>
                        <a:rPr lang="en-US" sz="1000" dirty="0" smtClean="0">
                          <a:latin typeface="Times New Roman"/>
                          <a:ea typeface="Calibri"/>
                          <a:cs typeface="Times New Roman"/>
                        </a:rPr>
                        <a:t>-</a:t>
                      </a:r>
                      <a:r>
                        <a:rPr lang="ru-RU" sz="1000" dirty="0" smtClean="0">
                          <a:latin typeface="Times New Roman"/>
                          <a:ea typeface="Calibri"/>
                          <a:cs typeface="Times New Roman"/>
                        </a:rPr>
                        <a:t>74</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000" dirty="0" smtClean="0">
                          <a:latin typeface="Times New Roman"/>
                          <a:ea typeface="Calibri"/>
                          <a:cs typeface="Times New Roman"/>
                        </a:rPr>
                        <a:t>75</a:t>
                      </a:r>
                      <a:r>
                        <a:rPr lang="en-US" sz="1000" dirty="0" smtClean="0">
                          <a:latin typeface="Times New Roman"/>
                          <a:ea typeface="Calibri"/>
                          <a:cs typeface="Times New Roman"/>
                        </a:rPr>
                        <a:t> </a:t>
                      </a:r>
                      <a:r>
                        <a:rPr lang="en-US" sz="1000" dirty="0">
                          <a:latin typeface="Times New Roman"/>
                          <a:ea typeface="Calibri"/>
                          <a:cs typeface="Times New Roman"/>
                        </a:rPr>
                        <a:t>&lt;</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663625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a:extLst>
              <a:ext uri="{FF2B5EF4-FFF2-40B4-BE49-F238E27FC236}">
                <a16:creationId xmlns="" xmlns:a16="http://schemas.microsoft.com/office/drawing/2014/main" id="{575AF6F2-002B-4513-9761-4DFA81A81884}"/>
              </a:ext>
            </a:extLst>
          </p:cNvPr>
          <p:cNvGraphicFramePr>
            <a:graphicFrameLocks noGrp="1"/>
          </p:cNvGraphicFramePr>
          <p:nvPr>
            <p:ph idx="1"/>
            <p:extLst>
              <p:ext uri="{D42A27DB-BD31-4B8C-83A1-F6EECF244321}">
                <p14:modId xmlns:p14="http://schemas.microsoft.com/office/powerpoint/2010/main" val="3347207754"/>
              </p:ext>
            </p:extLst>
          </p:nvPr>
        </p:nvGraphicFramePr>
        <p:xfrm>
          <a:off x="285720" y="785224"/>
          <a:ext cx="8572560" cy="2571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Прямоугольник 1"/>
          <p:cNvSpPr/>
          <p:nvPr/>
        </p:nvSpPr>
        <p:spPr>
          <a:xfrm>
            <a:off x="1086873" y="0"/>
            <a:ext cx="6869503" cy="707886"/>
          </a:xfrm>
          <a:prstGeom prst="rect">
            <a:avLst/>
          </a:prstGeom>
        </p:spPr>
        <p:txBody>
          <a:bodyPr wrap="square">
            <a:spAutoFit/>
          </a:bodyPr>
          <a:lstStyle/>
          <a:p>
            <a:pPr lvl="0" algn="ctr"/>
            <a:r>
              <a:rPr lang="ru-RU" sz="4000" b="1" dirty="0" smtClean="0">
                <a:latin typeface="Calibri" panose="020F0502020204030204" pitchFamily="34" charset="0"/>
                <a:cs typeface="Times New Roman" panose="02020603050405020304" pitchFamily="18" charset="0"/>
              </a:rPr>
              <a:t>Методы лечения </a:t>
            </a:r>
            <a:endParaRPr lang="ru-RU" sz="4000" b="1" dirty="0">
              <a:latin typeface="Calibri" panose="020F0502020204030204" pitchFamily="34" charset="0"/>
            </a:endParaRPr>
          </a:p>
        </p:txBody>
      </p:sp>
      <p:graphicFrame>
        <p:nvGraphicFramePr>
          <p:cNvPr id="40962" name="Object 2">
            <a:hlinkClick r:id="" action="ppaction://ole?verb=0"/>
          </p:cNvPr>
          <p:cNvGraphicFramePr>
            <a:graphicFrameLocks/>
          </p:cNvGraphicFramePr>
          <p:nvPr/>
        </p:nvGraphicFramePr>
        <p:xfrm>
          <a:off x="0" y="3667148"/>
          <a:ext cx="2146300" cy="3048000"/>
        </p:xfrm>
        <a:graphic>
          <a:graphicData uri="http://schemas.openxmlformats.org/presentationml/2006/ole">
            <mc:AlternateContent xmlns:mc="http://schemas.openxmlformats.org/markup-compatibility/2006">
              <mc:Choice xmlns:v="urn:schemas-microsoft-com:vml" Requires="v">
                <p:oleObj spid="_x0000_s40969" r:id="rId8" imgW="3447000" imgH="4855320" progId="AcroExch.Document.DC">
                  <p:embed/>
                </p:oleObj>
              </mc:Choice>
              <mc:Fallback>
                <p:oleObj r:id="rId8" imgW="3447000" imgH="4855320" progId="AcroExch.Document.DC">
                  <p:embed/>
                  <p:pic>
                    <p:nvPicPr>
                      <p:cNvPr id="0" name="Picture 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667148"/>
                        <a:ext cx="2146300" cy="304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Прямоугольник 4"/>
          <p:cNvSpPr/>
          <p:nvPr/>
        </p:nvSpPr>
        <p:spPr>
          <a:xfrm>
            <a:off x="2285984" y="3501008"/>
            <a:ext cx="4572000" cy="1015663"/>
          </a:xfrm>
          <a:prstGeom prst="rect">
            <a:avLst/>
          </a:prstGeom>
        </p:spPr>
        <p:txBody>
          <a:bodyPr>
            <a:spAutoFit/>
          </a:bodyPr>
          <a:lstStyle/>
          <a:p>
            <a:pPr algn="ctr"/>
            <a:r>
              <a:rPr lang="ru-RU" sz="2000" b="1" dirty="0" smtClean="0">
                <a:latin typeface="Calibri" panose="020F0502020204030204" pitchFamily="34" charset="0"/>
                <a:cs typeface="Times New Roman" panose="02020603050405020304" pitchFamily="18" charset="0"/>
              </a:rPr>
              <a:t>Новая модель стержневого аппарата для лечения сочетанных повреждений  бедра</a:t>
            </a:r>
            <a:endParaRPr lang="ru-RU" sz="2000" b="1" dirty="0">
              <a:latin typeface="Calibri" panose="020F0502020204030204" pitchFamily="34" charset="0"/>
              <a:cs typeface="Times New Roman" panose="02020603050405020304" pitchFamily="18" charset="0"/>
            </a:endParaRPr>
          </a:p>
        </p:txBody>
      </p:sp>
      <p:pic>
        <p:nvPicPr>
          <p:cNvPr id="6" name="Изображение 5" descr="Фиг.9"/>
          <p:cNvPicPr>
            <a:picLocks noChangeAspect="1"/>
          </p:cNvPicPr>
          <p:nvPr/>
        </p:nvPicPr>
        <p:blipFill>
          <a:blip r:embed="rId10" cstate="print"/>
          <a:srcRect l="19730" t="7413" r="31853"/>
          <a:stretch>
            <a:fillRect/>
          </a:stretch>
        </p:blipFill>
        <p:spPr>
          <a:xfrm>
            <a:off x="6786578" y="3411720"/>
            <a:ext cx="2130134" cy="3446280"/>
          </a:xfrm>
          <a:prstGeom prst="rect">
            <a:avLst/>
          </a:prstGeom>
          <a:noFill/>
          <a:ln w="9525">
            <a:noFill/>
          </a:ln>
        </p:spPr>
      </p:pic>
      <p:pic>
        <p:nvPicPr>
          <p:cNvPr id="7" name="Изображение 1" descr="Фиг.1"/>
          <p:cNvPicPr>
            <a:picLocks noChangeAspect="1"/>
          </p:cNvPicPr>
          <p:nvPr/>
        </p:nvPicPr>
        <p:blipFill>
          <a:blip r:embed="rId11" cstate="print"/>
          <a:srcRect l="13754" r="8862"/>
          <a:stretch>
            <a:fillRect/>
          </a:stretch>
        </p:blipFill>
        <p:spPr>
          <a:xfrm>
            <a:off x="2500298" y="4221088"/>
            <a:ext cx="3773170" cy="2559685"/>
          </a:xfrm>
          <a:prstGeom prst="rect">
            <a:avLst/>
          </a:prstGeom>
          <a:noFill/>
          <a:ln w="9525">
            <a:noFill/>
          </a:ln>
        </p:spPr>
      </p:pic>
    </p:spTree>
    <p:extLst>
      <p:ext uri="{BB962C8B-B14F-4D97-AF65-F5344CB8AC3E}">
        <p14:creationId xmlns:p14="http://schemas.microsoft.com/office/powerpoint/2010/main" val="22477770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extLst>
          </p:cNvPr>
          <p:cNvSpPr>
            <a:spLocks noGrp="1" noChangeArrowheads="1"/>
          </p:cNvSpPr>
          <p:nvPr>
            <p:ph type="title"/>
          </p:nvPr>
        </p:nvSpPr>
        <p:spPr>
          <a:xfrm>
            <a:off x="539750" y="214290"/>
            <a:ext cx="8104215" cy="6072230"/>
          </a:xfrm>
        </p:spPr>
        <p:txBody>
          <a:bodyPr rtlCol="0">
            <a:normAutofit/>
          </a:bodyPr>
          <a:lstStyle/>
          <a:p>
            <a:pPr>
              <a:defRPr/>
            </a:pPr>
            <a:r>
              <a:rPr lang="ru-RU" sz="2000" dirty="0" smtClean="0">
                <a:solidFill>
                  <a:schemeClr val="tx1"/>
                </a:solidFill>
                <a:effectLst/>
                <a:latin typeface="Calibri" panose="020F0502020204030204" pitchFamily="34" charset="0"/>
                <a:cs typeface="Times New Roman" pitchFamily="18" charset="0"/>
              </a:rPr>
              <a:t>Клинический пример 1.</a:t>
            </a:r>
            <a:br>
              <a:rPr lang="ru-RU" sz="2000" dirty="0" smtClean="0">
                <a:solidFill>
                  <a:schemeClr val="tx1"/>
                </a:solidFill>
                <a:effectLst/>
                <a:latin typeface="Calibri" panose="020F0502020204030204" pitchFamily="34" charset="0"/>
                <a:cs typeface="Times New Roman" pitchFamily="18" charset="0"/>
              </a:rPr>
            </a:br>
            <a:r>
              <a:rPr lang="ru-RU" sz="2000" dirty="0" smtClean="0">
                <a:solidFill>
                  <a:schemeClr val="tx1"/>
                </a:solidFill>
                <a:effectLst/>
                <a:latin typeface="Calibri" panose="020F0502020204030204" pitchFamily="34" charset="0"/>
                <a:cs typeface="Times New Roman" pitchFamily="18" charset="0"/>
              </a:rPr>
              <a:t>Больной Ходжаев </a:t>
            </a:r>
            <a:r>
              <a:rPr lang="ru-RU" sz="2000" i="1" kern="100" dirty="0" smtClean="0">
                <a:solidFill>
                  <a:schemeClr val="tx1"/>
                </a:solidFill>
                <a:effectLst/>
                <a:latin typeface="Calibri" panose="020F0502020204030204" pitchFamily="34" charset="0"/>
                <a:ea typeface="Batang"/>
              </a:rPr>
              <a:t> Х., 1989 </a:t>
            </a:r>
            <a:r>
              <a:rPr lang="ru-RU" sz="2000" kern="100" dirty="0" smtClean="0">
                <a:solidFill>
                  <a:schemeClr val="tx1"/>
                </a:solidFill>
                <a:effectLst/>
                <a:latin typeface="Calibri" panose="020F0502020204030204" pitchFamily="34" charset="0"/>
                <a:ea typeface="Batang"/>
              </a:rPr>
              <a:t>г.р.</a:t>
            </a:r>
            <a:r>
              <a:rPr lang="ru-RU" sz="2000" dirty="0" smtClean="0">
                <a:solidFill>
                  <a:schemeClr val="tx1"/>
                </a:solidFill>
                <a:effectLst/>
                <a:latin typeface="Calibri" panose="020F0502020204030204" pitchFamily="34" charset="0"/>
                <a:cs typeface="Times New Roman" pitchFamily="18" charset="0"/>
              </a:rPr>
              <a:t> № и/б 30970/1508 </a:t>
            </a:r>
            <a:br>
              <a:rPr lang="ru-RU" sz="2000" dirty="0" smtClean="0">
                <a:solidFill>
                  <a:schemeClr val="tx1"/>
                </a:solidFill>
                <a:effectLst/>
                <a:latin typeface="Calibri" panose="020F0502020204030204" pitchFamily="34" charset="0"/>
                <a:cs typeface="Times New Roman" pitchFamily="18" charset="0"/>
              </a:rPr>
            </a:br>
            <a:r>
              <a:rPr lang="ru-RU" sz="2000" dirty="0" smtClean="0">
                <a:solidFill>
                  <a:schemeClr val="tx1"/>
                </a:solidFill>
                <a:effectLst/>
                <a:latin typeface="Calibri" panose="020F0502020204030204" pitchFamily="34" charset="0"/>
                <a:cs typeface="Times New Roman" pitchFamily="18" charset="0"/>
              </a:rPr>
              <a:t>Травма в результате ДТП (за рулём а/м </a:t>
            </a:r>
            <a:r>
              <a:rPr lang="en-US" sz="2000" dirty="0" err="1" smtClean="0">
                <a:solidFill>
                  <a:schemeClr val="tx1"/>
                </a:solidFill>
                <a:effectLst/>
                <a:latin typeface="Calibri" panose="020F0502020204030204" pitchFamily="34" charset="0"/>
                <a:cs typeface="Times New Roman" pitchFamily="18" charset="0"/>
              </a:rPr>
              <a:t>Damas</a:t>
            </a:r>
            <a:r>
              <a:rPr lang="en-US" sz="2000" dirty="0" smtClean="0">
                <a:solidFill>
                  <a:schemeClr val="tx1"/>
                </a:solidFill>
                <a:effectLst/>
                <a:latin typeface="Calibri" panose="020F0502020204030204" pitchFamily="34" charset="0"/>
                <a:cs typeface="Times New Roman" pitchFamily="18" charset="0"/>
              </a:rPr>
              <a:t> </a:t>
            </a:r>
            <a:r>
              <a:rPr lang="ru-RU" sz="2000" dirty="0" smtClean="0">
                <a:solidFill>
                  <a:schemeClr val="tx1"/>
                </a:solidFill>
                <a:effectLst/>
                <a:latin typeface="Calibri" panose="020F0502020204030204" pitchFamily="34" charset="0"/>
                <a:cs typeface="Times New Roman" pitchFamily="18" charset="0"/>
              </a:rPr>
              <a:t>лобовое столкновение с а/м </a:t>
            </a:r>
            <a:r>
              <a:rPr lang="en-US" sz="2000" dirty="0" err="1" smtClean="0">
                <a:solidFill>
                  <a:schemeClr val="tx1"/>
                </a:solidFill>
                <a:effectLst/>
                <a:latin typeface="Calibri" panose="020F0502020204030204" pitchFamily="34" charset="0"/>
                <a:cs typeface="Times New Roman" pitchFamily="18" charset="0"/>
              </a:rPr>
              <a:t>Matiz</a:t>
            </a:r>
            <a:r>
              <a:rPr lang="ru-RU" sz="2000" dirty="0" smtClean="0">
                <a:solidFill>
                  <a:schemeClr val="tx1"/>
                </a:solidFill>
                <a:effectLst/>
                <a:latin typeface="Calibri" panose="020F0502020204030204" pitchFamily="34" charset="0"/>
                <a:cs typeface="Times New Roman" pitchFamily="18" charset="0"/>
              </a:rPr>
              <a:t>), доставлен по линии</a:t>
            </a:r>
            <a:r>
              <a:rPr lang="ru-RU" sz="2000" dirty="0" smtClean="0">
                <a:solidFill>
                  <a:srgbClr val="C00000"/>
                </a:solidFill>
                <a:latin typeface="Calibri" panose="020F0502020204030204" pitchFamily="34" charset="0"/>
                <a:cs typeface="Times New Roman" pitchFamily="18" charset="0"/>
              </a:rPr>
              <a:t/>
            </a:r>
            <a:br>
              <a:rPr lang="ru-RU" sz="2000" dirty="0" smtClean="0">
                <a:solidFill>
                  <a:srgbClr val="C00000"/>
                </a:solidFill>
                <a:latin typeface="Calibri" panose="020F0502020204030204" pitchFamily="34" charset="0"/>
                <a:cs typeface="Times New Roman" pitchFamily="18" charset="0"/>
              </a:rPr>
            </a:br>
            <a:r>
              <a:rPr lang="ru-RU" sz="1800" dirty="0" smtClean="0">
                <a:solidFill>
                  <a:srgbClr val="C00000"/>
                </a:solidFill>
                <a:latin typeface="Calibri" panose="020F0502020204030204" pitchFamily="34" charset="0"/>
                <a:cs typeface="Times New Roman" pitchFamily="18" charset="0"/>
              </a:rPr>
              <a:t/>
            </a:r>
            <a:br>
              <a:rPr lang="ru-RU" sz="1800" dirty="0" smtClean="0">
                <a:solidFill>
                  <a:srgbClr val="C00000"/>
                </a:solidFill>
                <a:latin typeface="Calibri" panose="020F0502020204030204" pitchFamily="34" charset="0"/>
                <a:cs typeface="Times New Roman" pitchFamily="18" charset="0"/>
              </a:rPr>
            </a:br>
            <a:r>
              <a:rPr lang="ru-RU" sz="1800" dirty="0" smtClean="0">
                <a:solidFill>
                  <a:srgbClr val="C00000"/>
                </a:solidFill>
                <a:latin typeface="Calibri" panose="020F0502020204030204" pitchFamily="34" charset="0"/>
                <a:cs typeface="Times New Roman" pitchFamily="18" charset="0"/>
              </a:rPr>
              <a:t/>
            </a:r>
            <a:br>
              <a:rPr lang="ru-RU" sz="1800" dirty="0" smtClean="0">
                <a:solidFill>
                  <a:srgbClr val="C00000"/>
                </a:solidFill>
                <a:latin typeface="Calibri" panose="020F0502020204030204" pitchFamily="34" charset="0"/>
                <a:cs typeface="Times New Roman" pitchFamily="18" charset="0"/>
              </a:rPr>
            </a:br>
            <a:r>
              <a:rPr lang="ru-RU" sz="1800" b="1" dirty="0" smtClean="0">
                <a:solidFill>
                  <a:srgbClr val="002060"/>
                </a:solidFill>
                <a:effectLst/>
                <a:latin typeface="Calibri" panose="020F0502020204030204" pitchFamily="34" charset="0"/>
                <a:cs typeface="Times New Roman" pitchFamily="18" charset="0"/>
              </a:rPr>
              <a:t>Повреждение трех анатомических областей – живот грудь и ОДА </a:t>
            </a:r>
            <a:r>
              <a:rPr lang="ru-RU" sz="1800" dirty="0">
                <a:solidFill>
                  <a:schemeClr val="tx1">
                    <a:lumMod val="95000"/>
                  </a:schemeClr>
                </a:solidFill>
                <a:effectLst/>
                <a:latin typeface="Calibri" panose="020F0502020204030204" pitchFamily="34" charset="0"/>
                <a:cs typeface="Times New Roman" pitchFamily="18" charset="0"/>
              </a:rPr>
              <a:t>	</a:t>
            </a:r>
            <a:r>
              <a:rPr lang="ru-RU" sz="1800" dirty="0" smtClean="0">
                <a:solidFill>
                  <a:schemeClr val="tx1">
                    <a:lumMod val="95000"/>
                  </a:schemeClr>
                </a:solidFill>
                <a:effectLst/>
                <a:latin typeface="Calibri" panose="020F0502020204030204" pitchFamily="34" charset="0"/>
                <a:cs typeface="Times New Roman" pitchFamily="18" charset="0"/>
              </a:rPr>
              <a:t/>
            </a:r>
            <a:br>
              <a:rPr lang="ru-RU" sz="1800" dirty="0" smtClean="0">
                <a:solidFill>
                  <a:schemeClr val="tx1">
                    <a:lumMod val="95000"/>
                  </a:schemeClr>
                </a:solidFill>
                <a:effectLst/>
                <a:latin typeface="Calibri" panose="020F0502020204030204" pitchFamily="34" charset="0"/>
                <a:cs typeface="Times New Roman" pitchFamily="18" charset="0"/>
              </a:rPr>
            </a:br>
            <a:r>
              <a:rPr lang="ru-RU" sz="1800" dirty="0" smtClean="0">
                <a:solidFill>
                  <a:srgbClr val="002060"/>
                </a:solidFill>
                <a:effectLst/>
                <a:latin typeface="Calibri" panose="020F0502020204030204" pitchFamily="34" charset="0"/>
                <a:cs typeface="Times New Roman" pitchFamily="18" charset="0"/>
              </a:rPr>
              <a:t>Диагноз</a:t>
            </a:r>
            <a:r>
              <a:rPr lang="ru-RU" sz="1800" dirty="0">
                <a:solidFill>
                  <a:srgbClr val="002060"/>
                </a:solidFill>
                <a:effectLst/>
                <a:latin typeface="Calibri" panose="020F0502020204030204" pitchFamily="34" charset="0"/>
                <a:cs typeface="Times New Roman" pitchFamily="18" charset="0"/>
              </a:rPr>
              <a:t>: </a:t>
            </a:r>
            <a:r>
              <a:rPr lang="ru-RU" sz="1800" kern="100" dirty="0">
                <a:solidFill>
                  <a:srgbClr val="002060"/>
                </a:solidFill>
                <a:effectLst/>
                <a:latin typeface="Calibri" panose="020F0502020204030204" pitchFamily="34" charset="0"/>
                <a:ea typeface="Batang"/>
                <a:cs typeface="Times New Roman" pitchFamily="18" charset="0"/>
              </a:rPr>
              <a:t>ДТП. Политравма. Закрытая травма живота. Множественные разрывы правой доли печени. Гемоперитонеум. Закрытый оскольчатый перелом средней трети левой бедренной кости со смещением костных отломков. Открытый оскольчатый перелом </a:t>
            </a:r>
            <a:r>
              <a:rPr lang="ru-RU" sz="1800" kern="100" dirty="0" err="1">
                <a:solidFill>
                  <a:srgbClr val="002060"/>
                </a:solidFill>
                <a:effectLst/>
                <a:latin typeface="Calibri" panose="020F0502020204030204" pitchFamily="34" charset="0"/>
                <a:ea typeface="Batang"/>
                <a:cs typeface="Times New Roman" pitchFamily="18" charset="0"/>
              </a:rPr>
              <a:t>средневерхней</a:t>
            </a:r>
            <a:r>
              <a:rPr lang="ru-RU" sz="1800" kern="100" dirty="0">
                <a:solidFill>
                  <a:srgbClr val="002060"/>
                </a:solidFill>
                <a:effectLst/>
                <a:latin typeface="Calibri" panose="020F0502020204030204" pitchFamily="34" charset="0"/>
                <a:ea typeface="Batang"/>
                <a:cs typeface="Times New Roman" pitchFamily="18" charset="0"/>
              </a:rPr>
              <a:t> левой большеберцовой кости и наружной лодыжки левой голени с удовлетворительным стоянием костных отломков. Закрытый перелом основания 1-плюсневой кости правой стопы с </a:t>
            </a:r>
            <a:r>
              <a:rPr lang="ru-RU" sz="1800" kern="100" dirty="0" err="1">
                <a:solidFill>
                  <a:srgbClr val="002060"/>
                </a:solidFill>
                <a:effectLst/>
                <a:latin typeface="Calibri" panose="020F0502020204030204" pitchFamily="34" charset="0"/>
                <a:ea typeface="Batang"/>
                <a:cs typeface="Times New Roman" pitchFamily="18" charset="0"/>
              </a:rPr>
              <a:t>удовл.стоянием</a:t>
            </a:r>
            <a:r>
              <a:rPr lang="ru-RU" sz="1800" kern="100" dirty="0">
                <a:solidFill>
                  <a:srgbClr val="002060"/>
                </a:solidFill>
                <a:effectLst/>
                <a:latin typeface="Calibri" panose="020F0502020204030204" pitchFamily="34" charset="0"/>
                <a:ea typeface="Batang"/>
                <a:cs typeface="Times New Roman" pitchFamily="18" charset="0"/>
              </a:rPr>
              <a:t> костных отломков. Закрытый перелом основания 1-плюсневой кости левой стопы без смещения костных отломков. Закрытый перелом ногтевой фаланги 1-пальца правой стопы без смещения костных отломков. Закрытая травма грудной клетки. Закрытый перелом 6 ребра справа без смещения. Ушиб правого легкого. Ушибленно-рваные раны обеих голеней, левой пяточной области. Множественные ссадины лица, конечностей. Травматический шок 3ст. </a:t>
            </a:r>
            <a:r>
              <a:rPr lang="ru-RU" sz="1800" dirty="0">
                <a:solidFill>
                  <a:srgbClr val="002060"/>
                </a:solidFill>
                <a:effectLst/>
                <a:latin typeface="Calibri" panose="020F0502020204030204" pitchFamily="34" charset="0"/>
                <a:cs typeface="Times New Roman" pitchFamily="18" charset="0"/>
              </a:rPr>
              <a:t> </a:t>
            </a:r>
            <a:br>
              <a:rPr lang="ru-RU" sz="1800" dirty="0">
                <a:solidFill>
                  <a:srgbClr val="002060"/>
                </a:solidFill>
                <a:effectLst/>
                <a:latin typeface="Calibri" panose="020F0502020204030204" pitchFamily="34" charset="0"/>
                <a:cs typeface="Times New Roman" pitchFamily="18" charset="0"/>
              </a:rPr>
            </a:br>
            <a:endParaRPr lang="ru-RU" sz="1600" dirty="0">
              <a:solidFill>
                <a:srgbClr val="002060"/>
              </a:solidFill>
              <a:effectLst/>
              <a:latin typeface="Calibri" panose="020F0502020204030204" pitchFamily="34" charset="0"/>
              <a:cs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3" name="Picture 7" descr="D:\История болезни №1\для история больных\Бек\тематические стержневые\Жабборов\фотки\IMG_20210926_205459.jpg">
            <a:extLst>
              <a:ext uri="{FF2B5EF4-FFF2-40B4-BE49-F238E27FC236}"/>
            </a:extLst>
          </p:cNvPr>
          <p:cNvPicPr>
            <a:picLocks noChangeAspect="1" noChangeArrowheads="1"/>
          </p:cNvPicPr>
          <p:nvPr/>
        </p:nvPicPr>
        <p:blipFill rotWithShape="1">
          <a:blip r:embed="rId2" cstate="print"/>
          <a:srcRect l="15964" t="2122" r="17927" b="3091"/>
          <a:stretch/>
        </p:blipFill>
        <p:spPr bwMode="auto">
          <a:xfrm>
            <a:off x="4649415" y="1556792"/>
            <a:ext cx="3883025" cy="25066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grpSp>
        <p:nvGrpSpPr>
          <p:cNvPr id="2" name="Группа 1"/>
          <p:cNvGrpSpPr/>
          <p:nvPr/>
        </p:nvGrpSpPr>
        <p:grpSpPr>
          <a:xfrm>
            <a:off x="4618065" y="4221088"/>
            <a:ext cx="3976682" cy="2503488"/>
            <a:chOff x="4618065" y="4221088"/>
            <a:chExt cx="3976682" cy="2503488"/>
          </a:xfrm>
        </p:grpSpPr>
        <p:pic>
          <p:nvPicPr>
            <p:cNvPr id="14344" name="Picture 8" descr="D:\История болезни №1\для история больных\Бек\тематические стержневые\Жабборов\фотки\IMG_20210926_205521.jpg">
              <a:extLst>
                <a:ext uri="{FF2B5EF4-FFF2-40B4-BE49-F238E27FC236}"/>
              </a:extLst>
            </p:cNvPr>
            <p:cNvPicPr>
              <a:picLocks noChangeAspect="1" noChangeArrowheads="1"/>
            </p:cNvPicPr>
            <p:nvPr/>
          </p:nvPicPr>
          <p:blipFill>
            <a:blip r:embed="rId3" cstate="print"/>
            <a:srcRect l="12036" t="4060" r="20982"/>
            <a:stretch>
              <a:fillRect/>
            </a:stretch>
          </p:blipFill>
          <p:spPr bwMode="auto">
            <a:xfrm>
              <a:off x="4618065" y="4221088"/>
              <a:ext cx="3883025" cy="2503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8" descr="D:\История болезни №1\для история больных\Бек\тематические стержневые\Жабборов\фотки\IMG_20210926_205521.jpg">
              <a:extLst>
                <a:ext uri="{FF2B5EF4-FFF2-40B4-BE49-F238E27FC236}"/>
              </a:extLst>
            </p:cNvPr>
            <p:cNvPicPr>
              <a:picLocks noChangeAspect="1" noChangeArrowheads="1"/>
            </p:cNvPicPr>
            <p:nvPr/>
          </p:nvPicPr>
          <p:blipFill rotWithShape="1">
            <a:blip r:embed="rId4" cstate="print"/>
            <a:srcRect l="20982" t="4060" r="63425" b="5840"/>
            <a:stretch/>
          </p:blipFill>
          <p:spPr bwMode="auto">
            <a:xfrm>
              <a:off x="7715272" y="4224246"/>
              <a:ext cx="879475" cy="2351088"/>
            </a:xfrm>
            <a:prstGeom prst="rect">
              <a:avLst/>
            </a:prstGeom>
            <a:ln>
              <a:noFill/>
            </a:ln>
            <a:effectLst>
              <a:outerShdw blurRad="292100" dist="139700" dir="2700000" algn="tl" rotWithShape="0">
                <a:srgbClr val="333333">
                  <a:alpha val="65000"/>
                </a:srgbClr>
              </a:outerShdw>
            </a:effectLst>
            <a:extLst/>
          </p:spPr>
        </p:pic>
      </p:grpSp>
      <p:pic>
        <p:nvPicPr>
          <p:cNvPr id="8203" name="Picture 8" descr="D:\История болезни №1\для история больных\Бек\тематические стержневые\Жабборов\фотки\IMG_20210926_205521.jpg"/>
          <p:cNvPicPr>
            <a:picLocks noChangeAspect="1" noChangeArrowheads="1"/>
          </p:cNvPicPr>
          <p:nvPr/>
        </p:nvPicPr>
        <p:blipFill>
          <a:blip r:embed="rId5" cstate="print"/>
          <a:srcRect l="27954" t="13139" r="69952" b="81410"/>
          <a:stretch>
            <a:fillRect/>
          </a:stretch>
        </p:blipFill>
        <p:spPr bwMode="auto">
          <a:xfrm>
            <a:off x="7812088" y="5013325"/>
            <a:ext cx="122237" cy="142875"/>
          </a:xfrm>
          <a:prstGeom prst="rect">
            <a:avLst/>
          </a:prstGeom>
          <a:noFill/>
          <a:ln w="9525">
            <a:noFill/>
            <a:miter lim="800000"/>
            <a:headEnd/>
            <a:tailEnd/>
          </a:ln>
        </p:spPr>
      </p:pic>
      <p:sp>
        <p:nvSpPr>
          <p:cNvPr id="15" name="Текст 14"/>
          <p:cNvSpPr>
            <a:spLocks noGrp="1"/>
          </p:cNvSpPr>
          <p:nvPr>
            <p:ph type="body" idx="1"/>
          </p:nvPr>
        </p:nvSpPr>
        <p:spPr>
          <a:xfrm>
            <a:off x="530244" y="260648"/>
            <a:ext cx="7858180" cy="857256"/>
          </a:xfrm>
        </p:spPr>
        <p:txBody>
          <a:bodyPr>
            <a:normAutofit/>
          </a:bodyPr>
          <a:lstStyle/>
          <a:p>
            <a:pPr algn="ctr"/>
            <a:r>
              <a:rPr lang="ru-RU" altLang="ru-RU" b="1" dirty="0" smtClean="0">
                <a:latin typeface="Calibri" panose="020F0502020204030204" pitchFamily="34" charset="0"/>
                <a:cs typeface="Times New Roman" pitchFamily="18" charset="0"/>
              </a:rPr>
              <a:t>Рентгенограмма и МСКТ грудной клетки грудной клетки  и </a:t>
            </a:r>
            <a:r>
              <a:rPr lang="ru-RU" altLang="ru-RU" b="1" dirty="0" smtClean="0">
                <a:latin typeface="Calibri" panose="020F0502020204030204" pitchFamily="34" charset="0"/>
                <a:cs typeface="Times New Roman" pitchFamily="18" charset="0"/>
              </a:rPr>
              <a:t>опорно</a:t>
            </a:r>
            <a:r>
              <a:rPr lang="ru-RU" altLang="ru-RU" b="1" dirty="0">
                <a:latin typeface="Calibri" panose="020F0502020204030204" pitchFamily="34" charset="0"/>
                <a:cs typeface="Times New Roman" pitchFamily="18" charset="0"/>
              </a:rPr>
              <a:t>-</a:t>
            </a:r>
            <a:r>
              <a:rPr lang="ru-RU" altLang="ru-RU" b="1" dirty="0" smtClean="0">
                <a:latin typeface="Calibri" panose="020F0502020204030204" pitchFamily="34" charset="0"/>
                <a:cs typeface="Times New Roman" pitchFamily="18" charset="0"/>
              </a:rPr>
              <a:t>двигательного </a:t>
            </a:r>
            <a:r>
              <a:rPr lang="ru-RU" altLang="ru-RU" b="1" dirty="0" smtClean="0">
                <a:latin typeface="Calibri" panose="020F0502020204030204" pitchFamily="34" charset="0"/>
                <a:cs typeface="Times New Roman" pitchFamily="18" charset="0"/>
              </a:rPr>
              <a:t>аппарата  </a:t>
            </a:r>
            <a:endParaRPr lang="ru-RU" b="1" dirty="0">
              <a:latin typeface="Calibri" panose="020F0502020204030204" pitchFamily="34" charset="0"/>
            </a:endParaRPr>
          </a:p>
        </p:txBody>
      </p:sp>
      <p:pic>
        <p:nvPicPr>
          <p:cNvPr id="19" name="Picture 2" descr="D:\История болезни №1\для история больных\Бек\тематические стержневые\Жабборов\фотки\IMG_20210926_205449.jpg">
            <a:extLst>
              <a:ext uri="{FF2B5EF4-FFF2-40B4-BE49-F238E27FC236}"/>
            </a:extLst>
          </p:cNvPr>
          <p:cNvPicPr>
            <a:picLocks noGrp="1" noChangeAspect="1" noChangeArrowheads="1"/>
          </p:cNvPicPr>
          <p:nvPr>
            <p:ph sz="quarter" idx="2"/>
          </p:nvPr>
        </p:nvPicPr>
        <p:blipFill>
          <a:blip r:embed="rId6" cstate="print"/>
          <a:srcRect l="22813" r="25311" b="3241"/>
          <a:stretch>
            <a:fillRect/>
          </a:stretch>
        </p:blipFill>
        <p:spPr>
          <a:xfrm>
            <a:off x="357158" y="3214686"/>
            <a:ext cx="1928826" cy="1835144"/>
          </a:xfrm>
          <a:ln w="38100" cap="sq">
            <a:solidFill>
              <a:srgbClr val="000000"/>
            </a:solidFill>
          </a:ln>
          <a:effectLst>
            <a:outerShdw blurRad="50800" dist="38100" dir="2700000" algn="tl" rotWithShape="0">
              <a:srgbClr val="000000">
                <a:alpha val="43000"/>
              </a:srgbClr>
            </a:outerShdw>
          </a:effectLst>
        </p:spPr>
      </p:pic>
      <p:pic>
        <p:nvPicPr>
          <p:cNvPr id="13" name="Picture 6" descr="C:\Users\travma2\Desktop\презент\фотки\photo_2021-09-27_16-37-01.jpg">
            <a:extLst>
              <a:ext uri="{FF2B5EF4-FFF2-40B4-BE49-F238E27FC236}"/>
            </a:extLst>
          </p:cNvPr>
          <p:cNvPicPr>
            <a:picLocks noGrp="1" noChangeAspect="1" noChangeArrowheads="1"/>
          </p:cNvPicPr>
          <p:nvPr>
            <p:ph sz="quarter" idx="4"/>
          </p:nvPr>
        </p:nvPicPr>
        <p:blipFill>
          <a:blip r:embed="rId7" cstate="print"/>
          <a:stretch>
            <a:fillRect/>
          </a:stretch>
        </p:blipFill>
        <p:spPr bwMode="auto">
          <a:xfrm>
            <a:off x="2571736" y="1928802"/>
            <a:ext cx="1773793" cy="39417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Прямоугольник 19"/>
          <p:cNvSpPr/>
          <p:nvPr/>
        </p:nvSpPr>
        <p:spPr>
          <a:xfrm>
            <a:off x="360040" y="1700808"/>
            <a:ext cx="1907704" cy="1200329"/>
          </a:xfrm>
          <a:prstGeom prst="rect">
            <a:avLst/>
          </a:prstGeom>
        </p:spPr>
        <p:txBody>
          <a:bodyPr wrap="square">
            <a:spAutoFit/>
          </a:bodyPr>
          <a:lstStyle/>
          <a:p>
            <a:pPr algn="ctr"/>
            <a:r>
              <a:rPr lang="ru-RU" altLang="ru-RU" dirty="0">
                <a:latin typeface="Calibri" panose="020F0502020204030204" pitchFamily="34" charset="0"/>
                <a:cs typeface="Times New Roman" pitchFamily="18" charset="0"/>
              </a:rPr>
              <a:t>К</a:t>
            </a:r>
            <a:r>
              <a:rPr lang="ru-RU" altLang="ru-RU" dirty="0" smtClean="0">
                <a:latin typeface="Calibri" panose="020F0502020204030204" pitchFamily="34" charset="0"/>
                <a:cs typeface="Times New Roman" pitchFamily="18" charset="0"/>
              </a:rPr>
              <a:t>артина </a:t>
            </a:r>
            <a:r>
              <a:rPr lang="ru-RU" altLang="ru-RU" dirty="0" smtClean="0">
                <a:latin typeface="Calibri" panose="020F0502020204030204" pitchFamily="34" charset="0"/>
                <a:cs typeface="Times New Roman" pitchFamily="18" charset="0"/>
              </a:rPr>
              <a:t>ушиба правого легкого и перелома 6-ребра </a:t>
            </a:r>
            <a:endParaRPr lang="ru-RU" dirty="0">
              <a:latin typeface="Calibri" panose="020F0502020204030204" pitchFamily="34" charset="0"/>
            </a:endParaRPr>
          </a:p>
        </p:txBody>
      </p:sp>
    </p:spTree>
  </p:cSld>
  <p:clrMapOvr>
    <a:masterClrMapping/>
  </p:clrMapOvr>
  <p:transition>
    <p:wheel spokes="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Дивиденд</Template>
  <TotalTime>16593</TotalTime>
  <Words>1022</Words>
  <Application>Microsoft Office PowerPoint</Application>
  <PresentationFormat>Экран (4:3)</PresentationFormat>
  <Paragraphs>131</Paragraphs>
  <Slides>27</Slides>
  <Notes>3</Notes>
  <HiddenSlides>0</HiddenSlides>
  <MMClips>0</MMClips>
  <ScaleCrop>false</ScaleCrop>
  <HeadingPairs>
    <vt:vector size="6" baseType="variant">
      <vt:variant>
        <vt:lpstr>Тема</vt:lpstr>
      </vt:variant>
      <vt:variant>
        <vt:i4>2</vt:i4>
      </vt:variant>
      <vt:variant>
        <vt:lpstr>Внедренные серверы OLE</vt:lpstr>
      </vt:variant>
      <vt:variant>
        <vt:i4>1</vt:i4>
      </vt:variant>
      <vt:variant>
        <vt:lpstr>Заголовки слайдов</vt:lpstr>
      </vt:variant>
      <vt:variant>
        <vt:i4>27</vt:i4>
      </vt:variant>
    </vt:vector>
  </HeadingPairs>
  <TitlesOfParts>
    <vt:vector size="30" baseType="lpstr">
      <vt:lpstr>Открытая</vt:lpstr>
      <vt:lpstr>Тема Office</vt:lpstr>
      <vt:lpstr>Adobe Acrobat Document</vt:lpstr>
      <vt:lpstr>Оптимизация тактики диагностики и хирургического метода лечения пострадавших с переломами бедренной кости при сочетанной травме</vt:lpstr>
      <vt:lpstr>Актуальность</vt:lpstr>
      <vt:lpstr>Цель исследования</vt:lpstr>
      <vt:lpstr>Презентация PowerPoint</vt:lpstr>
      <vt:lpstr>Распределение пациентов по полу и возрасту  Женщины-23                          Мужчины-122</vt:lpstr>
      <vt:lpstr>Распределение больных травмами бедренной костей при сочетанных травме первые сутки по  баллам  по шкале  ISS  (S.P. Baker  )</vt:lpstr>
      <vt:lpstr>Презентация PowerPoint</vt:lpstr>
      <vt:lpstr>Клинический пример 1. Больной Ходжаев  Х., 1989 г.р. № и/б 30970/1508  Травма в результате ДТП (за рулём а/м Damas лобовое столкновение с а/м Matiz), доставлен по линии   Повреждение трех анатомических областей – живот грудь и ОДА   Диагноз: ДТП. Политравма. Закрытая травма живота. Множественные разрывы правой доли печени. Гемоперитонеум. Закрытый оскольчатый перелом средней трети левой бедренной кости со смещением костных отломков. Открытый оскольчатый перелом средневерхней левой большеберцовой кости и наружной лодыжки левой голени с удовлетворительным стоянием костных отломков. Закрытый перелом основания 1-плюсневой кости правой стопы с удовл.стоянием костных отломков. Закрытый перелом основания 1-плюсневой кости левой стопы без смещения костных отломков. Закрытый перелом ногтевой фаланги 1-пальца правой стопы без смещения костных отломков. Закрытая травма грудной клетки. Закрытый перелом 6 ребра справа без смещения. Ушиб правого легкого. Ушибленно-рваные раны обеих голеней, левой пяточной области. Множественные ссадины лица, конечностей. Травматический шок 3ст.   </vt:lpstr>
      <vt:lpstr>Презентация PowerPoint</vt:lpstr>
      <vt:lpstr>Вид конечностей больного  </vt:lpstr>
      <vt:lpstr>Первый этап  операции в экстренном порядке (через 2часа):  </vt:lpstr>
      <vt:lpstr>Этапы операции:   </vt:lpstr>
      <vt:lpstr>Презентация PowerPoint</vt:lpstr>
      <vt:lpstr>Второй этап оперативного лечения на повреждениях ОДА (на 12-сут.) </vt:lpstr>
      <vt:lpstr>  Этапы операции Демонтаж стержневого аппарата и погружной остеосинтез</vt:lpstr>
      <vt:lpstr> Рентгенограммы на этапах лечения и общий вид больного после второго этапа лечения</vt:lpstr>
      <vt:lpstr>Клинический пример 2. Больной Хайитбоев А.,  2000 г.р. № и/б 36332/1693/1732  Травму в результате ДТП пассажир а/м Lacetti столкновение с грузовой а/м Повреждение четырех анатомо-функциональных областях – Грудь, живот, голова и ОДА(ISS-42.)   Диагноз: ДТП. Политравма. Закрытая травма грудной клетки. Разрыв задней медиастинальной плевры слева. Гемоторакс слева. Закрытая травма живота. Надрывы брыжейки тонкой кишки. Гемоперитонеум. ОЧМТ. Ушиб головного мозга средней степени. Контузионный очаг левой лобно-височной области. Перелом костей носа без смещения костных отломков. Закрытая травма позвоночника. Закрытый перелом VLIV cт. без нарушения функции спинного мозга. Закрытый оскольчатый  перелом верхней трети правой бедренной кости со смещением к/о. Закрытый оскольчатый перелом правого надколенника со смещением костных отломков. Закрытый перелом седалищной кости слева без смещения костных отломков. Ушибленно-рванные раны лобно-бровной области слева и сквозная рана нижней губы  с переходом в преддверии в полости рта. Травматический шок 3ст.  </vt:lpstr>
      <vt:lpstr>Презентация PowerPoint</vt:lpstr>
      <vt:lpstr>Первый этап  операции в экстренном порядке (через 1час):  </vt:lpstr>
      <vt:lpstr>  Второй этап оперативного лечения на повреждениях ОДА (на 11-сут.)  </vt:lpstr>
      <vt:lpstr>   Рентгено-граммы до и после операции</vt:lpstr>
      <vt:lpstr>Клинический пример. 3. Больная З. 1984 г.р. Травму в результате ДТП (пешеход) Повреждение трех анатомических зон – таз, позвоночник и голова (ISS-27)  Диагноз: ДТП. Сочетанная травма. Закрытые переломы тела подвздошной кости справа с переходом на дно вертлужной впадины, перелом передней  и задней колонны вертлужной впадины справа со смещением с подвывихом головки правой бедренной кости (тип С). Закрытый переломы боковой массы обеих стороны. Закрытый разрыв илиосакрального сочленение справа. Закрытая травма позвоночника. Закрытый переломы  поперечный отростки VL4- VL5  без смешением костных отломков, без нарушение функции спинного мозга. ЗЧМТ. СГМ. Ушитая раны  лобной  и височной области. Множественная ссадины лица.  Осл: Парез седалищного нерва слева. Дисфункции органов малого таза.</vt:lpstr>
      <vt:lpstr> Этапы операции</vt:lpstr>
      <vt:lpstr>Рентгенограммы до и после операции</vt:lpstr>
      <vt:lpstr>Презентация PowerPoint</vt:lpstr>
      <vt:lpstr> Выводы:</vt:lpstr>
      <vt:lpstr>Спасибо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Национальный центр реабилитации и протезирования лиц с инвалидностью</dc:title>
  <dc:creator>User</dc:creator>
  <cp:lastModifiedBy>user</cp:lastModifiedBy>
  <cp:revision>219</cp:revision>
  <cp:lastPrinted>2022-11-03T03:54:04Z</cp:lastPrinted>
  <dcterms:created xsi:type="dcterms:W3CDTF">2021-08-27T04:30:45Z</dcterms:created>
  <dcterms:modified xsi:type="dcterms:W3CDTF">2023-06-02T06:53:27Z</dcterms:modified>
</cp:coreProperties>
</file>