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290" r:id="rId2"/>
    <p:sldId id="257" r:id="rId3"/>
    <p:sldId id="285" r:id="rId4"/>
    <p:sldId id="286" r:id="rId5"/>
    <p:sldId id="288" r:id="rId6"/>
    <p:sldId id="258" r:id="rId7"/>
    <p:sldId id="287" r:id="rId8"/>
    <p:sldId id="261" r:id="rId9"/>
    <p:sldId id="289" r:id="rId10"/>
    <p:sldId id="274" r:id="rId11"/>
  </p:sldIdLst>
  <p:sldSz cx="9906000" cy="6858000" type="A4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3" d="100"/>
          <a:sy n="93" d="100"/>
        </p:scale>
        <p:origin x="-1812" y="-390"/>
      </p:cViewPr>
      <p:guideLst>
        <p:guide orient="horz" pos="2160"/>
        <p:guide pos="3120"/>
        <p:guide pos="2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E916-A6CD-43C9-9C0F-B92D887802AE}" type="datetimeFigureOut">
              <a:rPr lang="ru-RU" smtClean="0"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1336675"/>
            <a:ext cx="521335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20487-63B6-4C6D-A81C-8E582846B3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7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3163" y="1336675"/>
            <a:ext cx="5213350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0487-63B6-4C6D-A81C-8E582846B3C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421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3163" y="1336675"/>
            <a:ext cx="5213350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0487-63B6-4C6D-A81C-8E582846B3C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24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3163" y="1336675"/>
            <a:ext cx="5213350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0487-63B6-4C6D-A81C-8E582846B3C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3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73163" y="1336675"/>
            <a:ext cx="5213350" cy="36083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A20487-63B6-4C6D-A81C-8E582846B3C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937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09708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524213" y="160452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95202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09708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524213" y="3682080"/>
            <a:ext cx="2870595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F4C8C47B-DB31-45AB-AF5B-1E7CE4E0A684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2DF9AA23-C65C-404E-B9A0-70DBD67BAC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03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95202" y="273600"/>
            <a:ext cx="8915108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63467" y="368208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202" y="221040"/>
            <a:ext cx="8915108" cy="1250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467" y="1604520"/>
            <a:ext cx="4350353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95202" y="3682080"/>
            <a:ext cx="8915108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95202" y="273600"/>
            <a:ext cx="8915108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95202" y="1604520"/>
            <a:ext cx="8915108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506506" y="2555453"/>
            <a:ext cx="9049005" cy="23876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6600"/>
                </a:solidFill>
                <a:latin typeface="Calibri" panose="020F0502020204030204" pitchFamily="34" charset="0"/>
              </a:rPr>
              <a:t>Основные аспекты ревизионной реконструкции передней крестообразной связки коленного </a:t>
            </a:r>
            <a:r>
              <a:rPr lang="ru-RU" b="1" dirty="0" smtClean="0">
                <a:solidFill>
                  <a:srgbClr val="006600"/>
                </a:solidFill>
                <a:latin typeface="Calibri" panose="020F0502020204030204" pitchFamily="34" charset="0"/>
              </a:rPr>
              <a:t>сустава</a:t>
            </a:r>
            <a:endParaRPr lang="ru-RU" b="1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605" y="4950696"/>
            <a:ext cx="8268919" cy="1441266"/>
          </a:xfrm>
        </p:spPr>
        <p:txBody>
          <a:bodyPr>
            <a:noAutofit/>
          </a:bodyPr>
          <a:lstStyle/>
          <a:p>
            <a:pPr algn="l"/>
            <a:endParaRPr lang="ru-RU" sz="800" b="1" dirty="0" smtClean="0">
              <a:ln w="0"/>
              <a:effectLst>
                <a:glow rad="215900">
                  <a:schemeClr val="bg1">
                    <a:alpha val="91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200" spc="-1" dirty="0">
                <a:solidFill>
                  <a:srgbClr val="000000"/>
                </a:solidFill>
                <a:latin typeface="Calibri" panose="020F0502020204030204" pitchFamily="34" charset="0"/>
              </a:rPr>
              <a:t>Гофер А.С., Алекперов А.А</a:t>
            </a:r>
            <a:r>
              <a:rPr lang="ru-RU" sz="3200" spc="-1" dirty="0" smtClean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endParaRPr lang="ru-RU" sz="800" dirty="0" smtClean="0">
              <a:ln w="0"/>
              <a:solidFill>
                <a:schemeClr val="tx1"/>
              </a:solidFill>
              <a:effectLst>
                <a:glow rad="215900">
                  <a:schemeClr val="bg1">
                    <a:alpha val="91000"/>
                  </a:schemeClr>
                </a:glow>
              </a:effectLst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ФГБУ «НОВОСИБИРСКИЙ НИИТО ИМ. Я.Л. ЦИВЬЯНА» МИНЗДРАВА РОССИИ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  <a:effectLst>
                <a:glow rad="254000">
                  <a:schemeClr val="bg1">
                    <a:alpha val="99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 b="2157"/>
          <a:stretch>
            <a:fillRect/>
          </a:stretch>
        </p:blipFill>
        <p:spPr bwMode="auto">
          <a:xfrm>
            <a:off x="1" y="2"/>
            <a:ext cx="9906000" cy="2132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600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Рисунок 3"/>
          <p:cNvPicPr/>
          <p:nvPr/>
        </p:nvPicPr>
        <p:blipFill>
          <a:blip r:embed="rId2"/>
          <a:srcRect l="22715" t="67353" r="6357" b="9246"/>
          <a:stretch/>
        </p:blipFill>
        <p:spPr>
          <a:xfrm>
            <a:off x="0" y="3606840"/>
            <a:ext cx="9904928" cy="3249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400892" y="246732"/>
            <a:ext cx="3991073" cy="6636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r>
              <a:rPr lang="ru-RU" sz="40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</a:rPr>
              <a:t>Актуальность</a:t>
            </a:r>
            <a:endParaRPr lang="ru-RU" sz="4000" b="0" strike="noStrike" spc="-1" dirty="0">
              <a:latin typeface="Calibri" panose="020F0502020204030204" pitchFamily="34" charset="0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400893" y="1236476"/>
            <a:ext cx="8920261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Разрыв передней крестообразной связки (ПКС) − одно из самых частых внутрисуставных повреждений коленного сустава. По разным литературным источникам встречаемость данной патологии находится в диапазоне от 36,9 до 60,9 случаев на 100 тыс. человек </a:t>
            </a:r>
            <a:endParaRPr lang="ru-RU" sz="20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Учитывая </a:t>
            </a:r>
            <a:r>
              <a:rPr lang="ru-RU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такую частоту встречаемости повреждения, число первичных реконструкций ПКС увеличивается каждый год, а с этим и закономерно растет частота ревизионных вмешательств из-за несостоятельности трансплантата ПКС. За последние десятилетия частота выполнения ревизионной реконструкции ПКС выросла с 4,1 до 13,3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%. </a:t>
            </a:r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3"/>
          <p:cNvPicPr/>
          <p:nvPr/>
        </p:nvPicPr>
        <p:blipFill>
          <a:blip r:embed="rId3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47" name="CustomShape 3"/>
          <p:cNvSpPr/>
          <p:nvPr/>
        </p:nvSpPr>
        <p:spPr>
          <a:xfrm>
            <a:off x="3656250" y="5693642"/>
            <a:ext cx="6141623" cy="57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Rikun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O.V.,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Khominets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V.V.,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Fedotov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A.O.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Sovremennye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tendentsii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v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khirurgicheskom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lechenii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patsientov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s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razryvami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perednei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krestoobraznoi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 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sviazki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(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obzor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literatury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 [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Modern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tendencies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surgical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treatment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patients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with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anterior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cruciate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ligament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 smtClean="0">
                <a:solidFill>
                  <a:srgbClr val="000000"/>
                </a:solidFill>
                <a:latin typeface="Arial"/>
                <a:ea typeface="DejaVu Sans"/>
              </a:rPr>
              <a:t>ruptures</a:t>
            </a:r>
            <a:endParaRPr lang="ru-RU" sz="900" b="0" strike="noStrike" spc="-1" dirty="0" smtClean="0">
              <a:solidFill>
                <a:srgbClr val="000000"/>
              </a:solidFill>
              <a:latin typeface="Arial"/>
              <a:ea typeface="DejaVu Sans"/>
            </a:endParaRPr>
          </a:p>
          <a:p>
            <a:pPr>
              <a:lnSpc>
                <a:spcPct val="100000"/>
              </a:lnSpc>
            </a:pP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(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Review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of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the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literature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].  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Travmatologiia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i 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Ortopediia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Rossii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, 2017,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vol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 23,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no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 4,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pp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 </a:t>
            </a:r>
            <a:r>
              <a:rPr lang="ru-RU" sz="900" b="0" strike="noStrike" spc="-1" dirty="0" smtClean="0">
                <a:solidFill>
                  <a:srgbClr val="000000"/>
                </a:solidFill>
                <a:latin typeface="Arial"/>
                <a:ea typeface="DejaVu Sans"/>
              </a:rPr>
              <a:t>134-145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. (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in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 </a:t>
            </a:r>
            <a:r>
              <a:rPr lang="ru-RU" sz="900" b="0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Russian</a:t>
            </a:r>
            <a:r>
              <a:rPr lang="ru-RU" sz="900" b="0" strike="noStrike" spc="-1" dirty="0">
                <a:solidFill>
                  <a:srgbClr val="000000"/>
                </a:solidFill>
                <a:latin typeface="Arial"/>
                <a:ea typeface="DejaVu Sans"/>
              </a:rPr>
              <a:t>) DOI: 10.21823/2311-2905-2017-23-4-134-145</a:t>
            </a:r>
            <a:endParaRPr lang="ru-RU" sz="9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71609"/>
            <a:ext cx="3991073" cy="6636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16647" y="1236476"/>
            <a:ext cx="8920261" cy="195878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50000"/>
              </a:lnSpc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3"/>
          <p:cNvPicPr/>
          <p:nvPr/>
        </p:nvPicPr>
        <p:blipFill>
          <a:blip r:embed="rId3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86050" y="1897971"/>
            <a:ext cx="9011589" cy="2610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>
                <a:latin typeface="Calibri" panose="020F0502020204030204" pitchFamily="34" charset="0"/>
              </a:rPr>
              <a:t>	</a:t>
            </a:r>
            <a:r>
              <a:rPr lang="ru-RU" sz="2800" dirty="0" smtClean="0">
                <a:latin typeface="Calibri" panose="020F0502020204030204" pitchFamily="34" charset="0"/>
              </a:rPr>
              <a:t>Провести </a:t>
            </a:r>
            <a:r>
              <a:rPr lang="ru-RU" sz="2800" dirty="0">
                <a:latin typeface="Calibri" panose="020F0502020204030204" pitchFamily="34" charset="0"/>
              </a:rPr>
              <a:t>систематический обзор исследований, в которых оценивались результаты ревизионных реконструкций ПКС, выполненных с учетом современных аспектов предоперационного планирования.</a:t>
            </a:r>
            <a:endParaRPr lang="ru-RU" sz="28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208" y="235258"/>
            <a:ext cx="4649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Цель исследования</a:t>
            </a:r>
            <a:r>
              <a:rPr lang="ru-RU" sz="4000" b="1" i="1" dirty="0">
                <a:latin typeface="Calibri" panose="020F0502020204030204" pitchFamily="34" charset="0"/>
              </a:rPr>
              <a:t> </a:t>
            </a:r>
            <a:endParaRPr lang="ru-RU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91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71609"/>
            <a:ext cx="3991073" cy="6636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16647" y="1236476"/>
            <a:ext cx="8920261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3"/>
          <p:cNvPicPr/>
          <p:nvPr/>
        </p:nvPicPr>
        <p:blipFill>
          <a:blip r:embed="rId3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81169" y="1099091"/>
            <a:ext cx="8742287" cy="5021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Проведен </a:t>
            </a:r>
            <a:r>
              <a:rPr lang="ru-RU" sz="2400" dirty="0">
                <a:latin typeface="Calibri" panose="020F0502020204030204" pitchFamily="34" charset="0"/>
              </a:rPr>
              <a:t>информационный поиск в базах данных </a:t>
            </a:r>
            <a:r>
              <a:rPr lang="ru-RU" sz="2400" dirty="0" err="1">
                <a:latin typeface="Calibri" panose="020F0502020204030204" pitchFamily="34" charset="0"/>
              </a:rPr>
              <a:t>eLIBRARY</a:t>
            </a:r>
            <a:r>
              <a:rPr lang="ru-RU" sz="2400" dirty="0">
                <a:latin typeface="Calibri" panose="020F0502020204030204" pitchFamily="34" charset="0"/>
              </a:rPr>
              <a:t>, </a:t>
            </a:r>
            <a:r>
              <a:rPr lang="en-US" sz="2400" dirty="0">
                <a:latin typeface="Calibri" panose="020F0502020204030204" pitchFamily="34" charset="0"/>
              </a:rPr>
              <a:t>PubMed</a:t>
            </a:r>
            <a:r>
              <a:rPr lang="ru-RU" sz="2400" dirty="0">
                <a:latin typeface="Calibri" panose="020F0502020204030204" pitchFamily="34" charset="0"/>
              </a:rPr>
              <a:t> и S</a:t>
            </a:r>
            <a:r>
              <a:rPr lang="en-US" sz="2400" dirty="0" err="1">
                <a:latin typeface="Calibri" panose="020F0502020204030204" pitchFamily="34" charset="0"/>
              </a:rPr>
              <a:t>copus</a:t>
            </a:r>
            <a:r>
              <a:rPr lang="ru-RU" sz="2400" dirty="0">
                <a:latin typeface="Calibri" panose="020F0502020204030204" pitchFamily="34" charset="0"/>
              </a:rPr>
              <a:t> за период с 2013 по 2022 гг</a:t>
            </a:r>
            <a:r>
              <a:rPr lang="ru-RU" sz="2400" dirty="0" smtClean="0"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 </a:t>
            </a:r>
            <a:r>
              <a:rPr lang="ru-RU" sz="2400" dirty="0">
                <a:latin typeface="Calibri" panose="020F0502020204030204" pitchFamily="34" charset="0"/>
              </a:rPr>
              <a:t>В анализ включались исследования, в которых описывались основные аспекты ревизионной реконструкции ПКС.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Критерии </a:t>
            </a:r>
            <a:r>
              <a:rPr lang="ru-RU" sz="2400" dirty="0">
                <a:latin typeface="Calibri" panose="020F0502020204030204" pitchFamily="34" charset="0"/>
              </a:rPr>
              <a:t>включения: средний срок наблюдения пациентов не менее 12 месяцев, количество наблюдений не менее 10 случаев. </a:t>
            </a:r>
            <a:endParaRPr lang="ru-RU" sz="24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</a:rPr>
              <a:t>После </a:t>
            </a:r>
            <a:r>
              <a:rPr lang="ru-RU" sz="2400" dirty="0">
                <a:latin typeface="Calibri" panose="020F0502020204030204" pitchFamily="34" charset="0"/>
              </a:rPr>
              <a:t>оценки 898 работ в </a:t>
            </a:r>
            <a:r>
              <a:rPr lang="ru-RU" sz="2400" dirty="0" smtClean="0">
                <a:latin typeface="Calibri" panose="020F0502020204030204" pitchFamily="34" charset="0"/>
              </a:rPr>
              <a:t>систематический </a:t>
            </a:r>
            <a:r>
              <a:rPr lang="ru-RU" sz="2400" dirty="0">
                <a:latin typeface="Calibri" panose="020F0502020204030204" pitchFamily="34" charset="0"/>
              </a:rPr>
              <a:t>обзор было включено 22 статьи. </a:t>
            </a:r>
            <a:endParaRPr lang="ru-RU" sz="24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796" y="202240"/>
            <a:ext cx="5050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Материалы и </a:t>
            </a:r>
            <a:r>
              <a:rPr lang="ru-RU" sz="4000" b="1" dirty="0" smtClean="0">
                <a:latin typeface="Calibri" panose="020F0502020204030204" pitchFamily="34" charset="0"/>
              </a:rPr>
              <a:t>методы</a:t>
            </a:r>
            <a:endParaRPr lang="ru-RU" sz="4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63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0" y="171609"/>
            <a:ext cx="3991073" cy="6636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45" name="CustomShape 2"/>
          <p:cNvSpPr/>
          <p:nvPr/>
        </p:nvSpPr>
        <p:spPr>
          <a:xfrm>
            <a:off x="616647" y="1236476"/>
            <a:ext cx="8920261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Рисунок 3"/>
          <p:cNvPicPr/>
          <p:nvPr/>
        </p:nvPicPr>
        <p:blipFill>
          <a:blip r:embed="rId3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359796" y="191966"/>
            <a:ext cx="50505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Материалы и </a:t>
            </a:r>
            <a:r>
              <a:rPr lang="ru-RU" sz="4000" b="1" dirty="0" smtClean="0">
                <a:latin typeface="Calibri" panose="020F0502020204030204" pitchFamily="34" charset="0"/>
              </a:rPr>
              <a:t>методы</a:t>
            </a:r>
            <a:endParaRPr lang="ru-RU" sz="4000" dirty="0">
              <a:latin typeface="Calibri" panose="020F0502020204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5625" y="1146504"/>
            <a:ext cx="5186968" cy="5382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304" y="2855173"/>
            <a:ext cx="24294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Calibri" panose="020F0502020204030204" pitchFamily="34" charset="0"/>
              </a:rPr>
              <a:t>Блок-схема исследования</a:t>
            </a:r>
            <a:endParaRPr lang="ru-RU" sz="2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557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3"/>
          <p:cNvPicPr/>
          <p:nvPr/>
        </p:nvPicPr>
        <p:blipFill>
          <a:blip r:embed="rId2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78457" y="1215119"/>
            <a:ext cx="86302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>
                <a:latin typeface="Calibri" panose="020F0502020204030204" pitchFamily="34" charset="0"/>
              </a:rPr>
              <a:t>	Проведённый</a:t>
            </a:r>
            <a:r>
              <a:rPr lang="en-US" sz="2000" dirty="0" smtClean="0">
                <a:latin typeface="Calibri" panose="020F0502020204030204" pitchFamily="34" charset="0"/>
              </a:rPr>
              <a:t> </a:t>
            </a:r>
            <a:r>
              <a:rPr lang="ru-RU" sz="2000" dirty="0" smtClean="0">
                <a:latin typeface="Calibri" panose="020F0502020204030204" pitchFamily="34" charset="0"/>
              </a:rPr>
              <a:t>систематический </a:t>
            </a:r>
            <a:r>
              <a:rPr lang="ru-RU" sz="2000" dirty="0">
                <a:latin typeface="Calibri" panose="020F0502020204030204" pitchFamily="34" charset="0"/>
              </a:rPr>
              <a:t>обзор литературы позволил выявить 5 основных аспектов, которые нужно учитывать при предоперационном планировании ревизионной реконструкции ПКС, а именно: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выбор </a:t>
            </a:r>
            <a:r>
              <a:rPr lang="ru-RU" sz="2000" dirty="0">
                <a:latin typeface="Calibri" panose="020F0502020204030204" pitchFamily="34" charset="0"/>
              </a:rPr>
              <a:t>трансплантата,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необходимость </a:t>
            </a:r>
            <a:r>
              <a:rPr lang="ru-RU" sz="2000" dirty="0">
                <a:latin typeface="Calibri" panose="020F0502020204030204" pitchFamily="34" charset="0"/>
              </a:rPr>
              <a:t>реконструкции переднелатерального </a:t>
            </a:r>
            <a:r>
              <a:rPr lang="ru-RU" sz="2000" dirty="0" smtClean="0">
                <a:latin typeface="Calibri" panose="020F0502020204030204" pitchFamily="34" charset="0"/>
              </a:rPr>
              <a:t>комплекса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коррекция </a:t>
            </a:r>
            <a:r>
              <a:rPr lang="ru-RU" sz="2000" dirty="0">
                <a:latin typeface="Calibri" panose="020F0502020204030204" pitchFamily="34" charset="0"/>
              </a:rPr>
              <a:t>деформации плато большеберцовой кости в сагиттальной </a:t>
            </a:r>
            <a:r>
              <a:rPr lang="ru-RU" sz="2000" dirty="0" smtClean="0">
                <a:latin typeface="Calibri" panose="020F0502020204030204" pitchFamily="34" charset="0"/>
              </a:rPr>
              <a:t>плоскости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определение </a:t>
            </a:r>
            <a:r>
              <a:rPr lang="ru-RU" sz="2000" dirty="0">
                <a:latin typeface="Calibri" panose="020F0502020204030204" pitchFamily="34" charset="0"/>
              </a:rPr>
              <a:t>показаний для одно- или двухэтапного </a:t>
            </a:r>
            <a:r>
              <a:rPr lang="ru-RU" sz="2000" dirty="0" smtClean="0">
                <a:latin typeface="Calibri" panose="020F0502020204030204" pitchFamily="34" charset="0"/>
              </a:rPr>
              <a:t>вмешательства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метод </a:t>
            </a:r>
            <a:r>
              <a:rPr lang="ru-RU" sz="2000" dirty="0">
                <a:latin typeface="Calibri" panose="020F0502020204030204" pitchFamily="34" charset="0"/>
              </a:rPr>
              <a:t>замещения костных дефектов при двухэтапном оперативном </a:t>
            </a:r>
            <a:r>
              <a:rPr lang="ru-RU" sz="2000" dirty="0" smtClean="0">
                <a:latin typeface="Calibri" panose="020F0502020204030204" pitchFamily="34" charset="0"/>
              </a:rPr>
              <a:t>лечении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909" y="214104"/>
            <a:ext cx="26773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Результаты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3"/>
          <p:cNvPicPr/>
          <p:nvPr/>
        </p:nvPicPr>
        <p:blipFill>
          <a:blip r:embed="rId2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47635" y="162734"/>
            <a:ext cx="31418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Times New Roman, serif"/>
              </a:rPr>
              <a:t>Результаты</a:t>
            </a:r>
            <a:endParaRPr lang="ru-RU" sz="4000" b="1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470182"/>
              </p:ext>
            </p:extLst>
          </p:nvPr>
        </p:nvGraphicFramePr>
        <p:xfrm>
          <a:off x="4147547" y="1088703"/>
          <a:ext cx="5453461" cy="2072132"/>
        </p:xfrm>
        <a:graphic>
          <a:graphicData uri="http://schemas.openxmlformats.org/drawingml/2006/table">
            <a:tbl>
              <a:tblPr/>
              <a:tblGrid>
                <a:gridCol w="559531">
                  <a:extLst>
                    <a:ext uri="{9D8B030D-6E8A-4147-A177-3AD203B41FA5}">
                      <a16:colId xmlns:a16="http://schemas.microsoft.com/office/drawing/2014/main" xmlns="" val="4166670537"/>
                    </a:ext>
                  </a:extLst>
                </a:gridCol>
                <a:gridCol w="480725">
                  <a:extLst>
                    <a:ext uri="{9D8B030D-6E8A-4147-A177-3AD203B41FA5}">
                      <a16:colId xmlns:a16="http://schemas.microsoft.com/office/drawing/2014/main" xmlns="" val="315920519"/>
                    </a:ext>
                  </a:extLst>
                </a:gridCol>
                <a:gridCol w="480725">
                  <a:extLst>
                    <a:ext uri="{9D8B030D-6E8A-4147-A177-3AD203B41FA5}">
                      <a16:colId xmlns:a16="http://schemas.microsoft.com/office/drawing/2014/main" xmlns="" val="1030703789"/>
                    </a:ext>
                  </a:extLst>
                </a:gridCol>
                <a:gridCol w="386155">
                  <a:extLst>
                    <a:ext uri="{9D8B030D-6E8A-4147-A177-3AD203B41FA5}">
                      <a16:colId xmlns:a16="http://schemas.microsoft.com/office/drawing/2014/main" xmlns="" val="506624608"/>
                    </a:ext>
                  </a:extLst>
                </a:gridCol>
                <a:gridCol w="866880">
                  <a:extLst>
                    <a:ext uri="{9D8B030D-6E8A-4147-A177-3AD203B41FA5}">
                      <a16:colId xmlns:a16="http://schemas.microsoft.com/office/drawing/2014/main" xmlns="" val="582716526"/>
                    </a:ext>
                  </a:extLst>
                </a:gridCol>
                <a:gridCol w="1316080">
                  <a:extLst>
                    <a:ext uri="{9D8B030D-6E8A-4147-A177-3AD203B41FA5}">
                      <a16:colId xmlns:a16="http://schemas.microsoft.com/office/drawing/2014/main" xmlns="" val="1321028154"/>
                    </a:ext>
                  </a:extLst>
                </a:gridCol>
                <a:gridCol w="685622">
                  <a:extLst>
                    <a:ext uri="{9D8B030D-6E8A-4147-A177-3AD203B41FA5}">
                      <a16:colId xmlns:a16="http://schemas.microsoft.com/office/drawing/2014/main" xmlns="" val="226254869"/>
                    </a:ext>
                  </a:extLst>
                </a:gridCol>
                <a:gridCol w="677743">
                  <a:extLst>
                    <a:ext uri="{9D8B030D-6E8A-4147-A177-3AD203B41FA5}">
                      <a16:colId xmlns:a16="http://schemas.microsoft.com/office/drawing/2014/main" xmlns="" val="1616130349"/>
                    </a:ext>
                  </a:extLst>
                </a:gridCol>
              </a:tblGrid>
              <a:tr h="476231">
                <a:tc gridSpan="5"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Используемый трансплантат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Дополнительные вмешательства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34127522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>
                          <a:effectLst/>
                          <a:latin typeface="Times New Roman, serif"/>
                        </a:rPr>
                        <a:t>HT</a:t>
                      </a:r>
                      <a:endParaRPr lang="en-US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>
                          <a:effectLst/>
                          <a:latin typeface="Times New Roman, serif"/>
                        </a:rPr>
                        <a:t>QT</a:t>
                      </a:r>
                      <a:endParaRPr lang="en-US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>
                          <a:effectLst/>
                          <a:latin typeface="Times New Roman, serif"/>
                        </a:rPr>
                        <a:t>BTB</a:t>
                      </a:r>
                      <a:endParaRPr lang="en-US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 smtClean="0">
                          <a:effectLst/>
                          <a:latin typeface="Times New Roman, serif"/>
                        </a:rPr>
                        <a:t>PLT</a:t>
                      </a:r>
                      <a:endParaRPr lang="en-US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 err="1">
                          <a:effectLst/>
                          <a:latin typeface="Times New Roman, serif"/>
                        </a:rPr>
                        <a:t>Аллографт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Костная пластика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Коррекция </a:t>
                      </a:r>
                      <a:r>
                        <a:rPr lang="ru-RU" sz="1400" dirty="0" err="1">
                          <a:effectLst/>
                          <a:latin typeface="Times New Roman, serif"/>
                        </a:rPr>
                        <a:t>слопа</a:t>
                      </a:r>
                      <a:r>
                        <a:rPr lang="ru-RU" sz="1400" dirty="0">
                          <a:effectLst/>
                          <a:latin typeface="Times New Roman, serif"/>
                        </a:rPr>
                        <a:t> ББК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Восстановление ПЛК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124270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1420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415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 dirty="0">
                          <a:effectLst/>
                          <a:latin typeface="Times New Roman, serif"/>
                        </a:rPr>
                        <a:t>461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 smtClean="0">
                          <a:effectLst/>
                          <a:latin typeface="Times New Roman, serif"/>
                        </a:rPr>
                        <a:t>n=57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486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289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71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 dirty="0">
                          <a:effectLst/>
                          <a:latin typeface="Times New Roman, serif"/>
                        </a:rPr>
                        <a:t>n=</a:t>
                      </a:r>
                      <a:r>
                        <a:rPr lang="ru-RU" sz="1400" dirty="0">
                          <a:effectLst/>
                          <a:latin typeface="Times New Roman, serif"/>
                        </a:rPr>
                        <a:t>574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5622113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66142" y="1517193"/>
            <a:ext cx="31007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</a:rPr>
              <a:t>Структура ревизионных реконструкций </a:t>
            </a:r>
            <a:r>
              <a:rPr lang="ru-RU" sz="2000" dirty="0" smtClean="0">
                <a:latin typeface="Calibri" panose="020F0502020204030204" pitchFamily="34" charset="0"/>
              </a:rPr>
              <a:t>ПКС. </a:t>
            </a:r>
          </a:p>
          <a:p>
            <a:pPr algn="ctr">
              <a:lnSpc>
                <a:spcPct val="150000"/>
              </a:lnSpc>
            </a:pPr>
            <a:r>
              <a:rPr lang="en-US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N= </a:t>
            </a:r>
            <a:r>
              <a:rPr lang="ru-RU" sz="20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3238</a:t>
            </a:r>
            <a:endParaRPr lang="ru-RU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472385"/>
              </p:ext>
            </p:extLst>
          </p:nvPr>
        </p:nvGraphicFramePr>
        <p:xfrm>
          <a:off x="4504009" y="3536974"/>
          <a:ext cx="4829176" cy="3146299"/>
        </p:xfrm>
        <a:graphic>
          <a:graphicData uri="http://schemas.openxmlformats.org/drawingml/2006/table">
            <a:tbl>
              <a:tblPr/>
              <a:tblGrid>
                <a:gridCol w="683052">
                  <a:extLst>
                    <a:ext uri="{9D8B030D-6E8A-4147-A177-3AD203B41FA5}">
                      <a16:colId xmlns:a16="http://schemas.microsoft.com/office/drawing/2014/main" xmlns="" val="4176157333"/>
                    </a:ext>
                  </a:extLst>
                </a:gridCol>
                <a:gridCol w="689882">
                  <a:extLst>
                    <a:ext uri="{9D8B030D-6E8A-4147-A177-3AD203B41FA5}">
                      <a16:colId xmlns:a16="http://schemas.microsoft.com/office/drawing/2014/main" xmlns="" val="1982263136"/>
                    </a:ext>
                  </a:extLst>
                </a:gridCol>
                <a:gridCol w="689882">
                  <a:extLst>
                    <a:ext uri="{9D8B030D-6E8A-4147-A177-3AD203B41FA5}">
                      <a16:colId xmlns:a16="http://schemas.microsoft.com/office/drawing/2014/main" xmlns="" val="973739876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3203025257"/>
                    </a:ext>
                  </a:extLst>
                </a:gridCol>
                <a:gridCol w="696713">
                  <a:extLst>
                    <a:ext uri="{9D8B030D-6E8A-4147-A177-3AD203B41FA5}">
                      <a16:colId xmlns:a16="http://schemas.microsoft.com/office/drawing/2014/main" xmlns="" val="2242907368"/>
                    </a:ext>
                  </a:extLst>
                </a:gridCol>
                <a:gridCol w="689882">
                  <a:extLst>
                    <a:ext uri="{9D8B030D-6E8A-4147-A177-3AD203B41FA5}">
                      <a16:colId xmlns:a16="http://schemas.microsoft.com/office/drawing/2014/main" xmlns="" val="116442733"/>
                    </a:ext>
                  </a:extLst>
                </a:gridCol>
                <a:gridCol w="683052">
                  <a:extLst>
                    <a:ext uri="{9D8B030D-6E8A-4147-A177-3AD203B41FA5}">
                      <a16:colId xmlns:a16="http://schemas.microsoft.com/office/drawing/2014/main" xmlns="" val="231105363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Шкала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Lisholm 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до операции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Lisholm 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после операции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en-US" sz="1400" dirty="0">
                          <a:effectLst/>
                          <a:latin typeface="Times New Roman, serif"/>
                        </a:rPr>
                        <a:t>IKDC </a:t>
                      </a:r>
                      <a:r>
                        <a:rPr lang="ru-RU" sz="1400" dirty="0">
                          <a:effectLst/>
                          <a:latin typeface="Times New Roman, serif"/>
                        </a:rPr>
                        <a:t>до операции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IKDC 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после операции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en-US" sz="1400" dirty="0" err="1">
                          <a:effectLst/>
                          <a:latin typeface="Times New Roman, serif"/>
                        </a:rPr>
                        <a:t>Tegner</a:t>
                      </a:r>
                      <a:r>
                        <a:rPr lang="en-US" sz="1400" dirty="0">
                          <a:effectLst/>
                          <a:latin typeface="Times New Roman, serif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, serif"/>
                        </a:rPr>
                        <a:t>до операции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Tegner 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после операции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21141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Среднее значение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en-US" sz="1400">
                          <a:effectLst/>
                          <a:latin typeface="Times New Roman, serif"/>
                        </a:rPr>
                        <a:t>56,6 </a:t>
                      </a:r>
                      <a:r>
                        <a:rPr lang="ru-RU" sz="1400">
                          <a:effectLst/>
                          <a:latin typeface="Times New Roman, serif"/>
                        </a:rPr>
                        <a:t>±</a:t>
                      </a:r>
                      <a:r>
                        <a:rPr lang="en-US" sz="1400">
                          <a:effectLst/>
                          <a:latin typeface="Times New Roman, serif"/>
                        </a:rPr>
                        <a:t> 8,4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83,6 ± 6,7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52,2 ± 7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77,6 ± 7,7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3,2 ± 0,7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5,35 ± 0,8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46040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Медиана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56,5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88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54,3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78,9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3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5,5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3306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Мин.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38,4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72,5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40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64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2,5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4,3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8076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Макс.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69,8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95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63,3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>
                          <a:effectLst/>
                          <a:latin typeface="Times New Roman, serif"/>
                        </a:rPr>
                        <a:t>89</a:t>
                      </a:r>
                      <a:endParaRPr lang="ru-RU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5,2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08000"/>
                        </a:lnSpc>
                      </a:pPr>
                      <a:r>
                        <a:rPr lang="ru-RU" sz="1400" dirty="0">
                          <a:effectLst/>
                          <a:latin typeface="Times New Roman, serif"/>
                        </a:rPr>
                        <a:t>7</a:t>
                      </a:r>
                      <a:endParaRPr lang="ru-RU" dirty="0">
                        <a:effectLst/>
                      </a:endParaRPr>
                    </a:p>
                  </a:txBody>
                  <a:tcPr marL="30956" marR="30956" marT="38100" marB="38100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6419154"/>
                  </a:ext>
                </a:extLst>
              </a:tr>
            </a:tbl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85847" y="4159277"/>
            <a:ext cx="236582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>
                <a:latin typeface="Calibri" panose="020F0502020204030204" pitchFamily="34" charset="0"/>
              </a:rPr>
              <a:t>Данные функциональных результатов</a:t>
            </a:r>
            <a:endParaRPr lang="ru-RU" sz="2000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680940" y="365040"/>
            <a:ext cx="8542755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680940" y="1825560"/>
            <a:ext cx="8542755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Рисунок 3_4"/>
          <p:cNvPicPr/>
          <p:nvPr/>
        </p:nvPicPr>
        <p:blipFill>
          <a:blip r:embed="rId2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67" name="CustomShape 4"/>
          <p:cNvSpPr/>
          <p:nvPr/>
        </p:nvSpPr>
        <p:spPr>
          <a:xfrm>
            <a:off x="680940" y="840510"/>
            <a:ext cx="8678768" cy="50991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0121" y="1181298"/>
            <a:ext cx="8384117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Предпочтение </a:t>
            </a:r>
            <a:r>
              <a:rPr lang="ru-RU" sz="2000" dirty="0">
                <a:latin typeface="Calibri" panose="020F0502020204030204" pitchFamily="34" charset="0"/>
              </a:rPr>
              <a:t>в выборе трансплантата должно отдаваться </a:t>
            </a:r>
            <a:r>
              <a:rPr lang="ru-RU" sz="2000" dirty="0" err="1">
                <a:latin typeface="Calibri" panose="020F0502020204030204" pitchFamily="34" charset="0"/>
              </a:rPr>
              <a:t>аутотканям</a:t>
            </a:r>
            <a:r>
              <a:rPr lang="ru-RU" sz="2000" dirty="0">
                <a:latin typeface="Calibri" panose="020F0502020204030204" pitchFamily="34" charset="0"/>
              </a:rPr>
              <a:t> пациента.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8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Коррекцию </a:t>
            </a:r>
            <a:r>
              <a:rPr lang="ru-RU" sz="2000" dirty="0">
                <a:latin typeface="Calibri" panose="020F0502020204030204" pitchFamily="34" charset="0"/>
              </a:rPr>
              <a:t>избыточного угла наклона </a:t>
            </a:r>
            <a:r>
              <a:rPr lang="ru-RU" sz="2000" dirty="0" smtClean="0">
                <a:latin typeface="Calibri" panose="020F0502020204030204" pitchFamily="34" charset="0"/>
              </a:rPr>
              <a:t>плато большеберцовой кости </a:t>
            </a:r>
            <a:r>
              <a:rPr lang="ru-RU" sz="2000" dirty="0">
                <a:latin typeface="Calibri" panose="020F0502020204030204" pitchFamily="34" charset="0"/>
              </a:rPr>
              <a:t>необходимо выполнять только при повторном ревизионном вмешательстве и, если угол наклона превышает 12 градусов. </a:t>
            </a:r>
            <a:endParaRPr lang="ru-RU" sz="2000" dirty="0" smtClean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800" dirty="0" smtClean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Calibri" panose="020F0502020204030204" pitchFamily="34" charset="0"/>
              </a:rPr>
              <a:t>Восстановление переднелатерального комплекса, </a:t>
            </a:r>
            <a:r>
              <a:rPr lang="ru-RU" sz="2000" dirty="0">
                <a:latin typeface="Calibri" panose="020F0502020204030204" pitchFamily="34" charset="0"/>
              </a:rPr>
              <a:t>как правило, может выполняться молодым, активным пациентам, которые занимаются «поворотными» видами спорта, а также при наличии выраженной передней нестабильности. </a:t>
            </a:r>
            <a:endParaRPr lang="ru-RU" sz="2000" dirty="0" smtClean="0">
              <a:latin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065" y="203068"/>
            <a:ext cx="201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Выводы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680940" y="365040"/>
            <a:ext cx="8542755" cy="132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90000"/>
              </a:lnSpc>
              <a:tabLst>
                <a:tab pos="0" algn="l"/>
                <a:tab pos="444240" algn="l"/>
                <a:tab pos="893520" algn="l"/>
                <a:tab pos="1342800" algn="l"/>
                <a:tab pos="1792080" algn="l"/>
                <a:tab pos="2241360" algn="l"/>
                <a:tab pos="2690640" algn="l"/>
                <a:tab pos="3139920" algn="l"/>
                <a:tab pos="3589200" algn="l"/>
                <a:tab pos="4038480" algn="l"/>
                <a:tab pos="4487760" algn="l"/>
                <a:tab pos="4937040" algn="l"/>
                <a:tab pos="5386320" algn="l"/>
                <a:tab pos="5835600" algn="l"/>
                <a:tab pos="6284880" algn="l"/>
                <a:tab pos="6734160" algn="l"/>
                <a:tab pos="7183080" algn="l"/>
                <a:tab pos="7632360" algn="l"/>
                <a:tab pos="8081640" algn="l"/>
                <a:tab pos="8530920" algn="l"/>
                <a:tab pos="8980200" algn="l"/>
                <a:tab pos="8982000" algn="l"/>
                <a:tab pos="9431280" algn="l"/>
                <a:tab pos="9880560" algn="l"/>
                <a:tab pos="10329840" algn="l"/>
                <a:tab pos="10779120" algn="l"/>
                <a:tab pos="10780560" algn="l"/>
                <a:tab pos="10782000" algn="l"/>
              </a:tabLst>
            </a:pPr>
            <a:endParaRPr lang="ru-RU" sz="2600" b="0" strike="noStrike" spc="-1" dirty="0">
              <a:latin typeface="Arial"/>
            </a:endParaRPr>
          </a:p>
        </p:txBody>
      </p:sp>
      <p:sp>
        <p:nvSpPr>
          <p:cNvPr id="64" name="CustomShape 2"/>
          <p:cNvSpPr/>
          <p:nvPr/>
        </p:nvSpPr>
        <p:spPr>
          <a:xfrm>
            <a:off x="680940" y="1825560"/>
            <a:ext cx="8542755" cy="4349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5" name="Рисунок 3_4"/>
          <p:cNvPicPr/>
          <p:nvPr/>
        </p:nvPicPr>
        <p:blipFill>
          <a:blip r:embed="rId2"/>
          <a:srcRect l="39395" t="27878" r="10213" b="62009"/>
          <a:stretch/>
        </p:blipFill>
        <p:spPr>
          <a:xfrm>
            <a:off x="0" y="6176880"/>
            <a:ext cx="3432488" cy="679680"/>
          </a:xfrm>
          <a:prstGeom prst="rect">
            <a:avLst/>
          </a:prstGeom>
          <a:ln w="0">
            <a:noFill/>
          </a:ln>
        </p:spPr>
      </p:pic>
      <p:sp>
        <p:nvSpPr>
          <p:cNvPr id="67" name="CustomShape 4"/>
          <p:cNvSpPr/>
          <p:nvPr/>
        </p:nvSpPr>
        <p:spPr>
          <a:xfrm>
            <a:off x="680940" y="840510"/>
            <a:ext cx="8678768" cy="509913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0061" y="144536"/>
            <a:ext cx="20169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atin typeface="Calibri" panose="020F0502020204030204" pitchFamily="34" charset="0"/>
              </a:rPr>
              <a:t>Выводы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5855" y="1128000"/>
            <a:ext cx="9107191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</a:rPr>
              <a:t>При определении возможности выполнения ревизионной пластики ПКС в один или два этапа, диаметр канала не является основополагающим параметром, так как необходимо учитывать возможность слияния каналов от предшествующей операции с вновь проведенными. В свою очередь, при наличии каналов с корректными точками входа, одноэтапная ревизионная пластика может быть выполнена при ширине канала не более 10 мм и в зависимости от предполагаемого диаметра и вида подготовленного сухожильного трансплантата. </a:t>
            </a:r>
            <a:endParaRPr lang="ru-RU" dirty="0" smtClean="0">
              <a:latin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endParaRPr lang="ru-RU" dirty="0">
              <a:latin typeface="Calibri" panose="020F0502020204030204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Calibri" panose="020F0502020204030204" pitchFamily="34" charset="0"/>
              </a:rPr>
              <a:t>Костная </a:t>
            </a:r>
            <a:r>
              <a:rPr lang="ru-RU" dirty="0">
                <a:latin typeface="Calibri" panose="020F0502020204030204" pitchFamily="34" charset="0"/>
              </a:rPr>
              <a:t>пластика вторично расширенных каналов при двухэтапном вмешательстве может осуществляться любым материалом, однако </a:t>
            </a:r>
            <a:r>
              <a:rPr lang="ru-RU" dirty="0" err="1">
                <a:latin typeface="Calibri" panose="020F0502020204030204" pitchFamily="34" charset="0"/>
              </a:rPr>
              <a:t>аллокостные</a:t>
            </a:r>
            <a:r>
              <a:rPr lang="ru-RU" dirty="0">
                <a:latin typeface="Calibri" panose="020F0502020204030204" pitchFamily="34" charset="0"/>
              </a:rPr>
              <a:t> или синтетические трансплантаты обладают определенными преимуществами.</a:t>
            </a:r>
            <a:endParaRPr lang="ru-RU" dirty="0"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098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38774</TotalTime>
  <Words>452</Words>
  <Application>Microsoft Office PowerPoint</Application>
  <PresentationFormat>Лист A4 (210x297 мм)</PresentationFormat>
  <Paragraphs>97</Paragraphs>
  <Slides>10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Основные аспекты ревизионной реконструкции передней крестообразной связки коленного сустава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Иголкина Ольга Вениаминовна</dc:creator>
  <cp:lastModifiedBy>user</cp:lastModifiedBy>
  <cp:revision>64</cp:revision>
  <dcterms:created xsi:type="dcterms:W3CDTF">2021-02-25T05:27:41Z</dcterms:created>
  <dcterms:modified xsi:type="dcterms:W3CDTF">2023-06-02T06:34:34Z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SPecialiST RePack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Широкоэкранный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6</vt:i4>
  </property>
</Properties>
</file>