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53DA2-D34A-4FEC-8071-5EE8E103B423}" v="3" dt="2020-12-14T08:22:43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lova, Anna" userId="8497f5fb-fa81-4985-a7c7-6e89b5628255" providerId="ADAL" clId="{41953DA2-D34A-4FEC-8071-5EE8E103B423}"/>
    <pc:docChg chg="modSld">
      <pc:chgData name="Maslova, Anna" userId="8497f5fb-fa81-4985-a7c7-6e89b5628255" providerId="ADAL" clId="{41953DA2-D34A-4FEC-8071-5EE8E103B423}" dt="2020-12-14T08:23:18.167" v="13" actId="108"/>
      <pc:docMkLst>
        <pc:docMk/>
      </pc:docMkLst>
      <pc:sldChg chg="modSp">
        <pc:chgData name="Maslova, Anna" userId="8497f5fb-fa81-4985-a7c7-6e89b5628255" providerId="ADAL" clId="{41953DA2-D34A-4FEC-8071-5EE8E103B423}" dt="2020-12-14T08:23:18.167" v="13" actId="108"/>
        <pc:sldMkLst>
          <pc:docMk/>
          <pc:sldMk cId="519077868" sldId="256"/>
        </pc:sldMkLst>
        <pc:spChg chg="mod">
          <ac:chgData name="Maslova, Anna" userId="8497f5fb-fa81-4985-a7c7-6e89b5628255" providerId="ADAL" clId="{41953DA2-D34A-4FEC-8071-5EE8E103B423}" dt="2020-12-14T08:23:18.167" v="13" actId="108"/>
          <ac:spMkLst>
            <pc:docMk/>
            <pc:sldMk cId="519077868" sldId="256"/>
            <ac:spMk id="11" creationId="{EB5250FB-96DF-4001-AF6E-91FD0AFD6DD3}"/>
          </ac:spMkLst>
        </pc:spChg>
      </pc:sldChg>
    </pc:docChg>
  </pc:docChgLst>
  <pc:docChgLst>
    <pc:chgData name="Maslova, Anna" userId="8497f5fb-fa81-4985-a7c7-6e89b5628255" providerId="ADAL" clId="{2FE21192-054B-4156-848A-790F25D604C3}"/>
    <pc:docChg chg="custSel modSld">
      <pc:chgData name="Maslova, Anna" userId="8497f5fb-fa81-4985-a7c7-6e89b5628255" providerId="ADAL" clId="{2FE21192-054B-4156-848A-790F25D604C3}" dt="2020-07-20T10:18:16.834" v="0" actId="478"/>
      <pc:docMkLst>
        <pc:docMk/>
      </pc:docMkLst>
      <pc:sldChg chg="delSp">
        <pc:chgData name="Maslova, Anna" userId="8497f5fb-fa81-4985-a7c7-6e89b5628255" providerId="ADAL" clId="{2FE21192-054B-4156-848A-790F25D604C3}" dt="2020-07-20T10:18:16.834" v="0" actId="478"/>
        <pc:sldMkLst>
          <pc:docMk/>
          <pc:sldMk cId="519077868" sldId="256"/>
        </pc:sldMkLst>
        <pc:picChg chg="del">
          <ac:chgData name="Maslova, Anna" userId="8497f5fb-fa81-4985-a7c7-6e89b5628255" providerId="ADAL" clId="{2FE21192-054B-4156-848A-790F25D604C3}" dt="2020-07-20T10:18:16.834" v="0" actId="478"/>
          <ac:picMkLst>
            <pc:docMk/>
            <pc:sldMk cId="519077868" sldId="256"/>
            <ac:picMk id="9" creationId="{A15DA522-59D1-48D9-B256-6574EF0BAC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1AE1F-A823-4971-9F4A-AD1E296E3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DB5F6E-8A04-46C7-B21F-52E894C3C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2FDB19-A6AE-48AD-B7D0-0744B1DC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931A73-AB09-4CC8-BFA2-9441A22D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C411D9-D48F-4276-8C3F-F1D66FE4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2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B828B-5FFE-4709-A166-981CBA51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17954B-9D8B-4C1B-ABB5-0B3F8FEBB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C6CCE7-C836-4DD9-AF70-F3C6D85D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50D2BF-4637-4C3E-9BAF-51E42D6D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60718-1721-4900-AAE7-BB56F306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99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CC3F58-05AC-4C58-B79D-FE0C541E7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BBF78C-875D-4CC9-AC92-4A04BA00C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A03B3C-B177-4B1A-BDF4-D448E705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ABF3E-9B0B-4CA5-9D8F-01CC8081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657F4-771F-4D75-8FF6-6ADD897F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8CEF3-31A5-4827-A7E8-F6AF1302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90F3B6-76E8-4EAF-81DF-DF03A229D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CCC03-BAF6-40DB-B14B-C71D7A44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F517A-9D74-449C-B0EE-0ECB244E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25EE47-AF0A-42D7-B9F5-876E04CE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0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B20E5-68C6-4F33-A4CC-D886DC8B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E258A-DDCF-4C3D-BA7E-A822F154E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95F0F-1A94-413F-8814-60A0B07FB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B32B88-6621-4E94-A8FB-E13956F9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A7CEF6-C8CA-489E-80F0-34E83238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2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FBCFB-78E9-4E97-BDAC-BE4607EC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5A1AD-099B-4218-B0F3-08C1150B8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07C026-E6CD-40B2-9232-F5516DEBF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B9B1EF-F1DD-4CE0-AB71-450203B2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C442DD-BF28-4432-9446-50FD5C8A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B584B4-4ACE-49DD-937D-2CE5D606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43D40-5F37-4F85-9799-149EDDFB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15F137-6BF2-4297-B980-06E8ADB7D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C68206-F91A-427C-9DFA-0B22D6614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116DC7-9249-45EB-9214-2743252F5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610EC4-80AD-4815-BD13-F16277EAB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475A9C-A882-4CF1-9A87-F1DFB227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2DFA78-C584-45FB-B559-FF39DC98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E313CD-6F44-4DB6-971B-049FD368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1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C2691-3718-4001-BD40-D2F225B2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77435EE-FBC9-4CA1-8181-018E52FD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E75E8A-9CCA-4A80-8FB2-CC50C252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6474E6-CADA-4B6A-9309-0E4EE431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64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1F654D-1D23-49C5-A402-9D466DC8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660731-AD68-4AD7-8433-133BB940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E1684B-CB20-4570-B053-ABFF958D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11AFD-61D6-41C8-99D5-9C666267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D63F1-FAA0-4F1E-AEE1-B39152ED0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FFD7D8-D6E8-4D10-89EE-1A3B4B069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726614-2BF2-446F-8C5E-9454E877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6AAF48-6214-4D7C-B497-6CADA0B6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3352A-56FB-4BDF-B233-F909CA15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C49C9-B063-4AA3-B35B-512CE046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0BB6AB6-4BD9-4FE7-A176-A7D77072A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A8CED4-0FA2-4F8B-8DEC-86CBFB4D2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ABE446-C36A-4315-829C-1498791F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4F9732-865C-4487-A149-14E9617C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FFD91F-201E-4AA7-9B63-EAA78249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6D853-21C1-46B5-B03C-6C149F1A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F575C7-946D-48E0-8AE8-CD8A5D3D9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9B13C-737B-4589-A662-B6DF2044F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BAF1-44A3-44DA-8533-1CE64DA3FD3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B0741-2284-430C-AF30-43903D239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E8E2B-214B-4522-ADA7-96E82CD14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8DD-AC90-476A-8ED5-FF579B182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2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F7095B3-1018-421A-A0D5-F7F99E35F45D}"/>
              </a:ext>
            </a:extLst>
          </p:cNvPr>
          <p:cNvSpPr txBox="1"/>
          <p:nvPr/>
        </p:nvSpPr>
        <p:spPr>
          <a:xfrm>
            <a:off x="1268561" y="60625"/>
            <a:ext cx="9654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Бесплатная программа скрининга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транстиретиновой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3500"/>
              </a:lnSpc>
            </a:pPr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амилоидной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полинейропатии (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-ПН)</a:t>
            </a: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DA82C9F4-F548-461B-8D36-32464C8FFD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16" y="6470149"/>
            <a:ext cx="582169" cy="33832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90ECE4E3-7D63-42BD-86C6-74822F1A2086}"/>
              </a:ext>
            </a:extLst>
          </p:cNvPr>
          <p:cNvSpPr txBox="1"/>
          <p:nvPr/>
        </p:nvSpPr>
        <p:spPr>
          <a:xfrm>
            <a:off x="1029400" y="1547457"/>
            <a:ext cx="38776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Позвоните на горячую линию по телефону </a:t>
            </a:r>
            <a:endParaRPr lang="en-US" sz="21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1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8-800-100-13-74</a:t>
            </a: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закажите курьерскую </a:t>
            </a:r>
            <a:endParaRPr lang="en-US" sz="21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доставку фильтр-карт (сухих пятен крови) </a:t>
            </a:r>
            <a:b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инструкцией и комплектом документов</a:t>
            </a:r>
          </a:p>
          <a:p>
            <a:endParaRPr lang="ru-RU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B1BA25-94FC-4271-B60B-353B5ED26F10}"/>
              </a:ext>
            </a:extLst>
          </p:cNvPr>
          <p:cNvSpPr txBox="1"/>
          <p:nvPr/>
        </p:nvSpPr>
        <p:spPr>
          <a:xfrm>
            <a:off x="7522805" y="1581562"/>
            <a:ext cx="34249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Заполните комплект документов</a:t>
            </a:r>
            <a:b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нанесите кровь пациента </a:t>
            </a:r>
            <a:b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фильтр-карту в соответствии </a:t>
            </a:r>
            <a:b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инструкцией</a:t>
            </a:r>
          </a:p>
          <a:p>
            <a:endParaRPr lang="ru-RU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3D7F5A8-1B83-4FDE-8CFE-F797F3730672}"/>
              </a:ext>
            </a:extLst>
          </p:cNvPr>
          <p:cNvSpPr txBox="1"/>
          <p:nvPr/>
        </p:nvSpPr>
        <p:spPr>
          <a:xfrm>
            <a:off x="1195216" y="3195144"/>
            <a:ext cx="36896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Позвоните на горячую линию для регистрации заявки и вызова курьера, который заберёт фильтр-карты </a:t>
            </a:r>
            <a:b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документы и отвезёт их в лабораторию</a:t>
            </a:r>
          </a:p>
          <a:p>
            <a:endParaRPr lang="ru-RU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4B2F4F9-0293-48DF-826D-E2F0C28C843C}"/>
              </a:ext>
            </a:extLst>
          </p:cNvPr>
          <p:cNvSpPr txBox="1"/>
          <p:nvPr/>
        </p:nvSpPr>
        <p:spPr>
          <a:xfrm>
            <a:off x="7645722" y="3195144"/>
            <a:ext cx="3351062" cy="99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en-US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недели результаты </a:t>
            </a:r>
          </a:p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генетического теста будут  </a:t>
            </a:r>
          </a:p>
          <a:p>
            <a:pPr>
              <a:lnSpc>
                <a:spcPts val="1800"/>
              </a:lnSpc>
            </a:pP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отправлены вам</a:t>
            </a:r>
            <a:br>
              <a:rPr lang="en-US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электронную почту</a:t>
            </a:r>
            <a:endParaRPr lang="ru-RU" sz="21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CE60729-6CCF-4CE7-A93F-D2FD1E349A96}"/>
              </a:ext>
            </a:extLst>
          </p:cNvPr>
          <p:cNvSpPr txBox="1"/>
          <p:nvPr/>
        </p:nvSpPr>
        <p:spPr>
          <a:xfrm>
            <a:off x="5399140" y="4439065"/>
            <a:ext cx="393833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8-800-100-13-74</a:t>
            </a:r>
            <a:endParaRPr lang="ru-RU" sz="5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41AABCF-9019-44EA-825E-298685B7FE37}"/>
              </a:ext>
            </a:extLst>
          </p:cNvPr>
          <p:cNvSpPr txBox="1"/>
          <p:nvPr/>
        </p:nvSpPr>
        <p:spPr>
          <a:xfrm>
            <a:off x="2269423" y="6444540"/>
            <a:ext cx="765315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1600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Пфайзер</a:t>
            </a:r>
            <a:r>
              <a:rPr lang="ru-RU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Инновации»: Россия, 123112, Москва, Пресненская наб., д. 10, БЦ «Башня на Набережной» (блок С).</a:t>
            </a:r>
          </a:p>
          <a:p>
            <a:pPr>
              <a:lnSpc>
                <a:spcPts val="1600"/>
              </a:lnSpc>
            </a:pPr>
            <a:r>
              <a:rPr lang="ru-RU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+7 495 287-50-00. Факс: +7 495 287-53-00.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036895F-CA4D-4866-8F97-3062EB402C41}"/>
              </a:ext>
            </a:extLst>
          </p:cNvPr>
          <p:cNvSpPr/>
          <p:nvPr/>
        </p:nvSpPr>
        <p:spPr>
          <a:xfrm>
            <a:off x="379547" y="1400810"/>
            <a:ext cx="5525769" cy="130816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DBF9CD3-66CD-41CC-93C1-57443ECCAB45}"/>
              </a:ext>
            </a:extLst>
          </p:cNvPr>
          <p:cNvSpPr/>
          <p:nvPr/>
        </p:nvSpPr>
        <p:spPr>
          <a:xfrm>
            <a:off x="6410326" y="1431067"/>
            <a:ext cx="5580048" cy="121157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515635B4-E426-4B19-8902-9EBEEAAA09AC}"/>
              </a:ext>
            </a:extLst>
          </p:cNvPr>
          <p:cNvSpPr/>
          <p:nvPr/>
        </p:nvSpPr>
        <p:spPr>
          <a:xfrm>
            <a:off x="423200" y="3023542"/>
            <a:ext cx="5525769" cy="127668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FF6A22BE-CD20-4656-BEB8-DEC6CDB1A8CE}"/>
              </a:ext>
            </a:extLst>
          </p:cNvPr>
          <p:cNvSpPr/>
          <p:nvPr/>
        </p:nvSpPr>
        <p:spPr>
          <a:xfrm>
            <a:off x="6480223" y="3006527"/>
            <a:ext cx="5510151" cy="125737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E99DF6-41C9-4F1E-9760-4D529FDFE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034" y="1625993"/>
            <a:ext cx="676275" cy="6667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58D51A-BFDE-47C2-B298-EBAE216E2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2051" y="1547457"/>
            <a:ext cx="885825" cy="7524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F0F18C-FB38-4989-B445-2210495D08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1186" y="3228458"/>
            <a:ext cx="790575" cy="6381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1A70E5-0160-4935-ADAE-FA1B19F3B2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0825" y="3176545"/>
            <a:ext cx="771525" cy="63817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B9F7B4A-0A13-485B-A5E1-8EEA74C87C95}"/>
              </a:ext>
            </a:extLst>
          </p:cNvPr>
          <p:cNvSpPr/>
          <p:nvPr/>
        </p:nvSpPr>
        <p:spPr>
          <a:xfrm>
            <a:off x="455748" y="1625993"/>
            <a:ext cx="626111" cy="7753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618B5FF-E512-4F7C-B27E-BE2B40E22FE0}"/>
              </a:ext>
            </a:extLst>
          </p:cNvPr>
          <p:cNvSpPr/>
          <p:nvPr/>
        </p:nvSpPr>
        <p:spPr>
          <a:xfrm>
            <a:off x="576637" y="3241913"/>
            <a:ext cx="626111" cy="7753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4BB17A5-E056-48EA-943A-F542DDEE55E7}"/>
              </a:ext>
            </a:extLst>
          </p:cNvPr>
          <p:cNvSpPr/>
          <p:nvPr/>
        </p:nvSpPr>
        <p:spPr>
          <a:xfrm>
            <a:off x="6870663" y="1598185"/>
            <a:ext cx="626111" cy="7753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EBD0812-4370-4AB4-9C84-BDB1BF37E7D8}"/>
              </a:ext>
            </a:extLst>
          </p:cNvPr>
          <p:cNvSpPr/>
          <p:nvPr/>
        </p:nvSpPr>
        <p:spPr>
          <a:xfrm>
            <a:off x="6870181" y="3176545"/>
            <a:ext cx="626111" cy="7753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0050E3B-CA20-4AEA-BB62-D6776C3FC1B2}"/>
              </a:ext>
            </a:extLst>
          </p:cNvPr>
          <p:cNvSpPr/>
          <p:nvPr/>
        </p:nvSpPr>
        <p:spPr>
          <a:xfrm>
            <a:off x="2763786" y="4602318"/>
            <a:ext cx="7111131" cy="98488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58">
            <a:extLst>
              <a:ext uri="{FF2B5EF4-FFF2-40B4-BE49-F238E27FC236}">
                <a16:creationId xmlns:a16="http://schemas.microsoft.com/office/drawing/2014/main" id="{D956A6E5-C6BA-4E5E-B45C-FBD58C6443FA}"/>
              </a:ext>
            </a:extLst>
          </p:cNvPr>
          <p:cNvSpPr txBox="1"/>
          <p:nvPr/>
        </p:nvSpPr>
        <p:spPr>
          <a:xfrm>
            <a:off x="2485380" y="4893974"/>
            <a:ext cx="3224463" cy="902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Позвоните по телефону</a:t>
            </a:r>
          </a:p>
          <a:p>
            <a:pPr algn="r"/>
            <a:r>
              <a:rPr lang="ru-RU" sz="2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«горячей линии»</a:t>
            </a:r>
          </a:p>
          <a:p>
            <a:endParaRPr lang="ru-RU" dirty="0"/>
          </a:p>
        </p:txBody>
      </p:sp>
      <p:sp>
        <p:nvSpPr>
          <p:cNvPr id="34" name="TextBox 59">
            <a:extLst>
              <a:ext uri="{FF2B5EF4-FFF2-40B4-BE49-F238E27FC236}">
                <a16:creationId xmlns:a16="http://schemas.microsoft.com/office/drawing/2014/main" id="{3CE60729-6CCF-4CE7-A93F-D2FD1E349A96}"/>
              </a:ext>
            </a:extLst>
          </p:cNvPr>
          <p:cNvSpPr txBox="1"/>
          <p:nvPr/>
        </p:nvSpPr>
        <p:spPr>
          <a:xfrm>
            <a:off x="5765428" y="4728244"/>
            <a:ext cx="393833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8-800-100-13-74</a:t>
            </a:r>
            <a:endParaRPr lang="ru-RU" sz="5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DCABCED-E483-4B74-9AF0-184FB0446685}"/>
              </a:ext>
            </a:extLst>
          </p:cNvPr>
          <p:cNvSpPr/>
          <p:nvPr/>
        </p:nvSpPr>
        <p:spPr>
          <a:xfrm>
            <a:off x="-127751" y="5702765"/>
            <a:ext cx="4297548" cy="502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Служба Медицинской Информации: </a:t>
            </a:r>
            <a:r>
              <a:rPr lang="en-US" sz="1100" dirty="0">
                <a:solidFill>
                  <a:schemeClr val="tx1"/>
                </a:solidFill>
              </a:rPr>
              <a:t>Medinfo.Russia@Pfizer.com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9A8C805-EB0B-4314-A13E-7AF92305DFAB}"/>
              </a:ext>
            </a:extLst>
          </p:cNvPr>
          <p:cNvSpPr/>
          <p:nvPr/>
        </p:nvSpPr>
        <p:spPr>
          <a:xfrm>
            <a:off x="-422809" y="5983607"/>
            <a:ext cx="6742162" cy="502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Доступ к информации о рецептурных препаратах </a:t>
            </a:r>
            <a:r>
              <a:rPr lang="en-US" sz="1100" dirty="0">
                <a:solidFill>
                  <a:schemeClr val="tx1"/>
                </a:solidFill>
              </a:rPr>
              <a:t>Pfizer </a:t>
            </a:r>
            <a:r>
              <a:rPr lang="ru-RU" sz="1100" dirty="0">
                <a:solidFill>
                  <a:schemeClr val="tx1"/>
                </a:solidFill>
              </a:rPr>
              <a:t>на интернет-сайте </a:t>
            </a:r>
            <a:r>
              <a:rPr lang="en-US" sz="1100" dirty="0">
                <a:solidFill>
                  <a:schemeClr val="tx1"/>
                </a:solidFill>
              </a:rPr>
              <a:t>www.pfizermedinfo.ru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B5250FB-96DF-4001-AF6E-91FD0AFD6DD3}"/>
              </a:ext>
            </a:extLst>
          </p:cNvPr>
          <p:cNvSpPr/>
          <p:nvPr/>
        </p:nvSpPr>
        <p:spPr>
          <a:xfrm>
            <a:off x="10780825" y="6180169"/>
            <a:ext cx="1250148" cy="623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555555"/>
                </a:solidFill>
                <a:latin typeface="Arial" panose="020B0604020202020204" pitchFamily="34" charset="0"/>
              </a:rPr>
              <a:t>PP-VYN-RUS-0172</a:t>
            </a:r>
            <a:endParaRPr lang="ru-RU" sz="900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rgbClr val="555555"/>
                </a:solidFill>
                <a:latin typeface="Arial" panose="020B0604020202020204" pitchFamily="34" charset="0"/>
              </a:rPr>
              <a:t>10</a:t>
            </a:r>
            <a:r>
              <a:rPr lang="en-US" sz="900" dirty="0">
                <a:solidFill>
                  <a:srgbClr val="555555"/>
                </a:solidFill>
                <a:latin typeface="Arial" panose="020B0604020202020204" pitchFamily="34" charset="0"/>
              </a:rPr>
              <a:t>/01/202</a:t>
            </a:r>
            <a:r>
              <a:rPr lang="ru-RU" sz="900" dirty="0">
                <a:solidFill>
                  <a:srgbClr val="555555"/>
                </a:solidFill>
                <a:latin typeface="Arial" panose="020B0604020202020204" pitchFamily="34" charset="0"/>
              </a:rPr>
              <a:t>1</a:t>
            </a:r>
            <a:r>
              <a:rPr lang="en-US" sz="900" dirty="0">
                <a:solidFill>
                  <a:srgbClr val="555555"/>
                </a:solidFill>
                <a:latin typeface="Arial" panose="020B0604020202020204" pitchFamily="34" charset="0"/>
              </a:rPr>
              <a:t> </a:t>
            </a:r>
            <a:endParaRPr lang="ru-RU" sz="900" dirty="0">
              <a:solidFill>
                <a:srgbClr val="55555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77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4624</TotalTime>
  <Words>169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diz6</dc:creator>
  <cp:lastModifiedBy>Maslova, Anna</cp:lastModifiedBy>
  <cp:revision>22</cp:revision>
  <dcterms:created xsi:type="dcterms:W3CDTF">2018-11-14T06:47:55Z</dcterms:created>
  <dcterms:modified xsi:type="dcterms:W3CDTF">2020-12-14T08:23:28Z</dcterms:modified>
</cp:coreProperties>
</file>