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58" r:id="rId19"/>
    <p:sldId id="257" r:id="rId20"/>
    <p:sldId id="259" r:id="rId21"/>
    <p:sldId id="260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CB2"/>
    <a:srgbClr val="B08C62"/>
    <a:srgbClr val="CB1A75"/>
    <a:srgbClr val="7DC100"/>
    <a:srgbClr val="5363AB"/>
    <a:srgbClr val="00BBAB"/>
    <a:srgbClr val="009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6E0-3681-4011-AECC-50FED7C703C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3C44-85BC-4ED2-B401-3CBE23D4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69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6E0-3681-4011-AECC-50FED7C703C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3C44-85BC-4ED2-B401-3CBE23D4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6E0-3681-4011-AECC-50FED7C703C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3C44-85BC-4ED2-B401-3CBE23D4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9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6E0-3681-4011-AECC-50FED7C703C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3C44-85BC-4ED2-B401-3CBE23D4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0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6E0-3681-4011-AECC-50FED7C703C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3C44-85BC-4ED2-B401-3CBE23D4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30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6E0-3681-4011-AECC-50FED7C703C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3C44-85BC-4ED2-B401-3CBE23D4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29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6E0-3681-4011-AECC-50FED7C703C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3C44-85BC-4ED2-B401-3CBE23D4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6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6E0-3681-4011-AECC-50FED7C703C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3C44-85BC-4ED2-B401-3CBE23D4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2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6E0-3681-4011-AECC-50FED7C703C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3C44-85BC-4ED2-B401-3CBE23D4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6E0-3681-4011-AECC-50FED7C703C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3C44-85BC-4ED2-B401-3CBE23D4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1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E6E0-3681-4011-AECC-50FED7C703C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D3C44-85BC-4ED2-B401-3CBE23D4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1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2E6E0-3681-4011-AECC-50FED7C703C7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D3C44-85BC-4ED2-B401-3CBE23D498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7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48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8622" y="437346"/>
            <a:ext cx="6347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АО «ВАЛЕНТА ФАРМ»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43" y="1828800"/>
            <a:ext cx="2427393" cy="2614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76" y="4849534"/>
            <a:ext cx="3154961" cy="1614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23" y="4740797"/>
            <a:ext cx="2472541" cy="17230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3" y="2036885"/>
            <a:ext cx="3207897" cy="2327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64" y="3614166"/>
            <a:ext cx="1032307" cy="103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052" y="303448"/>
            <a:ext cx="7093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ЭТОКСИДОЛ®</a:t>
            </a:r>
            <a:endParaRPr lang="ru-RU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97" y="5995057"/>
            <a:ext cx="475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1. Инструкция по медицинскому применению лекарственного препарата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Этоксидол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раствор для внутривенного и внутримышечного введения.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2. Инструкция по медицинскому применению лекарственного препарата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Этоксидол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® таблетки жевательные.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0556" y="3586782"/>
            <a:ext cx="3093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Хронических и острых нарушений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мозгового кровообращения;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Легких и умеренных когнитивных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расстройств;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Ишемической болезни сердца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(в составе комплексной терапии)</a:t>
            </a:r>
            <a:endParaRPr lang="ru-RU" sz="15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1163" y="1299962"/>
            <a:ext cx="71694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Этоксидол</a:t>
            </a: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® - оригинальный антиоксидант </a:t>
            </a:r>
            <a:r>
              <a:rPr lang="ru-RU" sz="2200" b="1" dirty="0">
                <a:solidFill>
                  <a:srgbClr val="7DC100"/>
                </a:solidFill>
              </a:rPr>
              <a:t>второго </a:t>
            </a:r>
          </a:p>
          <a:p>
            <a:r>
              <a:rPr lang="ru-RU" sz="2200" b="1" dirty="0">
                <a:solidFill>
                  <a:srgbClr val="7DC100"/>
                </a:solidFill>
              </a:rPr>
              <a:t>поколения</a:t>
            </a:r>
          </a:p>
          <a:p>
            <a:endParaRPr lang="ru-RU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Оказывает </a:t>
            </a:r>
            <a:r>
              <a:rPr lang="ru-RU" sz="2200" b="1" dirty="0">
                <a:solidFill>
                  <a:srgbClr val="7DC100"/>
                </a:solidFill>
              </a:rPr>
              <a:t>двойное</a:t>
            </a: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антиоксидантное действие </a:t>
            </a:r>
          </a:p>
          <a:p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лечения</a:t>
            </a:r>
            <a:r>
              <a:rPr lang="ru-RU" sz="2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1,2</a:t>
            </a:r>
            <a:r>
              <a:rPr lang="ru-RU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86" y="3660204"/>
            <a:ext cx="285750" cy="285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89" y="4359258"/>
            <a:ext cx="285750" cy="285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89" y="5055293"/>
            <a:ext cx="285750" cy="285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7" y="1302594"/>
            <a:ext cx="850941" cy="850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0" y="2307623"/>
            <a:ext cx="850941" cy="850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68" y="3138984"/>
            <a:ext cx="3456132" cy="371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3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052" y="303448"/>
            <a:ext cx="7093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ЭТОКСИДОЛ®</a:t>
            </a:r>
            <a:endParaRPr lang="ru-RU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11" y="5909144"/>
            <a:ext cx="337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1. Инструкция по медицинскому применению лекарственного препарата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Этоксидол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раствор для внутривенного и внутримышечного введения. 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2. Инструкция по медицинскому применению лекарственного препарата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Этоксидол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® таблетки жевательные.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3063" y="1537959"/>
            <a:ext cx="655950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5363AB"/>
                </a:solidFill>
              </a:rPr>
              <a:t>Действующее вещество</a:t>
            </a:r>
            <a:r>
              <a:rPr lang="ru-RU" sz="1500" baseline="30000" dirty="0">
                <a:solidFill>
                  <a:srgbClr val="5363AB"/>
                </a:solidFill>
              </a:rPr>
              <a:t>1,2</a:t>
            </a:r>
            <a:r>
              <a:rPr lang="ru-RU" sz="1500" dirty="0">
                <a:solidFill>
                  <a:srgbClr val="5363AB"/>
                </a:solidFill>
              </a:rPr>
              <a:t>: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Этилметилгидроксипиридина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500" b="1" dirty="0" err="1">
                <a:solidFill>
                  <a:srgbClr val="7DC100"/>
                </a:solidFill>
              </a:rPr>
              <a:t>малат</a:t>
            </a:r>
            <a:endParaRPr lang="ru-RU" sz="1500" b="1" dirty="0">
              <a:solidFill>
                <a:srgbClr val="7DC100"/>
              </a:solidFill>
            </a:endParaRP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rgbClr val="5363AB"/>
                </a:solidFill>
              </a:rPr>
              <a:t>Фармакологическая </a:t>
            </a:r>
            <a:r>
              <a:rPr lang="ru-RU" sz="1500" dirty="0" smtClean="0">
                <a:solidFill>
                  <a:srgbClr val="5363AB"/>
                </a:solidFill>
              </a:rPr>
              <a:t>группа</a:t>
            </a:r>
            <a:r>
              <a:rPr lang="ru-RU" sz="1500" baseline="30000" dirty="0">
                <a:solidFill>
                  <a:srgbClr val="5363AB"/>
                </a:solidFill>
              </a:rPr>
              <a:t>1,2</a:t>
            </a:r>
            <a:r>
              <a:rPr lang="ru-RU" sz="1500" dirty="0" smtClean="0">
                <a:solidFill>
                  <a:srgbClr val="5363AB"/>
                </a:solidFill>
              </a:rPr>
              <a:t>:</a:t>
            </a:r>
            <a:endParaRPr lang="ru-RU" sz="1500" dirty="0">
              <a:solidFill>
                <a:srgbClr val="5363AB"/>
              </a:solidFill>
            </a:endParaRPr>
          </a:p>
          <a:p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Антигипоксанты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и антиоксиданты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rgbClr val="5363AB"/>
                </a:solidFill>
              </a:rPr>
              <a:t>Условия отпуска из </a:t>
            </a:r>
            <a:r>
              <a:rPr lang="ru-RU" sz="1500" dirty="0" smtClean="0">
                <a:solidFill>
                  <a:srgbClr val="5363AB"/>
                </a:solidFill>
              </a:rPr>
              <a:t>аптек</a:t>
            </a:r>
            <a:r>
              <a:rPr lang="ru-RU" sz="1500" baseline="30000" dirty="0">
                <a:solidFill>
                  <a:srgbClr val="5363AB"/>
                </a:solidFill>
              </a:rPr>
              <a:t>1,2</a:t>
            </a:r>
            <a:r>
              <a:rPr lang="ru-RU" sz="1500" dirty="0" smtClean="0">
                <a:solidFill>
                  <a:srgbClr val="5363AB"/>
                </a:solidFill>
              </a:rPr>
              <a:t>: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По рецепту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rgbClr val="5363AB"/>
                </a:solidFill>
              </a:rPr>
              <a:t>Срок </a:t>
            </a:r>
            <a:r>
              <a:rPr lang="ru-RU" sz="1500" dirty="0" smtClean="0">
                <a:solidFill>
                  <a:srgbClr val="5363AB"/>
                </a:solidFill>
              </a:rPr>
              <a:t>годности</a:t>
            </a:r>
            <a:r>
              <a:rPr lang="ru-RU" sz="1500" baseline="30000" dirty="0">
                <a:solidFill>
                  <a:srgbClr val="5363AB"/>
                </a:solidFill>
              </a:rPr>
              <a:t>1,2</a:t>
            </a:r>
            <a:r>
              <a:rPr lang="ru-RU" sz="1500" dirty="0" smtClean="0">
                <a:solidFill>
                  <a:srgbClr val="5363AB"/>
                </a:solidFill>
              </a:rPr>
              <a:t>: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3 года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rgbClr val="5363AB"/>
                </a:solidFill>
              </a:rPr>
              <a:t>Формы выпуска: </a:t>
            </a:r>
          </a:p>
          <a:p>
            <a:r>
              <a:rPr lang="ru-RU" sz="1500" b="1" dirty="0">
                <a:solidFill>
                  <a:srgbClr val="7DC100"/>
                </a:solidFill>
              </a:rPr>
              <a:t>Раствор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для внутривенного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и внутримышечного введения,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50 мг/мл. Ампулы по 2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или 5 мл (10 ампул в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уп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.).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b="1" dirty="0">
                <a:solidFill>
                  <a:srgbClr val="7DC100"/>
                </a:solidFill>
              </a:rPr>
              <a:t>Таблетки жевательные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100 мг. По 10 и 50 таблеток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1" y="1346859"/>
            <a:ext cx="814493" cy="8144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11" y="3220872"/>
            <a:ext cx="5256489" cy="3515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21" y="3952160"/>
            <a:ext cx="104775" cy="104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21" y="5073547"/>
            <a:ext cx="104775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23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052" y="303448"/>
            <a:ext cx="7093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ЭТОКСИДОЛ®</a:t>
            </a:r>
            <a:endParaRPr lang="ru-RU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9314" y="779191"/>
            <a:ext cx="5965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5363AB"/>
                </a:solidFill>
              </a:rPr>
              <a:t>Дает клеткам мозга энергию для выживания</a:t>
            </a:r>
          </a:p>
          <a:p>
            <a:pPr algn="ctr"/>
            <a:r>
              <a:rPr lang="ru-RU" sz="2200" dirty="0">
                <a:solidFill>
                  <a:srgbClr val="5363AB"/>
                </a:solidFill>
              </a:rPr>
              <a:t>в условиях ишемии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111" y="5445120"/>
            <a:ext cx="7072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1. 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Сернов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Л.Н. с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соавт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. Итоги исследования отечественного препарата, антиоксиданта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II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поколения –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этоксидола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. Под редакцией и при участии: академика РАН, профессора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Арчакова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А.И., академика РАН, заслуженного деятеля науки, профессора д.м.н.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Кукеса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В.Г., доцента Дмитриева Д.А. АНО Международная ассоциация клинических фармакологов и фармацевтов. 2014.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Дадашева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М.Н., Тараненко Н.Ю., Агафонов Б.В., Чудаков С.Ю. Патогенетическая терапия новым отечественным антиоксидантом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Этоксидолом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при цереброваскулярной болезни. Вестник семейной медицины № 1–2 – 2015.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3. Горошко О.А., Новиков К.Н.,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Кукес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В.Г.,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Воейков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В.Л., Архипов В.В.,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Буравлева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Е.В., Бердникова Н.Г.,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Жестовская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А.С. Коррекция окислительного стресса у больных хронической ишемией головного мозга. Клиническая медицина. 2016; 94(7).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4.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Amber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Dahlin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. Expression Profiling of the Solute Carrier Gene Family in the Mouse Brain. The Journal of Pharmacology and Experimental Therapeutics. 2009.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24" y="2865917"/>
            <a:ext cx="762464" cy="762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24" y="3757696"/>
            <a:ext cx="762464" cy="762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24" y="4380148"/>
            <a:ext cx="762464" cy="7624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8085" y="2413757"/>
            <a:ext cx="655950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Преимущества перед предыдущим поколением антиоксидантов (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сукцинаты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):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Этоксидол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® восстанавливает </a:t>
            </a:r>
            <a:r>
              <a:rPr lang="ru-RU" sz="1500" b="1" dirty="0">
                <a:solidFill>
                  <a:srgbClr val="7DC100"/>
                </a:solidFill>
              </a:rPr>
              <a:t>собственную антиоксидантную систему организма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, дополнительно к непосредственному антиоксидантному действию</a:t>
            </a:r>
            <a:r>
              <a:rPr lang="ru-RU" sz="1500" b="1" baseline="30000" dirty="0">
                <a:solidFill>
                  <a:schemeClr val="bg1">
                    <a:lumMod val="50000"/>
                  </a:schemeClr>
                </a:solidFill>
              </a:rPr>
              <a:t>1-3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Дает </a:t>
            </a:r>
            <a:r>
              <a:rPr lang="ru-RU" sz="1500" b="1" dirty="0">
                <a:solidFill>
                  <a:srgbClr val="7DC100"/>
                </a:solidFill>
              </a:rPr>
              <a:t>в 2,5 раза больше энергии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клеткам в зоне ишемии, за счет активации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пируватного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шунта</a:t>
            </a:r>
            <a:r>
              <a:rPr lang="ru-RU" sz="1500" b="1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b="1" dirty="0">
                <a:solidFill>
                  <a:srgbClr val="7DC100"/>
                </a:solidFill>
              </a:rPr>
              <a:t>Лучше проникает через ГЭБ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, так как имеет больше белков-переносчиков</a:t>
            </a:r>
            <a:r>
              <a:rPr lang="ru-RU" sz="1500" baseline="300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. Важно для энергетического обмена нейронов при гипоксии</a:t>
            </a:r>
          </a:p>
        </p:txBody>
      </p:sp>
    </p:spTree>
    <p:extLst>
      <p:ext uri="{BB962C8B-B14F-4D97-AF65-F5344CB8AC3E}">
        <p14:creationId xmlns:p14="http://schemas.microsoft.com/office/powerpoint/2010/main" val="139770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052" y="303448"/>
            <a:ext cx="7093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ЭТОКСИДОЛ®</a:t>
            </a:r>
            <a:endParaRPr lang="ru-RU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9314" y="779191"/>
            <a:ext cx="5965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5363AB"/>
                </a:solidFill>
              </a:rPr>
              <a:t>Защищает клетку от </a:t>
            </a:r>
            <a:r>
              <a:rPr lang="ru-RU" sz="2200" dirty="0" err="1">
                <a:solidFill>
                  <a:srgbClr val="5363AB"/>
                </a:solidFill>
              </a:rPr>
              <a:t>оксидантного</a:t>
            </a:r>
            <a:r>
              <a:rPr lang="ru-RU" sz="2200" dirty="0">
                <a:solidFill>
                  <a:srgbClr val="5363AB"/>
                </a:solidFill>
              </a:rPr>
              <a:t> стресса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406" y="5708668"/>
            <a:ext cx="4575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2. Горошко О.А. 1 , Новиков К.Н. 2 ,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Кукес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В.Г.1 ,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Воейков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В.Л.2 , Архипов В.В.1 ,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Буравлева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Е.В.2 , Бердникова Н.Г.3 ,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Жестовская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А.С.3 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КОРРЕКЦИЯ ОКИСЛИТЕЛЬНОГО СТРЕССА У БОЛЬНЫХ ХРОНИЧЕСКОЙ ИШЕМИЕЙ ГОЛОВНОГО МОЗГА 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Центр клинической фармакологии ФГБУ «Научный центр экспертизы средств медицинского применения» Минздрава РФ, 127051, г. Москва; 2 ФГОУ ВПО «Московский государственный университет им. М.В. Ломоносова», 119991, Москва; 3 ГБОУ ВПО «Первый Московский государственный медицинский университет им. И.М. Сеченова» Минздрава России, 119991, Клиническая медицина. 2016; 94(7)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9700" y="2329976"/>
            <a:ext cx="3466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7DC100"/>
                </a:solidFill>
              </a:rPr>
              <a:t>Малат</a:t>
            </a:r>
            <a:r>
              <a:rPr lang="ru-RU" sz="2000" dirty="0">
                <a:solidFill>
                  <a:srgbClr val="7DC100"/>
                </a:solidFill>
              </a:rPr>
              <a:t> сам </a:t>
            </a:r>
          </a:p>
          <a:p>
            <a:r>
              <a:rPr lang="ru-RU" sz="2000" dirty="0">
                <a:solidFill>
                  <a:srgbClr val="7DC100"/>
                </a:solidFill>
              </a:rPr>
              <a:t>является </a:t>
            </a:r>
          </a:p>
          <a:p>
            <a:r>
              <a:rPr lang="ru-RU" sz="2000" dirty="0">
                <a:solidFill>
                  <a:srgbClr val="7DC100"/>
                </a:solidFill>
              </a:rPr>
              <a:t>антиоксидантом</a:t>
            </a:r>
          </a:p>
          <a:p>
            <a:endParaRPr lang="ru-RU" sz="2000" dirty="0" smtClean="0">
              <a:solidFill>
                <a:srgbClr val="7DC100"/>
              </a:solidFill>
            </a:endParaRPr>
          </a:p>
          <a:p>
            <a:endParaRPr lang="ru-RU" sz="2000" dirty="0">
              <a:solidFill>
                <a:srgbClr val="7DC100"/>
              </a:solidFill>
            </a:endParaRPr>
          </a:p>
          <a:p>
            <a:r>
              <a:rPr lang="ru-RU" sz="2000" dirty="0" err="1">
                <a:solidFill>
                  <a:srgbClr val="7DC100"/>
                </a:solidFill>
              </a:rPr>
              <a:t>Малат</a:t>
            </a:r>
            <a:r>
              <a:rPr lang="ru-RU" sz="2000" dirty="0">
                <a:solidFill>
                  <a:srgbClr val="7DC100"/>
                </a:solidFill>
              </a:rPr>
              <a:t> </a:t>
            </a:r>
            <a:r>
              <a:rPr lang="ru-RU" sz="2000" dirty="0" smtClean="0">
                <a:solidFill>
                  <a:srgbClr val="7DC100"/>
                </a:solidFill>
              </a:rPr>
              <a:t>восстанавливает </a:t>
            </a:r>
            <a:endParaRPr lang="ru-RU" sz="2000" dirty="0">
              <a:solidFill>
                <a:srgbClr val="7DC100"/>
              </a:solidFill>
            </a:endParaRPr>
          </a:p>
          <a:p>
            <a:r>
              <a:rPr lang="ru-RU" sz="2000" dirty="0" smtClean="0">
                <a:solidFill>
                  <a:srgbClr val="7DC100"/>
                </a:solidFill>
              </a:rPr>
              <a:t>собственную антиоксидантную </a:t>
            </a:r>
            <a:endParaRPr lang="ru-RU" sz="2000" dirty="0">
              <a:solidFill>
                <a:srgbClr val="7DC100"/>
              </a:solidFill>
            </a:endParaRPr>
          </a:p>
          <a:p>
            <a:r>
              <a:rPr lang="ru-RU" sz="2000" dirty="0">
                <a:solidFill>
                  <a:srgbClr val="7DC100"/>
                </a:solidFill>
              </a:rPr>
              <a:t>систему клетки – </a:t>
            </a:r>
          </a:p>
          <a:p>
            <a:r>
              <a:rPr lang="ru-RU" sz="2000" dirty="0" err="1">
                <a:solidFill>
                  <a:srgbClr val="7DC100"/>
                </a:solidFill>
              </a:rPr>
              <a:t>Глутатион</a:t>
            </a:r>
            <a:endParaRPr lang="ru-RU" sz="2000" dirty="0">
              <a:solidFill>
                <a:srgbClr val="7DC1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6" y="2161943"/>
            <a:ext cx="850498" cy="8504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6" y="3880496"/>
            <a:ext cx="850498" cy="8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66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052" y="303448"/>
            <a:ext cx="7093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ЭТОКСИДОЛ®</a:t>
            </a:r>
            <a:endParaRPr lang="ru-RU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9314" y="779191"/>
            <a:ext cx="5965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5363AB"/>
                </a:solidFill>
              </a:rPr>
              <a:t>Способствует восстановлению собственной </a:t>
            </a:r>
          </a:p>
          <a:p>
            <a:pPr algn="ctr"/>
            <a:r>
              <a:rPr lang="ru-RU" sz="2200" dirty="0">
                <a:solidFill>
                  <a:srgbClr val="5363AB"/>
                </a:solidFill>
              </a:rPr>
              <a:t>антиоксидантной системы организма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51" y="3311624"/>
            <a:ext cx="891692" cy="891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54" y="2228012"/>
            <a:ext cx="891692" cy="891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141" y="3373405"/>
            <a:ext cx="891692" cy="891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26923" y="3119704"/>
            <a:ext cx="2455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Снижает концентрацию</a:t>
            </a:r>
          </a:p>
          <a:p>
            <a:pPr algn="ctr"/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вторичных продуктов</a:t>
            </a:r>
          </a:p>
          <a:p>
            <a:pPr algn="ctr"/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перекисного окисления</a:t>
            </a:r>
          </a:p>
          <a:p>
            <a:pPr algn="ctr"/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липидов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661" y="4162469"/>
            <a:ext cx="2455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Индуцирует</a:t>
            </a:r>
          </a:p>
          <a:p>
            <a:pPr algn="ctr"/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антиоксидантную</a:t>
            </a:r>
          </a:p>
          <a:p>
            <a:pPr algn="ctr"/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систему защиты</a:t>
            </a:r>
          </a:p>
          <a:p>
            <a:pPr algn="ctr"/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организма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3507" y="4216963"/>
            <a:ext cx="2455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Успешно</a:t>
            </a:r>
          </a:p>
          <a:p>
            <a:pPr algn="ctr"/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корригирует</a:t>
            </a:r>
          </a:p>
          <a:p>
            <a:pPr algn="ctr"/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окислительный</a:t>
            </a:r>
          </a:p>
          <a:p>
            <a:pPr algn="ctr"/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стресс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5528" y="4724794"/>
            <a:ext cx="4503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7DC100"/>
                </a:solidFill>
              </a:rPr>
              <a:t>«</a:t>
            </a:r>
            <a:r>
              <a:rPr lang="ru-RU" sz="1500" b="1" dirty="0">
                <a:solidFill>
                  <a:srgbClr val="7DC100"/>
                </a:solidFill>
              </a:rPr>
              <a:t>Уже через 5 дней</a:t>
            </a:r>
          </a:p>
          <a:p>
            <a:pPr algn="ctr"/>
            <a:r>
              <a:rPr lang="ru-RU" sz="1500" b="1" dirty="0">
                <a:solidFill>
                  <a:srgbClr val="7DC100"/>
                </a:solidFill>
              </a:rPr>
              <a:t>курсового введения</a:t>
            </a:r>
          </a:p>
          <a:p>
            <a:pPr algn="ctr"/>
            <a:r>
              <a:rPr lang="ru-RU" sz="1500" dirty="0" err="1">
                <a:solidFill>
                  <a:schemeClr val="bg1"/>
                </a:solidFill>
              </a:rPr>
              <a:t>этилметилгидроксипиридина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малат</a:t>
            </a:r>
            <a:endParaRPr lang="ru-RU" sz="1500" dirty="0">
              <a:solidFill>
                <a:schemeClr val="bg1"/>
              </a:solidFill>
            </a:endParaRPr>
          </a:p>
          <a:p>
            <a:pPr algn="ctr"/>
            <a:r>
              <a:rPr lang="ru-RU" sz="1500" dirty="0">
                <a:solidFill>
                  <a:schemeClr val="bg1"/>
                </a:solidFill>
              </a:rPr>
              <a:t>индуцирует антиоксидантную систему</a:t>
            </a:r>
          </a:p>
          <a:p>
            <a:pPr algn="ctr"/>
            <a:r>
              <a:rPr lang="ru-RU" sz="1500" dirty="0">
                <a:solidFill>
                  <a:schemeClr val="bg1"/>
                </a:solidFill>
              </a:rPr>
              <a:t>защиты организма и снижает концентрацию</a:t>
            </a:r>
          </a:p>
          <a:p>
            <a:pPr algn="ctr"/>
            <a:r>
              <a:rPr lang="ru-RU" sz="1500" dirty="0">
                <a:solidFill>
                  <a:schemeClr val="bg1"/>
                </a:solidFill>
              </a:rPr>
              <a:t>вторичных продуктов перекисного окисления</a:t>
            </a:r>
          </a:p>
          <a:p>
            <a:pPr algn="ctr"/>
            <a:r>
              <a:rPr lang="ru-RU" sz="1500" dirty="0">
                <a:solidFill>
                  <a:schemeClr val="bg1"/>
                </a:solidFill>
              </a:rPr>
              <a:t>липидов, что свидетельствует об успешной</a:t>
            </a:r>
          </a:p>
          <a:p>
            <a:pPr algn="ctr"/>
            <a:r>
              <a:rPr lang="ru-RU" sz="1500" dirty="0">
                <a:solidFill>
                  <a:schemeClr val="bg1"/>
                </a:solidFill>
              </a:rPr>
              <a:t>коррекции окислительного стресса у пациентов»</a:t>
            </a:r>
            <a:r>
              <a:rPr lang="ru-RU" sz="1400" b="1" baseline="30000" dirty="0">
                <a:solidFill>
                  <a:schemeClr val="bg1"/>
                </a:solidFill>
              </a:rPr>
              <a:t>1</a:t>
            </a:r>
            <a:r>
              <a:rPr lang="ru-RU" sz="15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155" y="5445197"/>
            <a:ext cx="1701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1. Горошко О.А., Новиков К.Н.,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Кукес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В.Г.,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Воейков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В.Л., Архипов В.В.,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Буравлева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Е.В., Бердникова Н.Г.3,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Жестовская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А.С. Коррекция окислительного стресса у больных хронической ишемией головного мозга. Клиническая медицина. 2016; 94(7). DOI 10.18821/0023-2149-2016-94-7-549-553</a:t>
            </a:r>
          </a:p>
        </p:txBody>
      </p:sp>
    </p:spTree>
    <p:extLst>
      <p:ext uri="{BB962C8B-B14F-4D97-AF65-F5344CB8AC3E}">
        <p14:creationId xmlns:p14="http://schemas.microsoft.com/office/powerpoint/2010/main" val="387497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58" y="3766781"/>
            <a:ext cx="3049942" cy="2963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052" y="730768"/>
            <a:ext cx="7093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ЭТОКСИДОЛ®</a:t>
            </a:r>
            <a:endParaRPr lang="ru-RU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9314" y="301522"/>
            <a:ext cx="5965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5363AB"/>
                </a:solidFill>
              </a:rPr>
              <a:t>За счет своего антиоксидантного  действия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053" y="6084068"/>
            <a:ext cx="565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М.Н.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Дадашева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, Н.Ю. Тараненко, Б.В. Агафонов, С.Ю. Чудаков. ПАТОГЕНЕТИЧЕСКАЯ ТЕРАПИЯ НОВЫМ ОТЕЧЕСТВЕННЫМ АНТИОКСИДАНТОМ ЭТОКСИДОЛОМ ПРИ ЦЕРЕБРОВАСКУЛЯРНОЙ БОЛЕЗНИ. 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Московский областной научно-исследовательский клинический институт им. М.Ф.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Владимирского.Московский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государственный медико-стоматологический университет им. А.И. Евдокимова. Вестник семейной медицины № 1–2 – 2015.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1894" y="1763288"/>
            <a:ext cx="35560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7DC100"/>
                </a:solidFill>
              </a:rPr>
              <a:t>Снижает проявления </a:t>
            </a:r>
          </a:p>
          <a:p>
            <a:r>
              <a:rPr lang="ru-RU" sz="2200" dirty="0">
                <a:solidFill>
                  <a:srgbClr val="7DC100"/>
                </a:solidFill>
              </a:rPr>
              <a:t>неврологического </a:t>
            </a:r>
          </a:p>
          <a:p>
            <a:r>
              <a:rPr lang="ru-RU" sz="2200" dirty="0">
                <a:solidFill>
                  <a:srgbClr val="7DC100"/>
                </a:solidFill>
              </a:rPr>
              <a:t>дефицита</a:t>
            </a:r>
          </a:p>
          <a:p>
            <a:endParaRPr lang="ru-RU" sz="2200" dirty="0">
              <a:solidFill>
                <a:srgbClr val="7DC100"/>
              </a:solidFill>
            </a:endParaRPr>
          </a:p>
          <a:p>
            <a:endParaRPr lang="ru-RU" sz="2200" dirty="0">
              <a:solidFill>
                <a:srgbClr val="7DC100"/>
              </a:solidFill>
            </a:endParaRPr>
          </a:p>
          <a:p>
            <a:r>
              <a:rPr lang="ru-RU" sz="2200" dirty="0">
                <a:solidFill>
                  <a:srgbClr val="7DC100"/>
                </a:solidFill>
              </a:rPr>
              <a:t>Восстанавливает </a:t>
            </a:r>
          </a:p>
          <a:p>
            <a:r>
              <a:rPr lang="ru-RU" sz="2200" dirty="0">
                <a:solidFill>
                  <a:srgbClr val="7DC100"/>
                </a:solidFill>
              </a:rPr>
              <a:t>функционал </a:t>
            </a:r>
          </a:p>
          <a:p>
            <a:r>
              <a:rPr lang="ru-RU" sz="2200" dirty="0">
                <a:solidFill>
                  <a:srgbClr val="7DC100"/>
                </a:solidFill>
              </a:rPr>
              <a:t>нервных клеток</a:t>
            </a:r>
          </a:p>
          <a:p>
            <a:endParaRPr lang="ru-RU" sz="2200" dirty="0">
              <a:solidFill>
                <a:srgbClr val="7DC100"/>
              </a:solidFill>
            </a:endParaRPr>
          </a:p>
          <a:p>
            <a:endParaRPr lang="ru-RU" sz="2200" dirty="0">
              <a:solidFill>
                <a:srgbClr val="7DC100"/>
              </a:solidFill>
            </a:endParaRPr>
          </a:p>
          <a:p>
            <a:r>
              <a:rPr lang="ru-RU" sz="2200" dirty="0">
                <a:solidFill>
                  <a:srgbClr val="7DC100"/>
                </a:solidFill>
              </a:rPr>
              <a:t>Улучшает общее </a:t>
            </a:r>
          </a:p>
          <a:p>
            <a:r>
              <a:rPr lang="ru-RU" sz="2200" dirty="0">
                <a:solidFill>
                  <a:srgbClr val="7DC100"/>
                </a:solidFill>
              </a:rPr>
              <a:t>состояние больного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37" y="1638650"/>
            <a:ext cx="840583" cy="8405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38" y="3346489"/>
            <a:ext cx="840583" cy="8405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38" y="5054328"/>
            <a:ext cx="840583" cy="8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77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0" y="4916797"/>
            <a:ext cx="1722935" cy="8450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9" y="2743198"/>
            <a:ext cx="2075726" cy="1796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20" y="3009258"/>
            <a:ext cx="19050" cy="2695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5236" y="225616"/>
            <a:ext cx="7093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ЭТОКСИДОЛ® ПОКАЗАНИЯ К ПРИМЕНЕНИЮ </a:t>
            </a:r>
          </a:p>
          <a:p>
            <a:pPr algn="ctr"/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И РЕЖИМ ДОЗИРОВАНИЯ</a:t>
            </a:r>
            <a:endParaRPr lang="ru-RU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3394" y="1141982"/>
            <a:ext cx="48372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5363AB"/>
                </a:solidFill>
              </a:rPr>
              <a:t>Цереброваскулярная болезнь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665" y="1566835"/>
            <a:ext cx="6455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ДИСЦИРКУЛЯТОРНАЯ ЭНЦЕФАЛОПАТИЯ/ХРОНИЧЕСКАЯ ИШЕМИЯ МОЗГА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3394" y="1722465"/>
            <a:ext cx="48372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5363AB"/>
                </a:solidFill>
              </a:rPr>
              <a:t>курсовая профилактика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4905" y="2928085"/>
            <a:ext cx="5309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ИНЪЕКЦИИ + ТАБЛЕТКИ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4905" y="4976637"/>
            <a:ext cx="5309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ТАБЛЕТКИ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4905" y="3436563"/>
            <a:ext cx="5457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Сначала  </a:t>
            </a:r>
            <a:r>
              <a:rPr lang="ru-RU" sz="1500" b="1" dirty="0">
                <a:solidFill>
                  <a:srgbClr val="7DC100"/>
                </a:solidFill>
              </a:rPr>
              <a:t>100 мг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2 раза/день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в/м </a:t>
            </a:r>
            <a:r>
              <a:rPr lang="ru-RU" sz="1500" dirty="0" smtClean="0">
                <a:solidFill>
                  <a:schemeClr val="bg1">
                    <a:lumMod val="75000"/>
                  </a:schemeClr>
                </a:solidFill>
              </a:rPr>
              <a:t>………………………….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10-14 дней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Далее      </a:t>
            </a:r>
            <a:r>
              <a:rPr lang="ru-RU" sz="1500" b="1" dirty="0">
                <a:solidFill>
                  <a:srgbClr val="7DC100"/>
                </a:solidFill>
              </a:rPr>
              <a:t>100 мг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(1 табл.) 3 раза/день  </a:t>
            </a:r>
            <a:r>
              <a:rPr lang="ru-RU" sz="1500" dirty="0" smtClean="0">
                <a:solidFill>
                  <a:schemeClr val="bg1">
                    <a:lumMod val="75000"/>
                  </a:schemeClr>
                </a:solidFill>
              </a:rPr>
              <a:t>…………………..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46-50 дней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4904" y="5431407"/>
            <a:ext cx="53092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Или без инъекций: </a:t>
            </a:r>
            <a:r>
              <a:rPr lang="ru-RU" sz="1500" b="1" dirty="0">
                <a:solidFill>
                  <a:srgbClr val="7DC100"/>
                </a:solidFill>
              </a:rPr>
              <a:t>100 мг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(1 табл.) 3 раза/день</a:t>
            </a:r>
            <a:r>
              <a:rPr lang="ru-RU" sz="15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bg1">
                    <a:lumMod val="75000"/>
                  </a:schemeClr>
                </a:solidFill>
              </a:rPr>
              <a:t>….……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60 дней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6053" y="5977256"/>
            <a:ext cx="8012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Раствор: максимальная суточная доза - 800 мг.  Таблетки: максимальная суточная доза - 800 мг, максимальная разовая доза  - 200 мг.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Капельно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раствор вводят - со скоростью 40-60 капель в минуту,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струйно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вводят медленно в течение 5-7 минут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** Умеренные в показаниях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Этоксидол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® таблетки жевательные 100 мг. 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1. Инструкция по медицинскому применению лекарственного препарата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Этоксидол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раствор для внутривенного и внутримышечного введения.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2. Инструкция по медицинскому применению лекарственного препарата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Этоксидол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® таблетки жевательные.</a:t>
            </a:r>
          </a:p>
        </p:txBody>
      </p:sp>
    </p:spTree>
    <p:extLst>
      <p:ext uri="{BB962C8B-B14F-4D97-AF65-F5344CB8AC3E}">
        <p14:creationId xmlns:p14="http://schemas.microsoft.com/office/powerpoint/2010/main" val="2199115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870" y="314662"/>
            <a:ext cx="27408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solidFill>
                  <a:schemeClr val="bg1">
                    <a:lumMod val="50000"/>
                  </a:schemeClr>
                </a:solidFill>
              </a:rPr>
              <a:t>ЭТОКСИДОЛ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®</a:t>
            </a:r>
            <a:endParaRPr lang="ru-RU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4714" y="359169"/>
            <a:ext cx="344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5363AB"/>
                </a:solidFill>
              </a:rPr>
              <a:t>Ключевые преимущества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5001" y="3126505"/>
            <a:ext cx="4441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7DC100"/>
                </a:solidFill>
              </a:rPr>
              <a:t>Ethylmethylhydroxypyridine</a:t>
            </a:r>
            <a:r>
              <a:rPr lang="en-US" sz="2200" dirty="0">
                <a:solidFill>
                  <a:srgbClr val="7DC100"/>
                </a:solidFill>
              </a:rPr>
              <a:t> Malate</a:t>
            </a:r>
            <a:endParaRPr lang="ru-RU" sz="2200" dirty="0">
              <a:solidFill>
                <a:srgbClr val="7DC1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01" y="2924091"/>
            <a:ext cx="923925" cy="9239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858" y="2402722"/>
            <a:ext cx="245065" cy="2450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54" y="3924864"/>
            <a:ext cx="104775" cy="1047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4496" y="1783050"/>
            <a:ext cx="208097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Ключевые преимущества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Этоксидола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над антиоксидантами предыдущего поколения обеспечивает </a:t>
            </a:r>
          </a:p>
          <a:p>
            <a:r>
              <a:rPr lang="ru-RU" sz="1500" b="1" dirty="0">
                <a:solidFill>
                  <a:srgbClr val="7DC100"/>
                </a:solidFill>
              </a:rPr>
              <a:t>молекула </a:t>
            </a:r>
            <a:r>
              <a:rPr lang="ru-RU" sz="1500" b="1" dirty="0" err="1">
                <a:solidFill>
                  <a:srgbClr val="7DC100"/>
                </a:solidFill>
              </a:rPr>
              <a:t>Malate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. 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Это оригинальная молекула.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Поэтому, если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в рецепте указан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Malate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, покупателю должен быть продан именно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Malate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Этоксидол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®).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648" y="6089859"/>
            <a:ext cx="6353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5363AB"/>
                </a:solidFill>
              </a:rPr>
              <a:t>Замена </a:t>
            </a:r>
            <a:r>
              <a:rPr lang="ru-RU" sz="2200" dirty="0" err="1">
                <a:solidFill>
                  <a:srgbClr val="5363AB"/>
                </a:solidFill>
              </a:rPr>
              <a:t>Malate</a:t>
            </a:r>
            <a:r>
              <a:rPr lang="ru-RU" sz="2200" dirty="0">
                <a:solidFill>
                  <a:srgbClr val="5363AB"/>
                </a:solidFill>
              </a:rPr>
              <a:t> на </a:t>
            </a:r>
            <a:r>
              <a:rPr lang="ru-RU" sz="2200" dirty="0" err="1">
                <a:solidFill>
                  <a:srgbClr val="5363AB"/>
                </a:solidFill>
              </a:rPr>
              <a:t>Succinate</a:t>
            </a:r>
            <a:r>
              <a:rPr lang="ru-RU" sz="2200" dirty="0">
                <a:solidFill>
                  <a:srgbClr val="5363AB"/>
                </a:solidFill>
              </a:rPr>
              <a:t> не допускается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75001" y="2854175"/>
            <a:ext cx="33088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Оригинальная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молекула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Этоксидол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®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2374" y="3807756"/>
            <a:ext cx="17492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Антиоксидантное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действие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5447" y="3807756"/>
            <a:ext cx="17492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Восстановление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собственной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антиоксидантной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системы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организма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5447" y="5304615"/>
            <a:ext cx="17492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Антиоксидантное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действие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57758" y="4994273"/>
            <a:ext cx="3308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86" y="5439338"/>
            <a:ext cx="104775" cy="1047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27" y="3924864"/>
            <a:ext cx="104775" cy="1047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74" y="3542547"/>
            <a:ext cx="19050" cy="22098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06" y="3542547"/>
            <a:ext cx="19050" cy="2209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901035" y="1387677"/>
            <a:ext cx="3308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Succinyl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76639" y="2355045"/>
            <a:ext cx="3308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Ethylmethylhydroxypyridine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succinate    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24942" y="1683890"/>
            <a:ext cx="3308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Fumarate 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36034" y="2006157"/>
            <a:ext cx="3308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Oxaloacetate         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81" y="2049318"/>
            <a:ext cx="245065" cy="24506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79" y="1734464"/>
            <a:ext cx="245065" cy="2450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63" y="1428656"/>
            <a:ext cx="245065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61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423" y="274321"/>
            <a:ext cx="5669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НАНОТРОПИЛ® НОВО И ФЕНОТРОПИЛ®: </a:t>
            </a:r>
            <a:endParaRPr lang="ru-RU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0423" y="751375"/>
            <a:ext cx="5669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err="1">
                <a:solidFill>
                  <a:srgbClr val="009FB1"/>
                </a:solidFill>
              </a:rPr>
              <a:t>Фонтурацетам</a:t>
            </a:r>
            <a:r>
              <a:rPr lang="ru-RU" sz="2200" dirty="0">
                <a:solidFill>
                  <a:srgbClr val="009FB1"/>
                </a:solidFill>
              </a:rPr>
              <a:t> производства</a:t>
            </a:r>
          </a:p>
          <a:p>
            <a:pPr algn="ctr"/>
            <a:r>
              <a:rPr lang="ru-RU" sz="2200" dirty="0">
                <a:solidFill>
                  <a:srgbClr val="009FB1"/>
                </a:solidFill>
              </a:rPr>
              <a:t>компании </a:t>
            </a:r>
            <a:r>
              <a:rPr lang="ru-RU" sz="2200" dirty="0" err="1">
                <a:solidFill>
                  <a:srgbClr val="009FB1"/>
                </a:solidFill>
              </a:rPr>
              <a:t>Валента</a:t>
            </a:r>
            <a:r>
              <a:rPr lang="ru-RU" sz="2200" dirty="0">
                <a:solidFill>
                  <a:srgbClr val="009FB1"/>
                </a:solidFill>
              </a:rPr>
              <a:t> </a:t>
            </a:r>
            <a:r>
              <a:rPr lang="ru-RU" sz="2200" dirty="0" err="1">
                <a:solidFill>
                  <a:srgbClr val="009FB1"/>
                </a:solidFill>
              </a:rPr>
              <a:t>Фарм</a:t>
            </a:r>
            <a:endParaRPr lang="ru-RU" sz="2200" dirty="0">
              <a:solidFill>
                <a:srgbClr val="009FB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3263" y="2344087"/>
            <a:ext cx="59436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00BBAB"/>
                </a:solidFill>
              </a:rPr>
              <a:t>МНН: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Фонтурацетам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rgbClr val="00BBAB"/>
                </a:solidFill>
              </a:rPr>
              <a:t>Производитель: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Валента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Фарм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На рынке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Фенотропил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® не представлен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по инициативе правообладателя с 2017 года. </a:t>
            </a:r>
          </a:p>
          <a:p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Нанотропил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® Ново - это возвращение </a:t>
            </a:r>
          </a:p>
          <a:p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Фонтурацетама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на российский рынок 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после многолетнего отсутствия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762" y="4795730"/>
            <a:ext cx="2730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Получен патент № 2699669 на препарат </a:t>
            </a:r>
            <a:r>
              <a:rPr lang="ru-RU" sz="1200" dirty="0" err="1">
                <a:solidFill>
                  <a:schemeClr val="bg1">
                    <a:lumMod val="65000"/>
                  </a:schemeClr>
                </a:solidFill>
              </a:rPr>
              <a:t>Нанотропил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® Ново. </a:t>
            </a:r>
          </a:p>
          <a:p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1200" dirty="0" err="1" smtClean="0">
                <a:solidFill>
                  <a:schemeClr val="bg1">
                    <a:lumMod val="65000"/>
                  </a:schemeClr>
                </a:solidFill>
              </a:rPr>
              <a:t>Нанотропил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® Ново имеет новый улучшенный состав вспомогательных веществ, которые обеспечивают лучшую стабильность и сниженную гигроскопичность лекарственного средства.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33" y="2235381"/>
            <a:ext cx="814796" cy="8147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17" y="4402183"/>
            <a:ext cx="5603920" cy="216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143" y="274321"/>
            <a:ext cx="5669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НАНОТРОПИЛ® НОВО:</a:t>
            </a:r>
          </a:p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ФАРМАКОДИНАМИКА </a:t>
            </a:r>
            <a:endParaRPr lang="ru-RU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154" y="2028631"/>
            <a:ext cx="5669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>
                <a:solidFill>
                  <a:srgbClr val="009FB1"/>
                </a:solidFill>
              </a:rPr>
              <a:t>Ноотропные</a:t>
            </a:r>
            <a:r>
              <a:rPr lang="ru-RU" sz="2200" dirty="0">
                <a:solidFill>
                  <a:srgbClr val="009FB1"/>
                </a:solidFill>
              </a:rPr>
              <a:t> эффекты: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0789" y="2597175"/>
            <a:ext cx="5943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Выраженное </a:t>
            </a:r>
            <a:r>
              <a:rPr lang="ru-RU" sz="1500" b="1" dirty="0" err="1">
                <a:solidFill>
                  <a:srgbClr val="00BBAB"/>
                </a:solidFill>
              </a:rPr>
              <a:t>антиамнестическое</a:t>
            </a:r>
            <a:r>
              <a:rPr lang="ru-RU" sz="1500" b="1" dirty="0">
                <a:solidFill>
                  <a:srgbClr val="00BBAB"/>
                </a:solidFill>
              </a:rPr>
              <a:t> действие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, способствует консолидации памяти, облегчает процесс обучения, 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Оказывает </a:t>
            </a:r>
            <a:r>
              <a:rPr lang="ru-RU" sz="1500" b="1" dirty="0">
                <a:solidFill>
                  <a:srgbClr val="00BBAB"/>
                </a:solidFill>
              </a:rPr>
              <a:t>положительное влияние на обменные процессы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, стимулирует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окислительно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-восстановительные процессы, повышает энергетический потенциал организма за счет утилизации глюкозы. 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b="1" dirty="0">
                <a:solidFill>
                  <a:srgbClr val="00BBAB"/>
                </a:solidFill>
              </a:rPr>
              <a:t>Повышает содержание норадреналина, дофамина и серотонина </a:t>
            </a:r>
          </a:p>
          <a:p>
            <a:r>
              <a:rPr lang="ru-RU" sz="1500" b="1" dirty="0">
                <a:solidFill>
                  <a:srgbClr val="00BBAB"/>
                </a:solidFill>
              </a:rPr>
              <a:t>в мозге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, не влияет на уровень содержания ГАМК, не оказывает заметного влияния на спонтанную биоэлектрическую активность мозга.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b="1" dirty="0">
                <a:solidFill>
                  <a:srgbClr val="00BBAB"/>
                </a:solidFill>
              </a:rPr>
              <a:t>Действие проявляется при однократной дозе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, что важно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при применении препарата в экстремальных условиях.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554" y="6224563"/>
            <a:ext cx="541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В.И.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Ахапкина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, Т.А. Воронина. ФАРМАТЕКА № 13 — 2005   Белоусов Ю.Б., Мухина М.А.  Качественная клиническая практика. 2005; 3.</a:t>
            </a:r>
          </a:p>
          <a:p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43" y="383627"/>
            <a:ext cx="2213548" cy="22135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519774"/>
            <a:ext cx="788670" cy="7886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3261534"/>
            <a:ext cx="788670" cy="7886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168324"/>
            <a:ext cx="788670" cy="7886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5280794"/>
            <a:ext cx="788670" cy="78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9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44605" y="319803"/>
            <a:ext cx="7093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ТЕРАЛИДЖЕН®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72763" y="731542"/>
            <a:ext cx="48372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CB1A75"/>
                </a:solidFill>
              </a:rPr>
              <a:t>Сбалансированный вегетокорректор</a:t>
            </a:r>
            <a:r>
              <a:rPr lang="ru-RU" sz="2200" baseline="30000" dirty="0">
                <a:solidFill>
                  <a:srgbClr val="CB1A75"/>
                </a:solidFill>
              </a:rPr>
              <a:t>1,2</a:t>
            </a:r>
            <a:r>
              <a:rPr lang="ru-RU" sz="2200" dirty="0">
                <a:solidFill>
                  <a:srgbClr val="CB1A75"/>
                </a:solidFill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22163" y="1652766"/>
            <a:ext cx="769976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Оригинальный препарат;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Оказывает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мультимодальное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действие - эффективен для купирования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множественной симптоматики: тревожно-депрессивных нарушений,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поведенческих и невротических расстройств, вегетативной дисфункции;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Широкий терапевтический коридор – возможность назначения среднесуточных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дозировок от 2,5 мг до 500 мг (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таблетированные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формы);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Доказанная безопасность: хорошо переносится, низкий уровень НЯ.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Нет ограничений по длительности приема. Разрешен к применению с 3-х лет.*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6682" y="6168601"/>
            <a:ext cx="4329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1. Инструкция по медицинскому применению препарата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Тералиджен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Валента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2. Инструкция по медицинскому применению препарата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Тералиджен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® раствор для внутримышечного применения.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7" y="1400675"/>
            <a:ext cx="867047" cy="8670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00" y="4362634"/>
            <a:ext cx="5802358" cy="247387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86682" y="4977524"/>
            <a:ext cx="2730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*Детям с 3-х лет: </a:t>
            </a:r>
          </a:p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1. Для симптоматического лечения аллергических реакций. </a:t>
            </a:r>
          </a:p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2. С целью </a:t>
            </a:r>
            <a:r>
              <a:rPr lang="ru-RU" sz="1200" dirty="0" err="1">
                <a:solidFill>
                  <a:schemeClr val="bg1">
                    <a:lumMod val="65000"/>
                  </a:schemeClr>
                </a:solidFill>
              </a:rPr>
              <a:t>седации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перед хирургическим вмешательством.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18" y="2107491"/>
            <a:ext cx="867047" cy="8670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1" y="2908882"/>
            <a:ext cx="867047" cy="86704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6" y="3615373"/>
            <a:ext cx="867047" cy="86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91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143" y="313510"/>
            <a:ext cx="5669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ФОНТУРАЦЕТАМ:</a:t>
            </a:r>
          </a:p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ФАРМАКОДИНАМИКА </a:t>
            </a:r>
            <a:endParaRPr lang="ru-RU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154" y="2309824"/>
            <a:ext cx="5669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9FB1"/>
                </a:solidFill>
              </a:rPr>
              <a:t>Уникальные </a:t>
            </a:r>
            <a:r>
              <a:rPr lang="ru-RU" sz="2200" dirty="0" err="1">
                <a:solidFill>
                  <a:srgbClr val="009FB1"/>
                </a:solidFill>
              </a:rPr>
              <a:t>адаптогенные</a:t>
            </a:r>
            <a:r>
              <a:rPr lang="ru-RU" sz="2200" dirty="0">
                <a:solidFill>
                  <a:srgbClr val="009FB1"/>
                </a:solidFill>
              </a:rPr>
              <a:t> эффекты: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0788" y="3126408"/>
            <a:ext cx="61787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Повышает </a:t>
            </a:r>
            <a:r>
              <a:rPr lang="ru-RU" sz="1500" b="1" dirty="0">
                <a:solidFill>
                  <a:srgbClr val="00BBAB"/>
                </a:solidFill>
              </a:rPr>
              <a:t>устойчивость тканей мозга к токсическим воздействиям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Стимулирующее действие, проявляющееся в отношении двигательных реакций, </a:t>
            </a:r>
            <a:r>
              <a:rPr lang="ru-RU" sz="1500" b="1" dirty="0">
                <a:solidFill>
                  <a:srgbClr val="00BBAB"/>
                </a:solidFill>
              </a:rPr>
              <a:t>повышении физической работоспособности</a:t>
            </a:r>
          </a:p>
          <a:p>
            <a:endParaRPr lang="ru-RU" sz="1500" b="1" dirty="0">
              <a:solidFill>
                <a:srgbClr val="00BBAB"/>
              </a:solidFill>
            </a:endParaRPr>
          </a:p>
          <a:p>
            <a:r>
              <a:rPr lang="ru-RU" sz="1500" b="1" dirty="0">
                <a:solidFill>
                  <a:srgbClr val="00BBAB"/>
                </a:solidFill>
              </a:rPr>
              <a:t>Психостимулирующее действие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преобладает в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идеаторной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сфере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b="1" dirty="0">
                <a:solidFill>
                  <a:srgbClr val="00BBAB"/>
                </a:solidFill>
              </a:rPr>
              <a:t>Повышение устойчивости организма к стрессу 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в условиях чрезмерных психических и физических нагрузок, при утомлении, гипокинезии и иммобилизации, при низких температурах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490" y="6142015"/>
            <a:ext cx="425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В.И.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Ахапкина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, Т.А. Воронина. ФАРМАТЕКА № 13 — 2005   Белоусов Ю.Б., Мухина М.А.  Качественная клиническая практика. 2005; 3.</a:t>
            </a:r>
          </a:p>
          <a:p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4" y="220177"/>
            <a:ext cx="2213548" cy="22135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3" y="2920870"/>
            <a:ext cx="762544" cy="7625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3" y="3535820"/>
            <a:ext cx="762544" cy="762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3" y="4097251"/>
            <a:ext cx="762544" cy="762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3" y="4684799"/>
            <a:ext cx="762544" cy="76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76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143" y="274321"/>
            <a:ext cx="5669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НАНОТРОПИЛ® НОВО:</a:t>
            </a:r>
          </a:p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ФАРМАКОДИНАМИКА </a:t>
            </a:r>
            <a:endParaRPr lang="ru-RU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154" y="1815735"/>
            <a:ext cx="5669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9FB1"/>
                </a:solidFill>
              </a:rPr>
              <a:t>Дополнительные эффекты, </a:t>
            </a:r>
          </a:p>
          <a:p>
            <a:r>
              <a:rPr lang="ru-RU" sz="2200" dirty="0">
                <a:solidFill>
                  <a:srgbClr val="009FB1"/>
                </a:solidFill>
              </a:rPr>
              <a:t>отсутствующие у других </a:t>
            </a:r>
            <a:r>
              <a:rPr lang="ru-RU" sz="2200" dirty="0" err="1">
                <a:solidFill>
                  <a:srgbClr val="009FB1"/>
                </a:solidFill>
              </a:rPr>
              <a:t>ноотропов</a:t>
            </a:r>
            <a:r>
              <a:rPr lang="ru-RU" sz="2200" dirty="0">
                <a:solidFill>
                  <a:srgbClr val="009FB1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5474" y="2675753"/>
            <a:ext cx="610035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Обладает противосудорожным действием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Ослабляет снотворное действие этанола и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гексобарбитала</a:t>
            </a:r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Проявляет невыраженный диуретический эффект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Обладает </a:t>
            </a:r>
            <a:r>
              <a:rPr lang="ru-RU" sz="1500" b="1" dirty="0" err="1">
                <a:solidFill>
                  <a:srgbClr val="00BBAB"/>
                </a:solidFill>
              </a:rPr>
              <a:t>анорексигенной</a:t>
            </a:r>
            <a:r>
              <a:rPr lang="ru-RU" sz="1500" b="1" dirty="0">
                <a:solidFill>
                  <a:srgbClr val="00BBAB"/>
                </a:solidFill>
              </a:rPr>
              <a:t> активностью 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b="1" dirty="0">
                <a:solidFill>
                  <a:srgbClr val="00BBAB"/>
                </a:solidFill>
              </a:rPr>
              <a:t>Улучшает зрение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, которое проявляется в увеличении остроты, яркости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и расширении полей зрения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Улучшает </a:t>
            </a:r>
            <a:r>
              <a:rPr lang="ru-RU" sz="1500" b="1" dirty="0">
                <a:solidFill>
                  <a:srgbClr val="00BBAB"/>
                </a:solidFill>
              </a:rPr>
              <a:t>кровоснабжение нижних конечностей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Стимулирует выработку антител в ответ на введение антигена,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что указывает на иммуностимулирующие свойства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490" y="6395656"/>
            <a:ext cx="6431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В.И.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Ахапкина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, Т.А. Воронина. ФАРМАТЕКА № 13 — 2005   Белоусов Ю.Б., Мухина М.А.  Качественная клиническая практика. 2005; 3.</a:t>
            </a:r>
          </a:p>
          <a:p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25" y="352671"/>
            <a:ext cx="2213548" cy="22135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4" y="2526859"/>
            <a:ext cx="670969" cy="6709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4" y="2980761"/>
            <a:ext cx="670969" cy="6709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4" y="3447726"/>
            <a:ext cx="670969" cy="6709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4" y="3906982"/>
            <a:ext cx="670969" cy="6709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4" y="4480350"/>
            <a:ext cx="670969" cy="6709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4" y="5053718"/>
            <a:ext cx="670969" cy="6709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4" y="5611855"/>
            <a:ext cx="670969" cy="6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84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143" y="274321"/>
            <a:ext cx="5669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НАНОТРОПИЛ® НОВО:</a:t>
            </a:r>
          </a:p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ОТЛИЧИТЕЛЬНЫЕ ЭФФЕКТЫ </a:t>
            </a:r>
            <a:endParaRPr lang="ru-RU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154" y="2063932"/>
            <a:ext cx="5669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9FB1"/>
                </a:solidFill>
              </a:rPr>
              <a:t>Эффекты, свидетельствующие о высокой </a:t>
            </a:r>
          </a:p>
          <a:p>
            <a:r>
              <a:rPr lang="ru-RU" sz="2200" dirty="0">
                <a:solidFill>
                  <a:srgbClr val="009FB1"/>
                </a:solidFill>
              </a:rPr>
              <a:t>безопасности и хорошей переносимости: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0789" y="3061093"/>
            <a:ext cx="5669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Не оказывает влияния на дыхание и сердечно-сосудистую систему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Не оказывает заметного влияния на спонтанную биоэлектрическую активность мозга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Не способствует развитию гиперчувствительности немедленного типа и не изменяет аллергическую воспалительную реакцию кожи, вызванную введением чужеродного белка (</a:t>
            </a:r>
            <a:r>
              <a:rPr lang="ru-RU" sz="1500" b="1" dirty="0">
                <a:solidFill>
                  <a:srgbClr val="00BBAB"/>
                </a:solidFill>
              </a:rPr>
              <a:t>не провоцирует аллергические реакции организма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При курсовом применении </a:t>
            </a:r>
            <a:r>
              <a:rPr lang="ru-RU" sz="1500" b="1" dirty="0">
                <a:solidFill>
                  <a:srgbClr val="00BBAB"/>
                </a:solidFill>
              </a:rPr>
              <a:t>не развивается лекарственная </a:t>
            </a:r>
          </a:p>
          <a:p>
            <a:r>
              <a:rPr lang="ru-RU" sz="1500" b="1" dirty="0">
                <a:solidFill>
                  <a:srgbClr val="00BBAB"/>
                </a:solidFill>
              </a:rPr>
              <a:t>зависимость, толерантность, «синдром отмены»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490" y="6322174"/>
            <a:ext cx="5669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Инструкция по медицинскому применению препарата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Нанотропил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Ново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4" y="220177"/>
            <a:ext cx="2213548" cy="22135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5" y="2901472"/>
            <a:ext cx="710293" cy="7102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5" y="3520067"/>
            <a:ext cx="710293" cy="7102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5" y="4225309"/>
            <a:ext cx="710293" cy="7102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5" y="5314383"/>
            <a:ext cx="710293" cy="7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2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682" y="229262"/>
            <a:ext cx="36710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ТЕРАЛИДЖЕН®</a:t>
            </a:r>
            <a:endParaRPr lang="en-US" sz="25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ФАРМАКОЛОГИЧЕСКИЕ</a:t>
            </a:r>
          </a:p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СВОЙСТВА</a:t>
            </a:r>
            <a:r>
              <a:rPr lang="ru-RU" sz="2500" baseline="30000" dirty="0" smtClean="0">
                <a:solidFill>
                  <a:schemeClr val="bg1">
                    <a:lumMod val="50000"/>
                  </a:schemeClr>
                </a:solidFill>
              </a:rPr>
              <a:t>1,2,3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9085" y="1908994"/>
            <a:ext cx="48372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B1A75"/>
                </a:solidFill>
              </a:rPr>
              <a:t>Альфа-</a:t>
            </a:r>
            <a:r>
              <a:rPr lang="ru-RU" sz="1600" dirty="0" err="1">
                <a:solidFill>
                  <a:srgbClr val="CB1A75"/>
                </a:solidFill>
              </a:rPr>
              <a:t>адренорецепторов</a:t>
            </a:r>
            <a:r>
              <a:rPr lang="ru-RU" sz="1600" dirty="0">
                <a:solidFill>
                  <a:srgbClr val="CB1A75"/>
                </a:solidFill>
              </a:rPr>
              <a:t> ЦНС</a:t>
            </a:r>
          </a:p>
          <a:p>
            <a:endParaRPr lang="ru-RU" sz="1600" dirty="0">
              <a:solidFill>
                <a:srgbClr val="CB1A75"/>
              </a:solidFill>
            </a:endParaRPr>
          </a:p>
          <a:p>
            <a:endParaRPr lang="ru-RU" sz="1600" dirty="0">
              <a:solidFill>
                <a:srgbClr val="CB1A75"/>
              </a:solidFill>
            </a:endParaRPr>
          </a:p>
          <a:p>
            <a:r>
              <a:rPr lang="ru-RU" sz="1600" dirty="0">
                <a:solidFill>
                  <a:srgbClr val="CB1A75"/>
                </a:solidFill>
              </a:rPr>
              <a:t>Н1-гистаминовых рецепторов </a:t>
            </a:r>
          </a:p>
          <a:p>
            <a:r>
              <a:rPr lang="ru-RU" sz="1600" dirty="0">
                <a:solidFill>
                  <a:srgbClr val="CB1A75"/>
                </a:solidFill>
              </a:rPr>
              <a:t>(в ЦНС и на </a:t>
            </a:r>
            <a:r>
              <a:rPr lang="ru-RU" sz="1600" dirty="0" err="1">
                <a:solidFill>
                  <a:srgbClr val="CB1A75"/>
                </a:solidFill>
              </a:rPr>
              <a:t>переферии</a:t>
            </a:r>
            <a:r>
              <a:rPr lang="ru-RU" sz="1600" dirty="0">
                <a:solidFill>
                  <a:srgbClr val="CB1A75"/>
                </a:solidFill>
              </a:rPr>
              <a:t>)</a:t>
            </a:r>
          </a:p>
          <a:p>
            <a:endParaRPr lang="ru-RU" sz="1600" dirty="0">
              <a:solidFill>
                <a:srgbClr val="CB1A75"/>
              </a:solidFill>
            </a:endParaRPr>
          </a:p>
          <a:p>
            <a:endParaRPr lang="ru-RU" sz="1600" dirty="0">
              <a:solidFill>
                <a:srgbClr val="CB1A75"/>
              </a:solidFill>
            </a:endParaRPr>
          </a:p>
          <a:p>
            <a:r>
              <a:rPr lang="ru-RU" sz="1600" dirty="0">
                <a:solidFill>
                  <a:srgbClr val="CB1A75"/>
                </a:solidFill>
              </a:rPr>
              <a:t>5-НТ-серотониновых рецепторов</a:t>
            </a:r>
          </a:p>
          <a:p>
            <a:endParaRPr lang="ru-RU" sz="1600" dirty="0">
              <a:solidFill>
                <a:srgbClr val="CB1A75"/>
              </a:solidFill>
            </a:endParaRPr>
          </a:p>
          <a:p>
            <a:endParaRPr lang="ru-RU" sz="1600" dirty="0">
              <a:solidFill>
                <a:srgbClr val="CB1A75"/>
              </a:solidFill>
            </a:endParaRPr>
          </a:p>
          <a:p>
            <a:r>
              <a:rPr lang="ru-RU" sz="1600" dirty="0" err="1">
                <a:solidFill>
                  <a:srgbClr val="CB1A75"/>
                </a:solidFill>
              </a:rPr>
              <a:t>Дофаминовых</a:t>
            </a:r>
            <a:r>
              <a:rPr lang="ru-RU" sz="1600" dirty="0">
                <a:solidFill>
                  <a:srgbClr val="CB1A75"/>
                </a:solidFill>
              </a:rPr>
              <a:t> рецепторов</a:t>
            </a:r>
          </a:p>
          <a:p>
            <a:endParaRPr lang="ru-RU" sz="1600" dirty="0">
              <a:solidFill>
                <a:srgbClr val="CB1A75"/>
              </a:solidFill>
            </a:endParaRPr>
          </a:p>
          <a:p>
            <a:endParaRPr lang="ru-RU" sz="1600" dirty="0">
              <a:solidFill>
                <a:srgbClr val="CB1A75"/>
              </a:solidFill>
            </a:endParaRPr>
          </a:p>
          <a:p>
            <a:r>
              <a:rPr lang="ru-RU" sz="1600" dirty="0">
                <a:solidFill>
                  <a:srgbClr val="CB1A75"/>
                </a:solidFill>
              </a:rPr>
              <a:t>Периферических альфа-</a:t>
            </a:r>
          </a:p>
          <a:p>
            <a:r>
              <a:rPr lang="ru-RU" sz="1600" dirty="0" err="1">
                <a:solidFill>
                  <a:srgbClr val="CB1A75"/>
                </a:solidFill>
              </a:rPr>
              <a:t>адренорецепторов</a:t>
            </a:r>
            <a:r>
              <a:rPr lang="ru-RU" sz="1600" dirty="0">
                <a:solidFill>
                  <a:srgbClr val="CB1A75"/>
                </a:solidFill>
              </a:rPr>
              <a:t> </a:t>
            </a:r>
          </a:p>
          <a:p>
            <a:r>
              <a:rPr lang="ru-RU" sz="1600" dirty="0">
                <a:solidFill>
                  <a:srgbClr val="CB1A75"/>
                </a:solidFill>
              </a:rPr>
              <a:t>и М-</a:t>
            </a:r>
            <a:r>
              <a:rPr lang="ru-RU" sz="1600" dirty="0" err="1">
                <a:solidFill>
                  <a:srgbClr val="CB1A75"/>
                </a:solidFill>
              </a:rPr>
              <a:t>холинорецепторов</a:t>
            </a:r>
            <a:endParaRPr lang="ru-RU" sz="1600" dirty="0">
              <a:solidFill>
                <a:srgbClr val="CB1A7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4672" y="867185"/>
            <a:ext cx="2625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Анксиолитический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эффект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(редукция тревоги и страха)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Седативный эффект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Снотворный эффект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681" y="6168601"/>
            <a:ext cx="789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1. Д.Ф. Ибрагимов.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Алимемазин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во врачебной практике // Журнал неврологии и психиатрии. 2008, №9, с.76-78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2. Д.Ф. Пушкарев.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Алимемазин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в психиатрической практике и общей медицине (обзор литературы) // Психические расстройства в общей медицине. 2013, №1, с.56-61.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3. Инструкция по медицинскому применению препарата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Тералиджен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212102" y="3712348"/>
            <a:ext cx="120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БЛОКАДА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4672" y="2063580"/>
            <a:ext cx="249500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Седативный эффект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Снотворный эффект</a:t>
            </a:r>
          </a:p>
          <a:p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Противозудный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и противоаллергические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эффекты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4672" y="3438555"/>
            <a:ext cx="3265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Антидепрессивное действие</a:t>
            </a:r>
          </a:p>
          <a:p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Противотревожное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действие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4672" y="4166519"/>
            <a:ext cx="326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Антипсихотическое действие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Противорвотное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и противокашлевое действие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Гипотермическое действие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4672" y="5372203"/>
            <a:ext cx="3265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Спазмолитическое действие</a:t>
            </a:r>
          </a:p>
          <a:p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Гипотензитивное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действие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91" y="986180"/>
            <a:ext cx="104775" cy="104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91" y="1446251"/>
            <a:ext cx="104775" cy="1047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91" y="1678505"/>
            <a:ext cx="104775" cy="1047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91" y="2182057"/>
            <a:ext cx="104775" cy="104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91" y="2403059"/>
            <a:ext cx="104775" cy="104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91" y="2624061"/>
            <a:ext cx="104775" cy="1047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91" y="3546875"/>
            <a:ext cx="104775" cy="1047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91" y="3774609"/>
            <a:ext cx="104775" cy="1047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91" y="4284137"/>
            <a:ext cx="104775" cy="1047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91" y="4506255"/>
            <a:ext cx="104775" cy="1047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91" y="4968998"/>
            <a:ext cx="104775" cy="1047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91" y="5499800"/>
            <a:ext cx="104775" cy="1047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91" y="5720862"/>
            <a:ext cx="104775" cy="1047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96" y="1738209"/>
            <a:ext cx="828249" cy="8282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7" y="2566458"/>
            <a:ext cx="828249" cy="8282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57" y="3427073"/>
            <a:ext cx="828249" cy="82824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28" y="4193136"/>
            <a:ext cx="828249" cy="828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84" y="5226485"/>
            <a:ext cx="828249" cy="82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4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4605" y="319803"/>
            <a:ext cx="7093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ТЕРАЛИДЖЕН®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530" y="831197"/>
            <a:ext cx="716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CB1A75"/>
                </a:solidFill>
              </a:rPr>
              <a:t>Удобные формы выпуска для повышения </a:t>
            </a:r>
            <a:r>
              <a:rPr lang="ru-RU" sz="2200" dirty="0" err="1">
                <a:solidFill>
                  <a:srgbClr val="CB1A75"/>
                </a:solidFill>
              </a:rPr>
              <a:t>комплаенса</a:t>
            </a:r>
            <a:endParaRPr lang="ru-RU" sz="2200" dirty="0">
              <a:solidFill>
                <a:srgbClr val="CB1A75"/>
              </a:solidFill>
            </a:endParaRPr>
          </a:p>
          <a:p>
            <a:pPr algn="ctr"/>
            <a:r>
              <a:rPr lang="ru-RU" sz="2200" dirty="0">
                <a:solidFill>
                  <a:srgbClr val="CB1A75"/>
                </a:solidFill>
              </a:rPr>
              <a:t>курсовой терапии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0" y="2676589"/>
            <a:ext cx="3766781" cy="25738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27" y="2733522"/>
            <a:ext cx="4055573" cy="2031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935" y="5442007"/>
            <a:ext cx="341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Тералиджен</a:t>
            </a:r>
            <a:r>
              <a:rPr lang="ru-RU" b="1" dirty="0">
                <a:solidFill>
                  <a:schemeClr val="bg1"/>
                </a:solidFill>
              </a:rPr>
              <a:t>® 5 мг №100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8101" y="4710306"/>
            <a:ext cx="4875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Новая форма </a:t>
            </a:r>
            <a:r>
              <a:rPr lang="ru-RU" b="1" dirty="0" err="1">
                <a:solidFill>
                  <a:schemeClr val="bg1"/>
                </a:solidFill>
              </a:rPr>
              <a:t>Тералиджен</a:t>
            </a:r>
            <a:r>
              <a:rPr lang="ru-RU" b="1" dirty="0">
                <a:solidFill>
                  <a:schemeClr val="bg1"/>
                </a:solidFill>
              </a:rPr>
              <a:t>® </a:t>
            </a:r>
            <a:r>
              <a:rPr lang="ru-RU" b="1" dirty="0" err="1">
                <a:solidFill>
                  <a:schemeClr val="bg1"/>
                </a:solidFill>
              </a:rPr>
              <a:t>ретард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(таблетки с пролонгированным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высвобождением, покрытые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пленочной оболочкой,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20 мг №30)</a:t>
            </a:r>
          </a:p>
        </p:txBody>
      </p:sp>
    </p:spTree>
    <p:extLst>
      <p:ext uri="{BB962C8B-B14F-4D97-AF65-F5344CB8AC3E}">
        <p14:creationId xmlns:p14="http://schemas.microsoft.com/office/powerpoint/2010/main" val="26654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16" y="2606721"/>
            <a:ext cx="4045083" cy="2270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4605" y="210619"/>
            <a:ext cx="7093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ТЕРАЛИДЖЕН®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РЕТАРД 20 МГ №30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597" y="955290"/>
            <a:ext cx="85735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err="1">
                <a:solidFill>
                  <a:srgbClr val="B08C62"/>
                </a:solidFill>
              </a:rPr>
              <a:t>Cбалансированный</a:t>
            </a:r>
            <a:r>
              <a:rPr lang="ru-RU" sz="2200" dirty="0">
                <a:solidFill>
                  <a:srgbClr val="B08C62"/>
                </a:solidFill>
              </a:rPr>
              <a:t> безопасный препарат </a:t>
            </a:r>
          </a:p>
          <a:p>
            <a:pPr algn="ctr"/>
            <a:r>
              <a:rPr lang="ru-RU" sz="2200" dirty="0">
                <a:solidFill>
                  <a:srgbClr val="B08C62"/>
                </a:solidFill>
              </a:rPr>
              <a:t>с </a:t>
            </a:r>
            <a:r>
              <a:rPr lang="ru-RU" sz="2200" dirty="0" err="1">
                <a:solidFill>
                  <a:srgbClr val="B08C62"/>
                </a:solidFill>
              </a:rPr>
              <a:t>мультимодальным</a:t>
            </a:r>
            <a:r>
              <a:rPr lang="ru-RU" sz="2200" dirty="0">
                <a:solidFill>
                  <a:srgbClr val="B08C62"/>
                </a:solidFill>
              </a:rPr>
              <a:t> механизмом</a:t>
            </a:r>
          </a:p>
          <a:p>
            <a:pPr algn="ctr"/>
            <a:r>
              <a:rPr lang="ru-RU" sz="2200" dirty="0">
                <a:solidFill>
                  <a:srgbClr val="B08C62"/>
                </a:solidFill>
              </a:rPr>
              <a:t>действия</a:t>
            </a:r>
            <a:r>
              <a:rPr lang="ru-RU" sz="2200" baseline="30000" dirty="0">
                <a:solidFill>
                  <a:srgbClr val="B08C62"/>
                </a:solidFill>
              </a:rPr>
              <a:t>3-7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145" y="5370506"/>
            <a:ext cx="8757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1. Инструкция по медицинскому применению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Тералиджен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ретард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, таблетки с пролонгированным высвобождением, покрытые пленочной оболочкой, 20 мг. 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2. Отчет об исследовании биоэквивалентности лекарственного препарата для медицинского применения от 2016 г.: Двойное слепое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рандомизированное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плацебо-контролируемое исследование по изучению безопасности, переносимости и фармакокинетических параметров препаратов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Тералиджен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®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ретард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, таблетки пролонгированного действия, покрытые пленочной оболочкой, 20 мг, 40 мг и 60 мг (производства Открытого Акционерного Общества «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Валента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Фармацевтика», Россия) у здоровых добровольцев. Номер протокола: №ТЕР-01-01-2015. 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Аведисова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А.С. Применение нейролептика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Алимемазина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Тералиджен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) в лечении психических расстройств. Информационно-методические материалы. 2017 г.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4. Медведев. В.Э. «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Алимемазин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в психиатрии и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психосоматике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». Психиатрия и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Психофарамакотерапия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. Том 20 №3–4 2018.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5. Морозова М.А., Алексеев А.А.,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Рупчев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Г.Е.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Алимемазин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: удобный терапевтический инструмент для решения некоторых сложных задач при лечении функциональных психотических расстройств (клинические случаи). Современная терапия психических расстройств. – 2017. – № 2. – С. 40-43.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6. Сиволап. Ю.П. Лечение тревожных расстройств у пациентов, злоупотребляющих Алкоголем. Журнал Неврологии и Психиатрии, 1, 2018;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Вып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. 2.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7. Демьянов И.А. Бойко Е.О., Зайцева О.Г., Погодина М.Г. Оценка эффективности препарата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Алимемазин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(раствор для внутримышечного введения) в лечении тревожно-депрессивных расстройств. Журнал неврологии и психиатрии им. С.С. Корсакова. Лечение нервных и психических заболеваний. 2019, т. 119, № 8, с. 32-37.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4605" y="2492305"/>
            <a:ext cx="449254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Редукция тревоги и вегетативных проявлений</a:t>
            </a:r>
            <a:r>
              <a:rPr lang="ru-RU" sz="15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Плавное действие в течение суток</a:t>
            </a:r>
            <a:r>
              <a:rPr lang="ru-RU" sz="1500" baseline="30000" dirty="0">
                <a:solidFill>
                  <a:schemeClr val="bg1">
                    <a:lumMod val="50000"/>
                  </a:schemeClr>
                </a:solidFill>
              </a:rPr>
              <a:t>1-2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Безопасность применения</a:t>
            </a:r>
            <a:r>
              <a:rPr lang="ru-RU" sz="1500" baseline="30000" dirty="0">
                <a:solidFill>
                  <a:schemeClr val="bg1">
                    <a:lumMod val="50000"/>
                  </a:schemeClr>
                </a:solidFill>
              </a:rPr>
              <a:t>1-2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    Нет ограничения по длительности приема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    Побочные эффекты крайне редки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    и выражены незначительно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Удобство применения и повышение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комплаенса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1 таблетка в день</a:t>
            </a:r>
            <a:r>
              <a:rPr lang="ru-RU" sz="15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799" y="686357"/>
            <a:ext cx="76997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Пролонгированная форма Тералиджена</a:t>
            </a:r>
            <a:r>
              <a:rPr lang="ru-RU" sz="15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83" y="3766222"/>
            <a:ext cx="76685" cy="766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55" y="3994702"/>
            <a:ext cx="76685" cy="766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5" y="2309997"/>
            <a:ext cx="753460" cy="7534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5" y="2869035"/>
            <a:ext cx="753460" cy="7534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5" y="3403300"/>
            <a:ext cx="753460" cy="7534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5" y="4477122"/>
            <a:ext cx="753460" cy="75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3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4605" y="319803"/>
            <a:ext cx="70935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ФЕНАЗЕПАМ®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НОВОГО ПОКОЛЕНИЯ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2763" y="731542"/>
            <a:ext cx="483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7F7CB2"/>
                </a:solidFill>
              </a:rPr>
              <a:t>Преимущества перед традиционной</a:t>
            </a:r>
          </a:p>
          <a:p>
            <a:pPr algn="ctr"/>
            <a:r>
              <a:rPr lang="ru-RU" sz="2200" dirty="0">
                <a:solidFill>
                  <a:srgbClr val="7F7CB2"/>
                </a:solidFill>
              </a:rPr>
              <a:t>формой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0959" y="2362452"/>
            <a:ext cx="769976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Подходит пациентам как с хронической тревогой и нарушениями сна,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так и с пароксизмальными тревожными состояниями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Более благоприятный профиль безопасности: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  Назначение того количества таблеток,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  которое необходимо на курс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  Контроль возврата пациента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Лучше профиль переносимости: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  Меньше выражена утренняя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  сонливость</a:t>
            </a:r>
            <a:r>
              <a:rPr lang="ru-RU" sz="15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Более быстрое начало действия: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  Растворяется и начинает всасываться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  в уже в ротовой полости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684" y="6414822"/>
            <a:ext cx="43290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Инструкция по медицинскому применению препарата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Феназепам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®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126" y="3441138"/>
            <a:ext cx="3835874" cy="3189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14" y="3398924"/>
            <a:ext cx="84427" cy="844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14" y="3853703"/>
            <a:ext cx="84427" cy="844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14" y="4539930"/>
            <a:ext cx="84427" cy="84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14" y="5461511"/>
            <a:ext cx="84427" cy="844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4" y="2281329"/>
            <a:ext cx="840978" cy="8409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7" y="3062862"/>
            <a:ext cx="840978" cy="8409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0" y="4167636"/>
            <a:ext cx="840978" cy="8409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2" y="5092329"/>
            <a:ext cx="840978" cy="8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9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3591" y="413291"/>
            <a:ext cx="5262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ФЕНАЗЕПАМ®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 ODT 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ФОРМА:</a:t>
            </a:r>
          </a:p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ДВОЙНАЯ ИННОВАЦИЯ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3250" y="1595509"/>
            <a:ext cx="483721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7F7CB2"/>
                </a:solidFill>
              </a:rPr>
              <a:t>Повышение растворимости </a:t>
            </a:r>
          </a:p>
          <a:p>
            <a:r>
              <a:rPr lang="ru-RU" sz="2200" dirty="0">
                <a:solidFill>
                  <a:srgbClr val="7F7CB2"/>
                </a:solidFill>
              </a:rPr>
              <a:t>молекулы действующего </a:t>
            </a:r>
          </a:p>
          <a:p>
            <a:r>
              <a:rPr lang="ru-RU" sz="2200" dirty="0">
                <a:solidFill>
                  <a:srgbClr val="7F7CB2"/>
                </a:solidFill>
              </a:rPr>
              <a:t>вещества: создание </a:t>
            </a:r>
          </a:p>
          <a:p>
            <a:r>
              <a:rPr lang="ru-RU" sz="2200" dirty="0">
                <a:solidFill>
                  <a:srgbClr val="7F7CB2"/>
                </a:solidFill>
              </a:rPr>
              <a:t>молекулярного </a:t>
            </a:r>
          </a:p>
          <a:p>
            <a:r>
              <a:rPr lang="ru-RU" sz="2200" dirty="0">
                <a:solidFill>
                  <a:srgbClr val="7F7CB2"/>
                </a:solidFill>
              </a:rPr>
              <a:t>клатратного комплекса </a:t>
            </a:r>
          </a:p>
          <a:p>
            <a:r>
              <a:rPr lang="ru-RU" sz="2200" dirty="0">
                <a:solidFill>
                  <a:srgbClr val="7F7CB2"/>
                </a:solidFill>
              </a:rPr>
              <a:t>с </a:t>
            </a:r>
            <a:r>
              <a:rPr lang="ru-RU" sz="2200" dirty="0" err="1">
                <a:solidFill>
                  <a:srgbClr val="7F7CB2"/>
                </a:solidFill>
              </a:rPr>
              <a:t>циклодекстрином</a:t>
            </a:r>
            <a:r>
              <a:rPr lang="ru-RU" sz="2200" dirty="0">
                <a:solidFill>
                  <a:srgbClr val="7F7CB2"/>
                </a:solidFill>
              </a:rPr>
              <a:t>.</a:t>
            </a:r>
          </a:p>
          <a:p>
            <a:endParaRPr lang="ru-RU" sz="2200" dirty="0">
              <a:solidFill>
                <a:srgbClr val="7F7CB2"/>
              </a:solidFill>
            </a:endParaRPr>
          </a:p>
          <a:p>
            <a:r>
              <a:rPr lang="ru-RU" sz="2200" dirty="0">
                <a:solidFill>
                  <a:srgbClr val="7F7CB2"/>
                </a:solidFill>
              </a:rPr>
              <a:t>Упрощение всасывания: </a:t>
            </a:r>
          </a:p>
          <a:p>
            <a:r>
              <a:rPr lang="ru-RU" sz="2200" dirty="0">
                <a:solidFill>
                  <a:srgbClr val="7F7CB2"/>
                </a:solidFill>
              </a:rPr>
              <a:t>помещение клатратного </a:t>
            </a:r>
          </a:p>
          <a:p>
            <a:r>
              <a:rPr lang="ru-RU" sz="2200" dirty="0">
                <a:solidFill>
                  <a:srgbClr val="7F7CB2"/>
                </a:solidFill>
              </a:rPr>
              <a:t>комплекса на ODT-платформу, </a:t>
            </a:r>
          </a:p>
          <a:p>
            <a:r>
              <a:rPr lang="ru-RU" sz="2200" dirty="0">
                <a:solidFill>
                  <a:srgbClr val="7F7CB2"/>
                </a:solidFill>
              </a:rPr>
              <a:t>что позволяет препарату </a:t>
            </a:r>
          </a:p>
          <a:p>
            <a:r>
              <a:rPr lang="ru-RU" sz="2200" dirty="0">
                <a:solidFill>
                  <a:srgbClr val="7F7CB2"/>
                </a:solidFill>
              </a:rPr>
              <a:t>растворяться в слюне </a:t>
            </a:r>
          </a:p>
          <a:p>
            <a:r>
              <a:rPr lang="ru-RU" sz="2200" dirty="0">
                <a:solidFill>
                  <a:srgbClr val="7F7CB2"/>
                </a:solidFill>
              </a:rPr>
              <a:t>ротовой полости и всасываться </a:t>
            </a:r>
          </a:p>
          <a:p>
            <a:r>
              <a:rPr lang="ru-RU" sz="2200" dirty="0">
                <a:solidFill>
                  <a:srgbClr val="7F7CB2"/>
                </a:solidFill>
              </a:rPr>
              <a:t>без необходимости проглатывания.</a:t>
            </a:r>
          </a:p>
          <a:p>
            <a:endParaRPr lang="ru-RU" sz="2200" dirty="0">
              <a:solidFill>
                <a:srgbClr val="7F7C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7227" y="2483016"/>
            <a:ext cx="20267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Применение</a:t>
            </a:r>
          </a:p>
          <a:p>
            <a:r>
              <a:rPr lang="ru-RU" sz="2200" dirty="0">
                <a:solidFill>
                  <a:schemeClr val="bg1"/>
                </a:solidFill>
              </a:rPr>
              <a:t>ODT формы</a:t>
            </a:r>
          </a:p>
          <a:p>
            <a:r>
              <a:rPr lang="ru-RU" sz="2200" dirty="0">
                <a:solidFill>
                  <a:schemeClr val="bg1"/>
                </a:solidFill>
              </a:rPr>
              <a:t>позволяет</a:t>
            </a:r>
          </a:p>
          <a:p>
            <a:r>
              <a:rPr lang="ru-RU" sz="2200" dirty="0">
                <a:solidFill>
                  <a:schemeClr val="bg1"/>
                </a:solidFill>
              </a:rPr>
              <a:t>управлять</a:t>
            </a:r>
          </a:p>
          <a:p>
            <a:r>
              <a:rPr lang="ru-RU" sz="2200" dirty="0">
                <a:solidFill>
                  <a:schemeClr val="bg1"/>
                </a:solidFill>
              </a:rPr>
              <a:t>скоростью</a:t>
            </a:r>
          </a:p>
          <a:p>
            <a:r>
              <a:rPr lang="ru-RU" sz="2200" dirty="0">
                <a:solidFill>
                  <a:schemeClr val="bg1"/>
                </a:solidFill>
              </a:rPr>
              <a:t>всасывания</a:t>
            </a:r>
          </a:p>
          <a:p>
            <a:r>
              <a:rPr lang="ru-RU" sz="2200" dirty="0" err="1">
                <a:solidFill>
                  <a:schemeClr val="bg1"/>
                </a:solidFill>
              </a:rPr>
              <a:t>феназепама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</a:p>
          <a:p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43" y="1595509"/>
            <a:ext cx="872552" cy="879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2" y="3883399"/>
            <a:ext cx="872552" cy="87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4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4650" y="353421"/>
            <a:ext cx="5262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ШИРОКИЙ СПЕКТР КЛИНИЧЕСКИХ</a:t>
            </a:r>
          </a:p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ЭФФЕКТОВ ФЕНАЗЕПАМА </a:t>
            </a:r>
            <a:endParaRPr lang="ru-RU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533" y="1420698"/>
            <a:ext cx="2699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 err="1">
                <a:solidFill>
                  <a:srgbClr val="7F7CB2"/>
                </a:solidFill>
              </a:rPr>
              <a:t>Анксиолитический</a:t>
            </a:r>
            <a:endParaRPr lang="ru-RU" sz="2200" dirty="0">
              <a:solidFill>
                <a:srgbClr val="7F7CB2"/>
              </a:solidFill>
            </a:endParaRPr>
          </a:p>
          <a:p>
            <a:pPr algn="r"/>
            <a:r>
              <a:rPr lang="ru-RU" sz="2200" dirty="0">
                <a:solidFill>
                  <a:srgbClr val="7F7CB2"/>
                </a:solidFill>
              </a:rPr>
              <a:t>эффект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533" y="2497136"/>
            <a:ext cx="26991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>
                <a:solidFill>
                  <a:srgbClr val="7F7CB2"/>
                </a:solidFill>
              </a:rPr>
              <a:t>Снотворный эффект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533" y="3327530"/>
            <a:ext cx="26991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>
                <a:solidFill>
                  <a:srgbClr val="7F7CB2"/>
                </a:solidFill>
              </a:rPr>
              <a:t>Седативный эффект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9533" y="4252053"/>
            <a:ext cx="2699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>
                <a:solidFill>
                  <a:srgbClr val="7F7CB2"/>
                </a:solidFill>
              </a:rPr>
              <a:t>Противосудорожный</a:t>
            </a:r>
          </a:p>
          <a:p>
            <a:pPr algn="r"/>
            <a:r>
              <a:rPr lang="ru-RU" sz="2200" dirty="0">
                <a:solidFill>
                  <a:srgbClr val="7F7CB2"/>
                </a:solidFill>
              </a:rPr>
              <a:t>эффект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533" y="5341265"/>
            <a:ext cx="2699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 err="1">
                <a:solidFill>
                  <a:srgbClr val="7F7CB2"/>
                </a:solidFill>
              </a:rPr>
              <a:t>Вегетотропный</a:t>
            </a:r>
            <a:endParaRPr lang="ru-RU" sz="2200" dirty="0">
              <a:solidFill>
                <a:srgbClr val="7F7CB2"/>
              </a:solidFill>
            </a:endParaRPr>
          </a:p>
          <a:p>
            <a:pPr algn="r"/>
            <a:r>
              <a:rPr lang="ru-RU" sz="2200" dirty="0">
                <a:solidFill>
                  <a:srgbClr val="7F7CB2"/>
                </a:solidFill>
              </a:rPr>
              <a:t>эффект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4803" y="1509301"/>
            <a:ext cx="46040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Купирование тревожных 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состояний</a:t>
            </a:r>
            <a:endParaRPr lang="en-US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Уменьшает воздействие эмоциональных, вегетативных и моторных раздражителей, нарушающих механизм засыпания</a:t>
            </a:r>
          </a:p>
          <a:p>
            <a:endParaRPr lang="en-US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Уменьшение симптоматики невротического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происхождения (тревоги, страха</a:t>
            </a:r>
            <a:r>
              <a:rPr lang="ru-RU" sz="15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Подавление распространения судорожного импульса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Устранение соматических проявлений вегетативного дисбаланса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398414"/>
            <a:ext cx="4329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Середин С.Б., Воронина Т.А., Незнамов Г.Г.,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Жердев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В.П.//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Феназепам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: 25 лет в </a:t>
            </a:r>
          </a:p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медицинской практике, Москва: "Наука". - 2007.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85" y="1386510"/>
            <a:ext cx="761515" cy="7615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47" y="2379760"/>
            <a:ext cx="761515" cy="7615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947" y="3271188"/>
            <a:ext cx="761515" cy="761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13" y="4259979"/>
            <a:ext cx="761515" cy="7615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35" y="5300756"/>
            <a:ext cx="761515" cy="7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5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765" y="440419"/>
            <a:ext cx="51098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ФЕНАЗЕПАМ®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ПРИМЕНЯЕТСЯ </a:t>
            </a:r>
          </a:p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</a:rPr>
              <a:t>ПРИ РАЗЛИЧНЫХ ПАТОЛОГИЯХ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9956" y="2132366"/>
            <a:ext cx="769976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Невротические,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неврозоподобные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, психопатические и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психопатоподобные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состояния, сопровождающиеся тревогой, страхом, повышенной раздражительностью, эмоциональной лабильностью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Выраженная ажитация, тревога, страх (панические атаки)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Профилактика эмоционального напряжения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Ипохондрический синдром,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Вегетативные дисфункции,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Расстройства сна,</a:t>
            </a:r>
          </a:p>
          <a:p>
            <a:endParaRPr lang="ru-RU" sz="15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Лечение ригидности мышц, различных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гиперкинезов, тиков, височной </a:t>
            </a:r>
          </a:p>
          <a:p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ru-RU" sz="1500" dirty="0" err="1">
                <a:solidFill>
                  <a:schemeClr val="bg1">
                    <a:lumMod val="50000"/>
                  </a:schemeClr>
                </a:solidFill>
              </a:rPr>
              <a:t>миоклонической</a:t>
            </a:r>
            <a:r>
              <a:rPr lang="ru-RU" sz="1500" dirty="0">
                <a:solidFill>
                  <a:schemeClr val="bg1">
                    <a:lumMod val="50000"/>
                  </a:schemeClr>
                </a:solidFill>
              </a:rPr>
              <a:t> эпилепсии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3062" y="6414822"/>
            <a:ext cx="43290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Инструкция по медицинскому применению препарата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</a:rPr>
              <a:t>Феназепам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®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79410"/>
            <a:ext cx="3429000" cy="2850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7" y="2025743"/>
            <a:ext cx="663669" cy="6636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7" y="2928490"/>
            <a:ext cx="663669" cy="6636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7" y="3374192"/>
            <a:ext cx="663669" cy="6636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7" y="3846478"/>
            <a:ext cx="663669" cy="6636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7" y="4292180"/>
            <a:ext cx="663669" cy="6636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7" y="4720537"/>
            <a:ext cx="663669" cy="6636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7" y="5485181"/>
            <a:ext cx="663669" cy="6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39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</TotalTime>
  <Words>2168</Words>
  <Application>Microsoft Office PowerPoint</Application>
  <PresentationFormat>Экран (4:3)</PresentationFormat>
  <Paragraphs>396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Admio</dc:creator>
  <cp:lastModifiedBy>Елагин Евгений Викторович</cp:lastModifiedBy>
  <cp:revision>72</cp:revision>
  <dcterms:created xsi:type="dcterms:W3CDTF">2021-04-21T10:24:36Z</dcterms:created>
  <dcterms:modified xsi:type="dcterms:W3CDTF">2021-10-22T13:31:42Z</dcterms:modified>
</cp:coreProperties>
</file>