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48" r:id="rId2"/>
    <p:sldId id="843" r:id="rId3"/>
    <p:sldId id="844" r:id="rId4"/>
    <p:sldId id="881" r:id="rId5"/>
    <p:sldId id="894" r:id="rId6"/>
    <p:sldId id="895" r:id="rId7"/>
    <p:sldId id="846" r:id="rId8"/>
    <p:sldId id="896" r:id="rId9"/>
    <p:sldId id="897" r:id="rId10"/>
    <p:sldId id="847" r:id="rId11"/>
    <p:sldId id="848" r:id="rId12"/>
    <p:sldId id="849" r:id="rId13"/>
    <p:sldId id="850" r:id="rId14"/>
    <p:sldId id="883" r:id="rId15"/>
    <p:sldId id="890" r:id="rId16"/>
    <p:sldId id="889" r:id="rId17"/>
    <p:sldId id="857" r:id="rId18"/>
    <p:sldId id="859" r:id="rId19"/>
    <p:sldId id="832" r:id="rId20"/>
    <p:sldId id="902" r:id="rId21"/>
    <p:sldId id="903" r:id="rId22"/>
    <p:sldId id="904" r:id="rId23"/>
    <p:sldId id="905" r:id="rId24"/>
  </p:sldIdLst>
  <p:sldSz cx="9144000" cy="5143500" type="screen16x9"/>
  <p:notesSz cx="6797675" cy="9928225"/>
  <p:custDataLst>
    <p:tags r:id="rId27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388938" indent="68263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777875" indent="136525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168400" indent="203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1557338" indent="271463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B85"/>
    <a:srgbClr val="94C71F"/>
    <a:srgbClr val="5F19AA"/>
    <a:srgbClr val="149940"/>
    <a:srgbClr val="C41230"/>
    <a:srgbClr val="DBDBDB"/>
    <a:srgbClr val="3399FF"/>
    <a:srgbClr val="EFEFF5"/>
    <a:srgbClr val="D7D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8" autoAdjust="0"/>
    <p:restoredTop sz="98971" autoAdjust="0"/>
  </p:normalViewPr>
  <p:slideViewPr>
    <p:cSldViewPr snapToGrid="0">
      <p:cViewPr>
        <p:scale>
          <a:sx n="118" d="100"/>
          <a:sy n="118" d="100"/>
        </p:scale>
        <p:origin x="1464" y="576"/>
      </p:cViewPr>
      <p:guideLst>
        <p:guide orient="horz" pos="162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FCE53-E240-B147-B96D-A479F9209351}" type="doc">
      <dgm:prSet loTypeId="urn:microsoft.com/office/officeart/2008/layout/VerticalCurved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75A825D-D825-734C-AAD8-B907C7BD1D01}">
      <dgm:prSet custT="1"/>
      <dgm:spPr>
        <a:solidFill>
          <a:schemeClr val="accent1"/>
        </a:solidFill>
        <a:ln>
          <a:noFill/>
        </a:ln>
        <a:effectLst/>
      </dgm:spPr>
      <dgm:t>
        <a:bodyPr/>
        <a:lstStyle/>
        <a:p>
          <a:pPr rtl="0"/>
          <a:r>
            <a:rPr lang="ru-RU" sz="1200" dirty="0"/>
            <a:t>Производство биотехнологической продукции </a:t>
          </a:r>
          <a:endParaRPr lang="en-US" sz="1200" dirty="0">
            <a:latin typeface="Open Sans" charset="0"/>
          </a:endParaRPr>
        </a:p>
      </dgm:t>
    </dgm:pt>
    <dgm:pt modelId="{660F6084-1091-0149-ABD5-1A44B4C00F6E}" type="parTrans" cxnId="{77742BA4-4A23-BD42-8377-2BADA44FB0AB}">
      <dgm:prSet/>
      <dgm:spPr/>
      <dgm:t>
        <a:bodyPr/>
        <a:lstStyle/>
        <a:p>
          <a:endParaRPr lang="en-US">
            <a:latin typeface="Open Sans" charset="0"/>
            <a:ea typeface="Open Sans" charset="0"/>
            <a:cs typeface="Open Sans" charset="0"/>
          </a:endParaRPr>
        </a:p>
      </dgm:t>
    </dgm:pt>
    <dgm:pt modelId="{0C05B276-D8E1-3A4B-8F55-D256BC2EB040}" type="sibTrans" cxnId="{77742BA4-4A23-BD42-8377-2BADA44FB0AB}">
      <dgm:prSet/>
      <dgm:spPr>
        <a:solidFill>
          <a:srgbClr val="271466"/>
        </a:solidFill>
        <a:ln>
          <a:noFill/>
        </a:ln>
      </dgm:spPr>
      <dgm:t>
        <a:bodyPr/>
        <a:lstStyle/>
        <a:p>
          <a:endParaRPr lang="en-US">
            <a:latin typeface="Open Sans" charset="0"/>
            <a:ea typeface="Open Sans" charset="0"/>
            <a:cs typeface="Open Sans" charset="0"/>
          </a:endParaRPr>
        </a:p>
      </dgm:t>
    </dgm:pt>
    <dgm:pt modelId="{BE524222-8EFE-CD47-B9A1-6A87323FD19E}">
      <dgm:prSet custT="1"/>
      <dgm:spPr>
        <a:solidFill>
          <a:schemeClr val="accent1"/>
        </a:solidFill>
        <a:ln>
          <a:noFill/>
        </a:ln>
        <a:effectLst/>
      </dgm:spPr>
      <dgm:t>
        <a:bodyPr/>
        <a:lstStyle/>
        <a:p>
          <a:pPr rtl="0"/>
          <a:r>
            <a:rPr lang="ru-RU" sz="1200" dirty="0"/>
            <a:t>Запуск специальных программ в области производства биотехнологической продукции</a:t>
          </a:r>
          <a:endParaRPr lang="en-US" sz="1200" dirty="0">
            <a:latin typeface="Open Sans" charset="0"/>
          </a:endParaRPr>
        </a:p>
      </dgm:t>
    </dgm:pt>
    <dgm:pt modelId="{95795B0B-757D-784C-8BFC-DF768FBB5289}" type="parTrans" cxnId="{80E26FCF-37D5-5E4E-869F-791318425463}">
      <dgm:prSet/>
      <dgm:spPr/>
      <dgm:t>
        <a:bodyPr/>
        <a:lstStyle/>
        <a:p>
          <a:endParaRPr lang="en-US">
            <a:latin typeface="Open Sans" charset="0"/>
            <a:ea typeface="Open Sans" charset="0"/>
            <a:cs typeface="Open Sans" charset="0"/>
          </a:endParaRPr>
        </a:p>
      </dgm:t>
    </dgm:pt>
    <dgm:pt modelId="{E7B9E6CC-7A88-B14E-BC15-FEC9D7DD10C0}" type="sibTrans" cxnId="{80E26FCF-37D5-5E4E-869F-791318425463}">
      <dgm:prSet/>
      <dgm:spPr/>
      <dgm:t>
        <a:bodyPr/>
        <a:lstStyle/>
        <a:p>
          <a:endParaRPr lang="en-US">
            <a:latin typeface="Open Sans" charset="0"/>
            <a:ea typeface="Open Sans" charset="0"/>
            <a:cs typeface="Open Sans" charset="0"/>
          </a:endParaRPr>
        </a:p>
      </dgm:t>
    </dgm:pt>
    <dgm:pt modelId="{26D552E6-6D55-DB4D-A161-B3055A87DE84}">
      <dgm:prSet custT="1"/>
      <dgm:spPr>
        <a:solidFill>
          <a:schemeClr val="accent1"/>
        </a:solidFill>
        <a:ln>
          <a:noFill/>
        </a:ln>
        <a:effectLst/>
      </dgm:spPr>
      <dgm:t>
        <a:bodyPr/>
        <a:lstStyle/>
        <a:p>
          <a:pPr rtl="0"/>
          <a:r>
            <a:rPr lang="ru-RU" sz="1200" dirty="0"/>
            <a:t>Стратегическое партнерство с международными и производителями фармацевтической и биотехнологической продукции</a:t>
          </a:r>
          <a:endParaRPr lang="en-US" sz="1200" dirty="0">
            <a:latin typeface="Open Sans" charset="0"/>
          </a:endParaRPr>
        </a:p>
      </dgm:t>
    </dgm:pt>
    <dgm:pt modelId="{B2B5C0E2-2403-1B46-8A1D-C944B914DFDC}" type="parTrans" cxnId="{96F8DD1E-EA17-064F-BFC8-168FE5F05EEB}">
      <dgm:prSet/>
      <dgm:spPr/>
      <dgm:t>
        <a:bodyPr/>
        <a:lstStyle/>
        <a:p>
          <a:endParaRPr lang="en-US">
            <a:latin typeface="Open Sans" charset="0"/>
            <a:ea typeface="Open Sans" charset="0"/>
            <a:cs typeface="Open Sans" charset="0"/>
          </a:endParaRPr>
        </a:p>
      </dgm:t>
    </dgm:pt>
    <dgm:pt modelId="{B5CB9589-FCC0-CA44-BB20-595C93B9619B}" type="sibTrans" cxnId="{96F8DD1E-EA17-064F-BFC8-168FE5F05EEB}">
      <dgm:prSet/>
      <dgm:spPr/>
      <dgm:t>
        <a:bodyPr/>
        <a:lstStyle/>
        <a:p>
          <a:endParaRPr lang="en-US">
            <a:latin typeface="Open Sans" charset="0"/>
            <a:ea typeface="Open Sans" charset="0"/>
            <a:cs typeface="Open Sans" charset="0"/>
          </a:endParaRPr>
        </a:p>
      </dgm:t>
    </dgm:pt>
    <dgm:pt modelId="{5B99096F-5B81-F24E-A629-6659AA35BB89}">
      <dgm:prSet custT="1"/>
      <dgm:spPr>
        <a:solidFill>
          <a:schemeClr val="accent1"/>
        </a:solidFill>
        <a:ln>
          <a:noFill/>
        </a:ln>
        <a:effectLst/>
      </dgm:spPr>
      <dgm:t>
        <a:bodyPr/>
        <a:lstStyle/>
        <a:p>
          <a:pPr rtl="0"/>
          <a:r>
            <a:rPr lang="ru-RU" sz="1200" dirty="0"/>
            <a:t>Разработка совместно с российскими учеными и вывод на рынок новых биотехнологических инновационных препаратов</a:t>
          </a:r>
          <a:endParaRPr lang="en-US" sz="1200" dirty="0">
            <a:latin typeface="Open Sans" charset="0"/>
          </a:endParaRPr>
        </a:p>
      </dgm:t>
    </dgm:pt>
    <dgm:pt modelId="{FD95F2CB-5759-0143-9504-06A20EDA5731}" type="parTrans" cxnId="{4C9A2838-0BC1-F646-AF43-3C68B899004A}">
      <dgm:prSet/>
      <dgm:spPr/>
      <dgm:t>
        <a:bodyPr/>
        <a:lstStyle/>
        <a:p>
          <a:endParaRPr lang="en-US">
            <a:latin typeface="Open Sans" charset="0"/>
            <a:ea typeface="Open Sans" charset="0"/>
            <a:cs typeface="Open Sans" charset="0"/>
          </a:endParaRPr>
        </a:p>
      </dgm:t>
    </dgm:pt>
    <dgm:pt modelId="{E04A2123-DEAB-9B4C-9A9A-B95814A70015}" type="sibTrans" cxnId="{4C9A2838-0BC1-F646-AF43-3C68B899004A}">
      <dgm:prSet/>
      <dgm:spPr/>
      <dgm:t>
        <a:bodyPr/>
        <a:lstStyle/>
        <a:p>
          <a:endParaRPr lang="en-US">
            <a:latin typeface="Open Sans" charset="0"/>
            <a:ea typeface="Open Sans" charset="0"/>
            <a:cs typeface="Open Sans" charset="0"/>
          </a:endParaRPr>
        </a:p>
      </dgm:t>
    </dgm:pt>
    <dgm:pt modelId="{478434D0-9A74-BA42-8E8E-89EB5761C603}">
      <dgm:prSet custT="1"/>
      <dgm:spPr>
        <a:solidFill>
          <a:schemeClr val="accent1"/>
        </a:solidFill>
        <a:ln>
          <a:noFill/>
        </a:ln>
        <a:effectLst/>
      </dgm:spPr>
      <dgm:t>
        <a:bodyPr/>
        <a:lstStyle/>
        <a:p>
          <a:endParaRPr lang="ru-RU" sz="1200" dirty="0">
            <a:latin typeface="Open Sans" charset="0"/>
            <a:ea typeface="Open Sans" charset="0"/>
            <a:cs typeface="Open Sans" charset="0"/>
          </a:endParaRPr>
        </a:p>
        <a:p>
          <a:r>
            <a:rPr lang="ru-RU" sz="1200" dirty="0"/>
            <a:t>Приоритетное обеспечение учреждений здравоохранения жизненно важными лекарственными препаратами надлежащего качества </a:t>
          </a:r>
          <a:endParaRPr lang="en-US" sz="1200" dirty="0">
            <a:latin typeface="Open Sans" charset="0"/>
          </a:endParaRPr>
        </a:p>
        <a:p>
          <a:endParaRPr lang="en-US" sz="1200" dirty="0">
            <a:latin typeface="Open Sans" charset="0"/>
            <a:ea typeface="Open Sans" charset="0"/>
            <a:cs typeface="Open Sans" charset="0"/>
          </a:endParaRPr>
        </a:p>
      </dgm:t>
    </dgm:pt>
    <dgm:pt modelId="{06DA404F-704F-614F-902C-9FE5AEAA60FE}" type="parTrans" cxnId="{B7225762-DEE5-494F-941F-51D393B96995}">
      <dgm:prSet/>
      <dgm:spPr/>
      <dgm:t>
        <a:bodyPr/>
        <a:lstStyle/>
        <a:p>
          <a:endParaRPr lang="en-US">
            <a:latin typeface="Open Sans" charset="0"/>
            <a:ea typeface="Open Sans" charset="0"/>
            <a:cs typeface="Open Sans" charset="0"/>
          </a:endParaRPr>
        </a:p>
      </dgm:t>
    </dgm:pt>
    <dgm:pt modelId="{3D003FBF-01BA-FE49-88BB-73DB2E972B39}" type="sibTrans" cxnId="{B7225762-DEE5-494F-941F-51D393B96995}">
      <dgm:prSet/>
      <dgm:spPr/>
      <dgm:t>
        <a:bodyPr/>
        <a:lstStyle/>
        <a:p>
          <a:endParaRPr lang="en-US">
            <a:latin typeface="Open Sans" charset="0"/>
            <a:ea typeface="Open Sans" charset="0"/>
            <a:cs typeface="Open Sans" charset="0"/>
          </a:endParaRPr>
        </a:p>
      </dgm:t>
    </dgm:pt>
    <dgm:pt modelId="{140F5BC3-6BDD-D047-80B4-5B42F72B988C}" type="pres">
      <dgm:prSet presAssocID="{E57FCE53-E240-B147-B96D-A479F9209351}" presName="Name0" presStyleCnt="0">
        <dgm:presLayoutVars>
          <dgm:chMax val="7"/>
          <dgm:chPref val="7"/>
          <dgm:dir/>
        </dgm:presLayoutVars>
      </dgm:prSet>
      <dgm:spPr/>
    </dgm:pt>
    <dgm:pt modelId="{8C0D722F-0450-7042-BE6F-C6286F0D93A8}" type="pres">
      <dgm:prSet presAssocID="{E57FCE53-E240-B147-B96D-A479F9209351}" presName="Name1" presStyleCnt="0"/>
      <dgm:spPr/>
    </dgm:pt>
    <dgm:pt modelId="{4D4DC231-A2E4-624B-9588-3CD45DE2F1F1}" type="pres">
      <dgm:prSet presAssocID="{E57FCE53-E240-B147-B96D-A479F9209351}" presName="cycle" presStyleCnt="0"/>
      <dgm:spPr/>
    </dgm:pt>
    <dgm:pt modelId="{45F5D334-41A5-FA4E-B763-8A82A1A7CE2F}" type="pres">
      <dgm:prSet presAssocID="{E57FCE53-E240-B147-B96D-A479F9209351}" presName="srcNode" presStyleLbl="node1" presStyleIdx="0" presStyleCnt="5"/>
      <dgm:spPr/>
    </dgm:pt>
    <dgm:pt modelId="{8FDB9898-8461-6A41-A276-FB3D548C6CF6}" type="pres">
      <dgm:prSet presAssocID="{E57FCE53-E240-B147-B96D-A479F9209351}" presName="conn" presStyleLbl="parChTrans1D2" presStyleIdx="0" presStyleCnt="1"/>
      <dgm:spPr/>
    </dgm:pt>
    <dgm:pt modelId="{9EF1544D-0EE7-1A41-98F1-11F024F58EA1}" type="pres">
      <dgm:prSet presAssocID="{E57FCE53-E240-B147-B96D-A479F9209351}" presName="extraNode" presStyleLbl="node1" presStyleIdx="0" presStyleCnt="5"/>
      <dgm:spPr/>
    </dgm:pt>
    <dgm:pt modelId="{470733EF-A3E9-D74D-8166-DB49599C4311}" type="pres">
      <dgm:prSet presAssocID="{E57FCE53-E240-B147-B96D-A479F9209351}" presName="dstNode" presStyleLbl="node1" presStyleIdx="0" presStyleCnt="5"/>
      <dgm:spPr/>
    </dgm:pt>
    <dgm:pt modelId="{C6556CA5-809A-1447-8155-3111CFBE129E}" type="pres">
      <dgm:prSet presAssocID="{A75A825D-D825-734C-AAD8-B907C7BD1D01}" presName="text_1" presStyleLbl="node1" presStyleIdx="0" presStyleCnt="5">
        <dgm:presLayoutVars>
          <dgm:bulletEnabled val="1"/>
        </dgm:presLayoutVars>
      </dgm:prSet>
      <dgm:spPr/>
    </dgm:pt>
    <dgm:pt modelId="{109656B0-9B35-FA42-AC0A-3D90FA9FBC74}" type="pres">
      <dgm:prSet presAssocID="{A75A825D-D825-734C-AAD8-B907C7BD1D01}" presName="accent_1" presStyleCnt="0"/>
      <dgm:spPr/>
    </dgm:pt>
    <dgm:pt modelId="{0F0CF245-E9E8-0F4A-AD62-1BE929969768}" type="pres">
      <dgm:prSet presAssocID="{A75A825D-D825-734C-AAD8-B907C7BD1D01}" presName="accentRepeatNode" presStyleLbl="solidFgAcc1" presStyleIdx="0" presStyleCnt="5"/>
      <dgm:spPr>
        <a:ln>
          <a:solidFill>
            <a:srgbClr val="271466"/>
          </a:solidFill>
        </a:ln>
      </dgm:spPr>
    </dgm:pt>
    <dgm:pt modelId="{41FDF076-C28F-A84F-A4CD-E78146F0F9CE}" type="pres">
      <dgm:prSet presAssocID="{BE524222-8EFE-CD47-B9A1-6A87323FD19E}" presName="text_2" presStyleLbl="node1" presStyleIdx="1" presStyleCnt="5">
        <dgm:presLayoutVars>
          <dgm:bulletEnabled val="1"/>
        </dgm:presLayoutVars>
      </dgm:prSet>
      <dgm:spPr/>
    </dgm:pt>
    <dgm:pt modelId="{B9EF4E3A-70D2-C24C-B276-4A84CD9CCABB}" type="pres">
      <dgm:prSet presAssocID="{BE524222-8EFE-CD47-B9A1-6A87323FD19E}" presName="accent_2" presStyleCnt="0"/>
      <dgm:spPr/>
    </dgm:pt>
    <dgm:pt modelId="{D5A2EC51-DAFE-1D47-BC99-62D19988EDA6}" type="pres">
      <dgm:prSet presAssocID="{BE524222-8EFE-CD47-B9A1-6A87323FD19E}" presName="accentRepeatNode" presStyleLbl="solidFgAcc1" presStyleIdx="1" presStyleCnt="5"/>
      <dgm:spPr>
        <a:ln>
          <a:solidFill>
            <a:srgbClr val="271466"/>
          </a:solidFill>
        </a:ln>
      </dgm:spPr>
    </dgm:pt>
    <dgm:pt modelId="{8A21F5D0-9AF8-E944-8A56-B9F9F84FFAE0}" type="pres">
      <dgm:prSet presAssocID="{26D552E6-6D55-DB4D-A161-B3055A87DE84}" presName="text_3" presStyleLbl="node1" presStyleIdx="2" presStyleCnt="5">
        <dgm:presLayoutVars>
          <dgm:bulletEnabled val="1"/>
        </dgm:presLayoutVars>
      </dgm:prSet>
      <dgm:spPr/>
    </dgm:pt>
    <dgm:pt modelId="{92EC9FEB-26B6-C04F-AB71-F940BF2EA0CD}" type="pres">
      <dgm:prSet presAssocID="{26D552E6-6D55-DB4D-A161-B3055A87DE84}" presName="accent_3" presStyleCnt="0"/>
      <dgm:spPr/>
    </dgm:pt>
    <dgm:pt modelId="{DFE99B65-836D-7245-A845-668A214B4609}" type="pres">
      <dgm:prSet presAssocID="{26D552E6-6D55-DB4D-A161-B3055A87DE84}" presName="accentRepeatNode" presStyleLbl="solidFgAcc1" presStyleIdx="2" presStyleCnt="5"/>
      <dgm:spPr>
        <a:ln>
          <a:solidFill>
            <a:srgbClr val="271466"/>
          </a:solidFill>
        </a:ln>
      </dgm:spPr>
    </dgm:pt>
    <dgm:pt modelId="{ACA2F053-058F-F44A-9018-D5283BB4AC7C}" type="pres">
      <dgm:prSet presAssocID="{5B99096F-5B81-F24E-A629-6659AA35BB89}" presName="text_4" presStyleLbl="node1" presStyleIdx="3" presStyleCnt="5">
        <dgm:presLayoutVars>
          <dgm:bulletEnabled val="1"/>
        </dgm:presLayoutVars>
      </dgm:prSet>
      <dgm:spPr/>
    </dgm:pt>
    <dgm:pt modelId="{0935E652-EDEE-0248-B4C9-7DA72B796B0C}" type="pres">
      <dgm:prSet presAssocID="{5B99096F-5B81-F24E-A629-6659AA35BB89}" presName="accent_4" presStyleCnt="0"/>
      <dgm:spPr/>
    </dgm:pt>
    <dgm:pt modelId="{2B15BF80-2AD9-574B-BD42-E2482D08E4FA}" type="pres">
      <dgm:prSet presAssocID="{5B99096F-5B81-F24E-A629-6659AA35BB89}" presName="accentRepeatNode" presStyleLbl="solidFgAcc1" presStyleIdx="3" presStyleCnt="5"/>
      <dgm:spPr>
        <a:ln>
          <a:solidFill>
            <a:srgbClr val="271466"/>
          </a:solidFill>
        </a:ln>
      </dgm:spPr>
    </dgm:pt>
    <dgm:pt modelId="{4657E454-C0DF-F34E-A590-B665607E7031}" type="pres">
      <dgm:prSet presAssocID="{478434D0-9A74-BA42-8E8E-89EB5761C603}" presName="text_5" presStyleLbl="node1" presStyleIdx="4" presStyleCnt="5">
        <dgm:presLayoutVars>
          <dgm:bulletEnabled val="1"/>
        </dgm:presLayoutVars>
      </dgm:prSet>
      <dgm:spPr/>
    </dgm:pt>
    <dgm:pt modelId="{89D05FEE-5B99-3443-AE6F-8E98FF0A2968}" type="pres">
      <dgm:prSet presAssocID="{478434D0-9A74-BA42-8E8E-89EB5761C603}" presName="accent_5" presStyleCnt="0"/>
      <dgm:spPr/>
    </dgm:pt>
    <dgm:pt modelId="{AC544B8F-0A85-F045-9716-C73DBE47BD64}" type="pres">
      <dgm:prSet presAssocID="{478434D0-9A74-BA42-8E8E-89EB5761C603}" presName="accentRepeatNode" presStyleLbl="solidFgAcc1" presStyleIdx="4" presStyleCnt="5"/>
      <dgm:spPr>
        <a:ln>
          <a:solidFill>
            <a:srgbClr val="271466"/>
          </a:solidFill>
        </a:ln>
      </dgm:spPr>
    </dgm:pt>
  </dgm:ptLst>
  <dgm:cxnLst>
    <dgm:cxn modelId="{96F8DD1E-EA17-064F-BFC8-168FE5F05EEB}" srcId="{E57FCE53-E240-B147-B96D-A479F9209351}" destId="{26D552E6-6D55-DB4D-A161-B3055A87DE84}" srcOrd="2" destOrd="0" parTransId="{B2B5C0E2-2403-1B46-8A1D-C944B914DFDC}" sibTransId="{B5CB9589-FCC0-CA44-BB20-595C93B9619B}"/>
    <dgm:cxn modelId="{4C9A2838-0BC1-F646-AF43-3C68B899004A}" srcId="{E57FCE53-E240-B147-B96D-A479F9209351}" destId="{5B99096F-5B81-F24E-A629-6659AA35BB89}" srcOrd="3" destOrd="0" parTransId="{FD95F2CB-5759-0143-9504-06A20EDA5731}" sibTransId="{E04A2123-DEAB-9B4C-9A9A-B95814A70015}"/>
    <dgm:cxn modelId="{514D0540-9854-469B-B057-75C5B3C8A7BF}" type="presOf" srcId="{E57FCE53-E240-B147-B96D-A479F9209351}" destId="{140F5BC3-6BDD-D047-80B4-5B42F72B988C}" srcOrd="0" destOrd="0" presId="urn:microsoft.com/office/officeart/2008/layout/VerticalCurvedList"/>
    <dgm:cxn modelId="{90E5D941-3E0C-419D-9F6C-C6B54AC9F2E0}" type="presOf" srcId="{BE524222-8EFE-CD47-B9A1-6A87323FD19E}" destId="{41FDF076-C28F-A84F-A4CD-E78146F0F9CE}" srcOrd="0" destOrd="0" presId="urn:microsoft.com/office/officeart/2008/layout/VerticalCurvedList"/>
    <dgm:cxn modelId="{B7225762-DEE5-494F-941F-51D393B96995}" srcId="{E57FCE53-E240-B147-B96D-A479F9209351}" destId="{478434D0-9A74-BA42-8E8E-89EB5761C603}" srcOrd="4" destOrd="0" parTransId="{06DA404F-704F-614F-902C-9FE5AEAA60FE}" sibTransId="{3D003FBF-01BA-FE49-88BB-73DB2E972B39}"/>
    <dgm:cxn modelId="{444BC46B-A4D6-4D4D-8C16-EC65994FF787}" type="presOf" srcId="{478434D0-9A74-BA42-8E8E-89EB5761C603}" destId="{4657E454-C0DF-F34E-A590-B665607E7031}" srcOrd="0" destOrd="0" presId="urn:microsoft.com/office/officeart/2008/layout/VerticalCurvedList"/>
    <dgm:cxn modelId="{4DE38182-7F95-43E7-AC17-BB3B6B2D8D23}" type="presOf" srcId="{A75A825D-D825-734C-AAD8-B907C7BD1D01}" destId="{C6556CA5-809A-1447-8155-3111CFBE129E}" srcOrd="0" destOrd="0" presId="urn:microsoft.com/office/officeart/2008/layout/VerticalCurvedList"/>
    <dgm:cxn modelId="{279C8793-EA3A-4245-B0D3-3AB31B1C269D}" type="presOf" srcId="{5B99096F-5B81-F24E-A629-6659AA35BB89}" destId="{ACA2F053-058F-F44A-9018-D5283BB4AC7C}" srcOrd="0" destOrd="0" presId="urn:microsoft.com/office/officeart/2008/layout/VerticalCurvedList"/>
    <dgm:cxn modelId="{77742BA4-4A23-BD42-8377-2BADA44FB0AB}" srcId="{E57FCE53-E240-B147-B96D-A479F9209351}" destId="{A75A825D-D825-734C-AAD8-B907C7BD1D01}" srcOrd="0" destOrd="0" parTransId="{660F6084-1091-0149-ABD5-1A44B4C00F6E}" sibTransId="{0C05B276-D8E1-3A4B-8F55-D256BC2EB040}"/>
    <dgm:cxn modelId="{50F3F6C9-26D7-4881-8440-2D18FF1A5A3C}" type="presOf" srcId="{26D552E6-6D55-DB4D-A161-B3055A87DE84}" destId="{8A21F5D0-9AF8-E944-8A56-B9F9F84FFAE0}" srcOrd="0" destOrd="0" presId="urn:microsoft.com/office/officeart/2008/layout/VerticalCurvedList"/>
    <dgm:cxn modelId="{80E26FCF-37D5-5E4E-869F-791318425463}" srcId="{E57FCE53-E240-B147-B96D-A479F9209351}" destId="{BE524222-8EFE-CD47-B9A1-6A87323FD19E}" srcOrd="1" destOrd="0" parTransId="{95795B0B-757D-784C-8BFC-DF768FBB5289}" sibTransId="{E7B9E6CC-7A88-B14E-BC15-FEC9D7DD10C0}"/>
    <dgm:cxn modelId="{A35C4BF9-CD2C-48C7-BB25-F643279BF073}" type="presOf" srcId="{0C05B276-D8E1-3A4B-8F55-D256BC2EB040}" destId="{8FDB9898-8461-6A41-A276-FB3D548C6CF6}" srcOrd="0" destOrd="0" presId="urn:microsoft.com/office/officeart/2008/layout/VerticalCurvedList"/>
    <dgm:cxn modelId="{AABC6CCC-DF7C-4452-90D9-61E0F8089E52}" type="presParOf" srcId="{140F5BC3-6BDD-D047-80B4-5B42F72B988C}" destId="{8C0D722F-0450-7042-BE6F-C6286F0D93A8}" srcOrd="0" destOrd="0" presId="urn:microsoft.com/office/officeart/2008/layout/VerticalCurvedList"/>
    <dgm:cxn modelId="{4A010AE5-983A-4AD1-8351-2225D43EBFD2}" type="presParOf" srcId="{8C0D722F-0450-7042-BE6F-C6286F0D93A8}" destId="{4D4DC231-A2E4-624B-9588-3CD45DE2F1F1}" srcOrd="0" destOrd="0" presId="urn:microsoft.com/office/officeart/2008/layout/VerticalCurvedList"/>
    <dgm:cxn modelId="{95708131-C69A-4956-9B2F-B7A936A14951}" type="presParOf" srcId="{4D4DC231-A2E4-624B-9588-3CD45DE2F1F1}" destId="{45F5D334-41A5-FA4E-B763-8A82A1A7CE2F}" srcOrd="0" destOrd="0" presId="urn:microsoft.com/office/officeart/2008/layout/VerticalCurvedList"/>
    <dgm:cxn modelId="{3F404137-D8A2-4305-9F4A-0D6F78DBC5ED}" type="presParOf" srcId="{4D4DC231-A2E4-624B-9588-3CD45DE2F1F1}" destId="{8FDB9898-8461-6A41-A276-FB3D548C6CF6}" srcOrd="1" destOrd="0" presId="urn:microsoft.com/office/officeart/2008/layout/VerticalCurvedList"/>
    <dgm:cxn modelId="{58C47FF1-2298-4116-87F0-9A4F6533A00E}" type="presParOf" srcId="{4D4DC231-A2E4-624B-9588-3CD45DE2F1F1}" destId="{9EF1544D-0EE7-1A41-98F1-11F024F58EA1}" srcOrd="2" destOrd="0" presId="urn:microsoft.com/office/officeart/2008/layout/VerticalCurvedList"/>
    <dgm:cxn modelId="{FC6E96AA-8BA0-4324-B036-C408A9F64069}" type="presParOf" srcId="{4D4DC231-A2E4-624B-9588-3CD45DE2F1F1}" destId="{470733EF-A3E9-D74D-8166-DB49599C4311}" srcOrd="3" destOrd="0" presId="urn:microsoft.com/office/officeart/2008/layout/VerticalCurvedList"/>
    <dgm:cxn modelId="{2E531AC0-946A-437A-AB6A-BF4565F5E6CB}" type="presParOf" srcId="{8C0D722F-0450-7042-BE6F-C6286F0D93A8}" destId="{C6556CA5-809A-1447-8155-3111CFBE129E}" srcOrd="1" destOrd="0" presId="urn:microsoft.com/office/officeart/2008/layout/VerticalCurvedList"/>
    <dgm:cxn modelId="{640CE3D5-2E6D-440C-8BEF-07766A91C8B9}" type="presParOf" srcId="{8C0D722F-0450-7042-BE6F-C6286F0D93A8}" destId="{109656B0-9B35-FA42-AC0A-3D90FA9FBC74}" srcOrd="2" destOrd="0" presId="urn:microsoft.com/office/officeart/2008/layout/VerticalCurvedList"/>
    <dgm:cxn modelId="{E39DE59B-C597-4BC0-A11D-3654E3E0A217}" type="presParOf" srcId="{109656B0-9B35-FA42-AC0A-3D90FA9FBC74}" destId="{0F0CF245-E9E8-0F4A-AD62-1BE929969768}" srcOrd="0" destOrd="0" presId="urn:microsoft.com/office/officeart/2008/layout/VerticalCurvedList"/>
    <dgm:cxn modelId="{15A3577B-4BFD-44AF-8497-0563117EAFF0}" type="presParOf" srcId="{8C0D722F-0450-7042-BE6F-C6286F0D93A8}" destId="{41FDF076-C28F-A84F-A4CD-E78146F0F9CE}" srcOrd="3" destOrd="0" presId="urn:microsoft.com/office/officeart/2008/layout/VerticalCurvedList"/>
    <dgm:cxn modelId="{B73BF712-0556-4B80-90CE-4747920C4C88}" type="presParOf" srcId="{8C0D722F-0450-7042-BE6F-C6286F0D93A8}" destId="{B9EF4E3A-70D2-C24C-B276-4A84CD9CCABB}" srcOrd="4" destOrd="0" presId="urn:microsoft.com/office/officeart/2008/layout/VerticalCurvedList"/>
    <dgm:cxn modelId="{325B21D7-CB92-4614-8F64-2CA139C78D5F}" type="presParOf" srcId="{B9EF4E3A-70D2-C24C-B276-4A84CD9CCABB}" destId="{D5A2EC51-DAFE-1D47-BC99-62D19988EDA6}" srcOrd="0" destOrd="0" presId="urn:microsoft.com/office/officeart/2008/layout/VerticalCurvedList"/>
    <dgm:cxn modelId="{CA7D5BF0-8D1D-484C-B6AA-CA8AA74F08CD}" type="presParOf" srcId="{8C0D722F-0450-7042-BE6F-C6286F0D93A8}" destId="{8A21F5D0-9AF8-E944-8A56-B9F9F84FFAE0}" srcOrd="5" destOrd="0" presId="urn:microsoft.com/office/officeart/2008/layout/VerticalCurvedList"/>
    <dgm:cxn modelId="{E3467DF2-CCC1-40BD-8A80-A88E1FEE304C}" type="presParOf" srcId="{8C0D722F-0450-7042-BE6F-C6286F0D93A8}" destId="{92EC9FEB-26B6-C04F-AB71-F940BF2EA0CD}" srcOrd="6" destOrd="0" presId="urn:microsoft.com/office/officeart/2008/layout/VerticalCurvedList"/>
    <dgm:cxn modelId="{8EBE3E31-CE9B-4795-BE7B-09D816E50118}" type="presParOf" srcId="{92EC9FEB-26B6-C04F-AB71-F940BF2EA0CD}" destId="{DFE99B65-836D-7245-A845-668A214B4609}" srcOrd="0" destOrd="0" presId="urn:microsoft.com/office/officeart/2008/layout/VerticalCurvedList"/>
    <dgm:cxn modelId="{04E64B30-B0B2-4462-B9ED-798358708478}" type="presParOf" srcId="{8C0D722F-0450-7042-BE6F-C6286F0D93A8}" destId="{ACA2F053-058F-F44A-9018-D5283BB4AC7C}" srcOrd="7" destOrd="0" presId="urn:microsoft.com/office/officeart/2008/layout/VerticalCurvedList"/>
    <dgm:cxn modelId="{0EDB2D25-57B0-4565-A36C-2462CA237F98}" type="presParOf" srcId="{8C0D722F-0450-7042-BE6F-C6286F0D93A8}" destId="{0935E652-EDEE-0248-B4C9-7DA72B796B0C}" srcOrd="8" destOrd="0" presId="urn:microsoft.com/office/officeart/2008/layout/VerticalCurvedList"/>
    <dgm:cxn modelId="{A6315F54-6B76-41A8-B53F-A55A54348C29}" type="presParOf" srcId="{0935E652-EDEE-0248-B4C9-7DA72B796B0C}" destId="{2B15BF80-2AD9-574B-BD42-E2482D08E4FA}" srcOrd="0" destOrd="0" presId="urn:microsoft.com/office/officeart/2008/layout/VerticalCurvedList"/>
    <dgm:cxn modelId="{3D0BF682-E05C-4E04-8885-8FE51622C560}" type="presParOf" srcId="{8C0D722F-0450-7042-BE6F-C6286F0D93A8}" destId="{4657E454-C0DF-F34E-A590-B665607E7031}" srcOrd="9" destOrd="0" presId="urn:microsoft.com/office/officeart/2008/layout/VerticalCurvedList"/>
    <dgm:cxn modelId="{750A9657-2164-4CA4-B9E0-E7F60E26B4E1}" type="presParOf" srcId="{8C0D722F-0450-7042-BE6F-C6286F0D93A8}" destId="{89D05FEE-5B99-3443-AE6F-8E98FF0A2968}" srcOrd="10" destOrd="0" presId="urn:microsoft.com/office/officeart/2008/layout/VerticalCurvedList"/>
    <dgm:cxn modelId="{6C52FD0A-C689-4D12-8BCB-ABC7BDE35FE8}" type="presParOf" srcId="{89D05FEE-5B99-3443-AE6F-8E98FF0A2968}" destId="{AC544B8F-0A85-F045-9716-C73DBE47BD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9898-8461-6A41-A276-FB3D548C6CF6}">
      <dsp:nvSpPr>
        <dsp:cNvPr id="0" name=""/>
        <dsp:cNvSpPr/>
      </dsp:nvSpPr>
      <dsp:spPr>
        <a:xfrm>
          <a:off x="-4483546" y="-687565"/>
          <a:ext cx="5341206" cy="5341206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solidFill>
          <a:srgbClr val="271466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56CA5-809A-1447-8155-3111CFBE129E}">
      <dsp:nvSpPr>
        <dsp:cNvPr id="0" name=""/>
        <dsp:cNvSpPr/>
      </dsp:nvSpPr>
      <dsp:spPr>
        <a:xfrm>
          <a:off x="375489" y="247800"/>
          <a:ext cx="6370378" cy="49591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635" tIns="30480" rIns="30480" bIns="3048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Производство биотехнологической продукции </a:t>
          </a:r>
          <a:endParaRPr lang="en-US" sz="1200" kern="1200" dirty="0">
            <a:latin typeface="Open Sans" charset="0"/>
          </a:endParaRPr>
        </a:p>
      </dsp:txBody>
      <dsp:txXfrm>
        <a:off x="375489" y="247800"/>
        <a:ext cx="6370378" cy="495918"/>
      </dsp:txXfrm>
    </dsp:sp>
    <dsp:sp modelId="{0F0CF245-E9E8-0F4A-AD62-1BE929969768}">
      <dsp:nvSpPr>
        <dsp:cNvPr id="0" name=""/>
        <dsp:cNvSpPr/>
      </dsp:nvSpPr>
      <dsp:spPr>
        <a:xfrm>
          <a:off x="65540" y="185810"/>
          <a:ext cx="619897" cy="619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714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DF076-C28F-A84F-A4CD-E78146F0F9CE}">
      <dsp:nvSpPr>
        <dsp:cNvPr id="0" name=""/>
        <dsp:cNvSpPr/>
      </dsp:nvSpPr>
      <dsp:spPr>
        <a:xfrm>
          <a:off x="730849" y="991439"/>
          <a:ext cx="6015018" cy="49591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635" tIns="30480" rIns="30480" bIns="3048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Запуск специальных программ в области производства биотехнологической продукции</a:t>
          </a:r>
          <a:endParaRPr lang="en-US" sz="1200" kern="1200" dirty="0">
            <a:latin typeface="Open Sans" charset="0"/>
          </a:endParaRPr>
        </a:p>
      </dsp:txBody>
      <dsp:txXfrm>
        <a:off x="730849" y="991439"/>
        <a:ext cx="6015018" cy="495918"/>
      </dsp:txXfrm>
    </dsp:sp>
    <dsp:sp modelId="{D5A2EC51-DAFE-1D47-BC99-62D19988EDA6}">
      <dsp:nvSpPr>
        <dsp:cNvPr id="0" name=""/>
        <dsp:cNvSpPr/>
      </dsp:nvSpPr>
      <dsp:spPr>
        <a:xfrm>
          <a:off x="420901" y="929449"/>
          <a:ext cx="619897" cy="619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714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1F5D0-9AF8-E944-8A56-B9F9F84FFAE0}">
      <dsp:nvSpPr>
        <dsp:cNvPr id="0" name=""/>
        <dsp:cNvSpPr/>
      </dsp:nvSpPr>
      <dsp:spPr>
        <a:xfrm>
          <a:off x="839916" y="1735078"/>
          <a:ext cx="5905951" cy="49591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635" tIns="30480" rIns="30480" bIns="3048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Стратегическое партнерство с международными и производителями фармацевтической и биотехнологической продукции</a:t>
          </a:r>
          <a:endParaRPr lang="en-US" sz="1200" kern="1200" dirty="0">
            <a:latin typeface="Open Sans" charset="0"/>
          </a:endParaRPr>
        </a:p>
      </dsp:txBody>
      <dsp:txXfrm>
        <a:off x="839916" y="1735078"/>
        <a:ext cx="5905951" cy="495918"/>
      </dsp:txXfrm>
    </dsp:sp>
    <dsp:sp modelId="{DFE99B65-836D-7245-A845-668A214B4609}">
      <dsp:nvSpPr>
        <dsp:cNvPr id="0" name=""/>
        <dsp:cNvSpPr/>
      </dsp:nvSpPr>
      <dsp:spPr>
        <a:xfrm>
          <a:off x="529968" y="1673089"/>
          <a:ext cx="619897" cy="619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714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2F053-058F-F44A-9018-D5283BB4AC7C}">
      <dsp:nvSpPr>
        <dsp:cNvPr id="0" name=""/>
        <dsp:cNvSpPr/>
      </dsp:nvSpPr>
      <dsp:spPr>
        <a:xfrm>
          <a:off x="730849" y="2478718"/>
          <a:ext cx="6015018" cy="49591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635" tIns="30480" rIns="30480" bIns="3048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Разработка совместно с российскими учеными и вывод на рынок новых биотехнологических инновационных препаратов</a:t>
          </a:r>
          <a:endParaRPr lang="en-US" sz="1200" kern="1200" dirty="0">
            <a:latin typeface="Open Sans" charset="0"/>
          </a:endParaRPr>
        </a:p>
      </dsp:txBody>
      <dsp:txXfrm>
        <a:off x="730849" y="2478718"/>
        <a:ext cx="6015018" cy="495918"/>
      </dsp:txXfrm>
    </dsp:sp>
    <dsp:sp modelId="{2B15BF80-2AD9-574B-BD42-E2482D08E4FA}">
      <dsp:nvSpPr>
        <dsp:cNvPr id="0" name=""/>
        <dsp:cNvSpPr/>
      </dsp:nvSpPr>
      <dsp:spPr>
        <a:xfrm>
          <a:off x="420901" y="2416728"/>
          <a:ext cx="619897" cy="619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714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7E454-C0DF-F34E-A590-B665607E7031}">
      <dsp:nvSpPr>
        <dsp:cNvPr id="0" name=""/>
        <dsp:cNvSpPr/>
      </dsp:nvSpPr>
      <dsp:spPr>
        <a:xfrm>
          <a:off x="375489" y="3222357"/>
          <a:ext cx="6370378" cy="495918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63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Open Sans" charset="0"/>
            <a:ea typeface="Open Sans" charset="0"/>
            <a:cs typeface="Open Sans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Приоритетное обеспечение учреждений здравоохранения жизненно важными лекарственными препаратами надлежащего качества </a:t>
          </a:r>
          <a:endParaRPr lang="en-US" sz="1200" kern="1200" dirty="0">
            <a:latin typeface="Open Sans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Open Sans" charset="0"/>
            <a:ea typeface="Open Sans" charset="0"/>
            <a:cs typeface="Open Sans" charset="0"/>
          </a:endParaRPr>
        </a:p>
      </dsp:txBody>
      <dsp:txXfrm>
        <a:off x="375489" y="3222357"/>
        <a:ext cx="6370378" cy="495918"/>
      </dsp:txXfrm>
    </dsp:sp>
    <dsp:sp modelId="{AC544B8F-0A85-F045-9716-C73DBE47BD64}">
      <dsp:nvSpPr>
        <dsp:cNvPr id="0" name=""/>
        <dsp:cNvSpPr/>
      </dsp:nvSpPr>
      <dsp:spPr>
        <a:xfrm>
          <a:off x="65540" y="3160367"/>
          <a:ext cx="619897" cy="619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714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7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80" tIns="47838" rIns="95680" bIns="47838" numCol="1" anchor="t" anchorCtr="0" compatLnSpc="1">
            <a:prstTxWarp prst="textNoShape">
              <a:avLst/>
            </a:prstTxWarp>
          </a:bodyPr>
          <a:lstStyle>
            <a:lvl1pPr defTabSz="957933" eaLnBrk="1" hangingPunct="1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75" y="0"/>
            <a:ext cx="2944600" cy="497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80" tIns="47838" rIns="95680" bIns="47838" numCol="1" anchor="t" anchorCtr="0" compatLnSpc="1">
            <a:prstTxWarp prst="textNoShape">
              <a:avLst/>
            </a:prstTxWarp>
          </a:bodyPr>
          <a:lstStyle>
            <a:lvl1pPr algn="r" defTabSz="957933" eaLnBrk="1" hangingPunct="1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61"/>
            <a:ext cx="2944600" cy="497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80" tIns="47838" rIns="95680" bIns="47838" numCol="1" anchor="b" anchorCtr="0" compatLnSpc="1">
            <a:prstTxWarp prst="textNoShape">
              <a:avLst/>
            </a:prstTxWarp>
          </a:bodyPr>
          <a:lstStyle>
            <a:lvl1pPr defTabSz="957933" eaLnBrk="1" hangingPunct="1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75" y="9430861"/>
            <a:ext cx="2944600" cy="497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80" tIns="47838" rIns="95680" bIns="47838" numCol="1" anchor="b" anchorCtr="0" compatLnSpc="1">
            <a:prstTxWarp prst="textNoShape">
              <a:avLst/>
            </a:prstTxWarp>
          </a:bodyPr>
          <a:lstStyle>
            <a:lvl1pPr algn="r" defTabSz="957933" eaLnBrk="1" hangingPunct="1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788C0DC9-89B4-4F45-A8A4-41A7AC359172}" type="slidenum">
              <a:rPr lang="fr-FR" altLang="x-none"/>
              <a:pPr/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537879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1894" cy="468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25" tIns="46213" rIns="92425" bIns="46213" numCol="1" anchor="t" anchorCtr="0" compatLnSpc="1">
            <a:prstTxWarp prst="textNoShape">
              <a:avLst/>
            </a:prstTxWarp>
          </a:bodyPr>
          <a:lstStyle>
            <a:lvl1pPr defTabSz="924572" eaLnBrk="1" hangingPunct="1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605" y="0"/>
            <a:ext cx="2931894" cy="468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25" tIns="46213" rIns="92425" bIns="46213" numCol="1" anchor="t" anchorCtr="0" compatLnSpc="1">
            <a:prstTxWarp prst="textNoShape">
              <a:avLst/>
            </a:prstTxWarp>
          </a:bodyPr>
          <a:lstStyle>
            <a:lvl1pPr algn="r" defTabSz="924572" eaLnBrk="1" hangingPunct="1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" y="781050"/>
            <a:ext cx="6530975" cy="3675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121" y="4690800"/>
            <a:ext cx="4963256" cy="4455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25" tIns="46213" rIns="92425" bIns="46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9463"/>
            <a:ext cx="2931894" cy="468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25" tIns="46213" rIns="92425" bIns="46213" numCol="1" anchor="b" anchorCtr="0" compatLnSpc="1">
            <a:prstTxWarp prst="textNoShape">
              <a:avLst/>
            </a:prstTxWarp>
          </a:bodyPr>
          <a:lstStyle>
            <a:lvl1pPr defTabSz="924572" eaLnBrk="1" hangingPunct="1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605" y="9459463"/>
            <a:ext cx="2931894" cy="468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25" tIns="46213" rIns="92425" bIns="46213" numCol="1" anchor="b" anchorCtr="0" compatLnSpc="1">
            <a:prstTxWarp prst="textNoShape">
              <a:avLst/>
            </a:prstTxWarp>
          </a:bodyPr>
          <a:lstStyle>
            <a:lvl1pPr algn="r" defTabSz="924572" eaLnBrk="1" hangingPunct="1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36B29BCF-CEE7-BF44-8CD6-602C85D404D6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65176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3889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7778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168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5573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FE69FAC-F530-9D42-ADE8-8488C0401A84}" type="slidenum">
              <a:rPr lang="en-GB" altLang="x-none" sz="120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GB" altLang="x-none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3" y="781050"/>
            <a:ext cx="6530975" cy="36750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Fit 2 columns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9BCF-CEE7-BF44-8CD6-602C85D404D6}" type="slidenum">
              <a:rPr lang="en-GB" altLang="x-none" smtClean="0">
                <a:solidFill>
                  <a:prstClr val="white"/>
                </a:solidFill>
              </a:rPr>
              <a:pPr/>
              <a:t>12</a:t>
            </a:fld>
            <a:endParaRPr lang="en-GB" alt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6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13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14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15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16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причесать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9BCF-CEE7-BF44-8CD6-602C85D404D6}" type="slidenum">
              <a:rPr lang="en-GB" altLang="x-none" smtClean="0"/>
              <a:pPr/>
              <a:t>19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9228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20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21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22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23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9BCF-CEE7-BF44-8CD6-602C85D404D6}" type="slidenum">
              <a:rPr lang="en-GB" altLang="x-none" smtClean="0">
                <a:solidFill>
                  <a:prstClr val="white"/>
                </a:solidFill>
              </a:rPr>
              <a:pPr/>
              <a:t>2</a:t>
            </a:fld>
            <a:endParaRPr lang="en-GB" alt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2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x-none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1EB51F5-732F-3F40-908C-7EF77B6B08C0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3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4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5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6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9BCF-CEE7-BF44-8CD6-602C85D404D6}" type="slidenum">
              <a:rPr lang="en-GB" altLang="x-none" smtClean="0">
                <a:solidFill>
                  <a:prstClr val="white"/>
                </a:solidFill>
              </a:rPr>
              <a:pPr/>
              <a:t>7</a:t>
            </a:fld>
            <a:endParaRPr lang="en-GB" alt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1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8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reorganize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3470" indent="-28595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80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132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8840" indent="-228760" defTabSz="924572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636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388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3140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8920" indent="-228760" defTabSz="924572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500942-B1C7-7D49-963C-415E79C36209}" type="slidenum">
              <a:rPr lang="en-GB" altLang="x-none" sz="1200">
                <a:solidFill>
                  <a:prstClr val="black"/>
                </a:solidFill>
                <a:latin typeface="Times New Roman" charset="0"/>
              </a:rPr>
              <a:pPr/>
              <a:t>9</a:t>
            </a:fld>
            <a:endParaRPr lang="en-GB" altLang="x-none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2775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BD0B2160-3A49-0A46-9253-195123410BB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7826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83D3DCA2-5D8B-1C42-9BCC-2CC890B72B90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707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3782" y="288132"/>
            <a:ext cx="2058865" cy="45374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720" y="288132"/>
            <a:ext cx="6037385" cy="45374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8E99AA36-1D2E-334C-A2DC-2ED9FD83179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6062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720" y="288131"/>
            <a:ext cx="8236926" cy="457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13793" y="951310"/>
            <a:ext cx="6948854" cy="3874294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0D3CC562-F59F-E84C-B8A5-B4C90679730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41232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720" y="288131"/>
            <a:ext cx="8236926" cy="457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13793" y="951310"/>
            <a:ext cx="3404089" cy="38742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58558" y="951310"/>
            <a:ext cx="3404088" cy="38742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9F2FACB1-23CF-C64D-94CF-16B998D08200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11034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BD0B2160-3A49-0A46-9253-195123410BB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5741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5D9F1424-0798-2D45-9157-FFD45218112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1048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3793" y="951310"/>
            <a:ext cx="3404089" cy="3874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58558" y="951310"/>
            <a:ext cx="3404088" cy="3874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0F5F45AA-40BF-EC47-9F00-AC88776058B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74337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6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6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151335"/>
            <a:ext cx="4041531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1631156"/>
            <a:ext cx="4041531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EB89FED9-CAF8-EE45-A227-B51B9569FC99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6926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71535175-B9C9-3B40-AC97-1F94E806C236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4541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C10EDB20-8A89-0940-BBDB-FB18F480D64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469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35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04788"/>
            <a:ext cx="5111262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435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5E9312EC-E5E7-F94D-934E-DF8FC39CABDE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7369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x-none"/>
              <a:t>Page </a:t>
            </a:r>
            <a:fld id="{10AA00FF-AD02-8644-AA34-81F2B95C667F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46554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Makiz Pills colour "/>
          <p:cNvPicPr>
            <a:picLocks noChangeAspect="1" noChangeArrowheads="1"/>
          </p:cNvPicPr>
          <p:nvPr userDrawn="1"/>
        </p:nvPicPr>
        <p:blipFill>
          <a:blip r:embed="rId16">
            <a:lum bright="70000" contrast="-8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7500937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" name="Rectangle 40"/>
          <p:cNvSpPr>
            <a:spLocks noGrp="1" noChangeArrowheads="1"/>
          </p:cNvSpPr>
          <p:nvPr>
            <p:ph type="sldNum" sz="quarter" idx="4"/>
          </p:nvPr>
        </p:nvSpPr>
        <p:spPr bwMode="blackWhite">
          <a:xfrm>
            <a:off x="6962775" y="4891088"/>
            <a:ext cx="1908175" cy="1952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7608" tIns="33803" rIns="67608" bIns="33803" numCol="1" anchor="ctr" anchorCtr="0" compatLnSpc="1">
            <a:prstTxWarp prst="textNoShape">
              <a:avLst/>
            </a:prstTxWarp>
          </a:bodyPr>
          <a:lstStyle>
            <a:lvl1pPr algn="r" defTabSz="676275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GB" altLang="x-none"/>
              <a:t>Page </a:t>
            </a:r>
            <a:fld id="{9319A71B-66B9-3140-B786-1CEC4561C4CE}" type="slidenum">
              <a:rPr lang="en-GB" altLang="x-none"/>
              <a:pPr/>
              <a:t>‹#›</a:t>
            </a:fld>
            <a:endParaRPr lang="en-GB" altLang="x-none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0" y="0"/>
            <a:ext cx="1714500" cy="5143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2157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1075" name="Freeform 51"/>
          <p:cNvSpPr>
            <a:spLocks/>
          </p:cNvSpPr>
          <p:nvPr/>
        </p:nvSpPr>
        <p:spPr bwMode="auto">
          <a:xfrm>
            <a:off x="190500" y="247650"/>
            <a:ext cx="8956675" cy="538163"/>
          </a:xfrm>
          <a:custGeom>
            <a:avLst/>
            <a:gdLst>
              <a:gd name="T0" fmla="*/ 3056 w 3056"/>
              <a:gd name="T1" fmla="*/ 0 h 226"/>
              <a:gd name="T2" fmla="*/ 113 w 3056"/>
              <a:gd name="T3" fmla="*/ 0 h 226"/>
              <a:gd name="T4" fmla="*/ 0 w 3056"/>
              <a:gd name="T5" fmla="*/ 113 h 226"/>
              <a:gd name="T6" fmla="*/ 113 w 3056"/>
              <a:gd name="T7" fmla="*/ 226 h 226"/>
              <a:gd name="T8" fmla="*/ 3056 w 3056"/>
              <a:gd name="T9" fmla="*/ 226 h 226"/>
              <a:gd name="T10" fmla="*/ 3056 w 3056"/>
              <a:gd name="T1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56" h="226">
                <a:moveTo>
                  <a:pt x="3056" y="0"/>
                </a:moveTo>
                <a:cubicBezTo>
                  <a:pt x="113" y="0"/>
                  <a:pt x="113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0" y="175"/>
                  <a:pt x="50" y="226"/>
                  <a:pt x="113" y="226"/>
                </a:cubicBezTo>
                <a:cubicBezTo>
                  <a:pt x="3056" y="226"/>
                  <a:pt x="3056" y="226"/>
                  <a:pt x="3056" y="226"/>
                </a:cubicBezTo>
                <a:lnTo>
                  <a:pt x="3056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lIns="77925" tIns="38963" rIns="77925" bIns="38963"/>
          <a:lstStyle/>
          <a:p>
            <a:pPr algn="ctr" eaLnBrk="1" hangingPunct="1">
              <a:defRPr/>
            </a:pPr>
            <a:endParaRPr lang="ru-RU">
              <a:ea typeface="+mn-ea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287338"/>
            <a:ext cx="823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Master title style</a:t>
            </a:r>
            <a:endParaRPr lang="de-DE" altLang="x-none"/>
          </a:p>
        </p:txBody>
      </p:sp>
      <p:sp>
        <p:nvSpPr>
          <p:cNvPr id="1031" name="Rectangle 41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1914525" y="950913"/>
            <a:ext cx="6948488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altLang="x-none"/>
              <a:t>Text</a:t>
            </a:r>
          </a:p>
          <a:p>
            <a:pPr lvl="2"/>
            <a:r>
              <a:rPr lang="en-GB" altLang="x-none"/>
              <a:t>1st Bullet</a:t>
            </a:r>
          </a:p>
          <a:p>
            <a:pPr lvl="3"/>
            <a:r>
              <a:rPr lang="en-GB" altLang="x-none"/>
              <a:t>2nd Bullet</a:t>
            </a:r>
          </a:p>
          <a:p>
            <a:pPr lvl="3"/>
            <a:endParaRPr lang="en-GB" altLang="x-none"/>
          </a:p>
          <a:p>
            <a:pPr lvl="1"/>
            <a:r>
              <a:rPr lang="en-GB" altLang="x-none"/>
              <a:t>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389626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779252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168878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558503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27013" indent="-22542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Wingdings" charset="2"/>
        <a:buChar char="§"/>
        <a:defRPr sz="1000">
          <a:solidFill>
            <a:schemeClr val="tx1"/>
          </a:solidFill>
          <a:latin typeface="+mn-lt"/>
          <a:ea typeface="ＭＳ Ｐゴシック" charset="0"/>
        </a:defRPr>
      </a:lvl2pPr>
      <a:lvl3pPr marL="476250" indent="-2476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Arial" charset="0"/>
        <a:buChar char="–"/>
        <a:defRPr sz="900">
          <a:solidFill>
            <a:schemeClr val="tx1"/>
          </a:solidFill>
          <a:latin typeface="+mn-lt"/>
          <a:ea typeface="ＭＳ Ｐゴシック" charset="0"/>
        </a:defRPr>
      </a:lvl3pPr>
      <a:lvl4pPr marL="744538" indent="-2222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–"/>
        <a:defRPr sz="900">
          <a:solidFill>
            <a:schemeClr val="tx1"/>
          </a:solidFill>
          <a:latin typeface="+mn-lt"/>
          <a:ea typeface="ＭＳ Ｐゴシック" charset="0"/>
        </a:defRPr>
      </a:lvl4pPr>
      <a:lvl5pPr marL="1444625" indent="-225425" algn="l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ＭＳ Ｐゴシック" charset="0"/>
        </a:defRPr>
      </a:lvl5pPr>
      <a:lvl6pPr marL="1834488" indent="-225929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6pPr>
      <a:lvl7pPr marL="2224114" indent="-225929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7pPr>
      <a:lvl8pPr marL="2613740" indent="-225929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8pPr>
      <a:lvl9pPr marL="3003366" indent="-225929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5.emf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6.wdp"/><Relationship Id="rId3" Type="http://schemas.openxmlformats.org/officeDocument/2006/relationships/image" Target="../media/image4.emf"/><Relationship Id="rId7" Type="http://schemas.microsoft.com/office/2007/relationships/hdphoto" Target="../media/hdphoto3.wdp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openxmlformats.org/officeDocument/2006/relationships/image" Target="../media/image23.jpeg"/><Relationship Id="rId15" Type="http://schemas.microsoft.com/office/2007/relationships/hdphoto" Target="../media/hdphoto7.wdp"/><Relationship Id="rId10" Type="http://schemas.openxmlformats.org/officeDocument/2006/relationships/image" Target="../media/image26.jpeg"/><Relationship Id="rId4" Type="http://schemas.openxmlformats.org/officeDocument/2006/relationships/image" Target="../media/image5.emf"/><Relationship Id="rId9" Type="http://schemas.microsoft.com/office/2007/relationships/hdphoto" Target="../media/hdphoto4.wdp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32.jpeg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29.jpeg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microsoft.com/office/2007/relationships/hdphoto" Target="../media/hdphoto10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9" t="466" r="-11188" b="15669"/>
          <a:stretch/>
        </p:blipFill>
        <p:spPr>
          <a:xfrm>
            <a:off x="-1332656" y="0"/>
            <a:ext cx="10477747" cy="5143500"/>
          </a:xfrm>
          <a:prstGeom prst="parallelogram">
            <a:avLst/>
          </a:prstGeom>
          <a:ln w="317500">
            <a:solidFill>
              <a:schemeClr val="bg1"/>
            </a:solidFill>
          </a:ln>
        </p:spPr>
      </p:pic>
      <p:pic>
        <p:nvPicPr>
          <p:cNvPr id="33" name="Picture 7"/>
          <p:cNvPicPr>
            <a:picLocks noChangeAspect="1"/>
          </p:cNvPicPr>
          <p:nvPr/>
        </p:nvPicPr>
        <p:blipFill rotWithShape="1">
          <a:blip r:embed="rId4"/>
          <a:srcRect l="3084" t="43532" b="8792"/>
          <a:stretch/>
        </p:blipFill>
        <p:spPr>
          <a:xfrm>
            <a:off x="3934423" y="0"/>
            <a:ext cx="7118297" cy="5156091"/>
          </a:xfrm>
          <a:prstGeom prst="parallelogram">
            <a:avLst/>
          </a:prstGeom>
          <a:ln w="317500"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 bwMode="auto">
          <a:xfrm>
            <a:off x="0" y="1131888"/>
            <a:ext cx="9144000" cy="2879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200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1000">
              <a:ea typeface="ＭＳ Ｐゴシック" charset="0"/>
            </a:endParaRPr>
          </a:p>
        </p:txBody>
      </p:sp>
      <p:sp>
        <p:nvSpPr>
          <p:cNvPr id="16388" name="Oval 15"/>
          <p:cNvSpPr>
            <a:spLocks noChangeAspect="1"/>
          </p:cNvSpPr>
          <p:nvPr/>
        </p:nvSpPr>
        <p:spPr bwMode="auto">
          <a:xfrm>
            <a:off x="2762250" y="700088"/>
            <a:ext cx="3606800" cy="360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ru-RU" altLang="x-none" sz="2000" b="1">
              <a:latin typeface="Roboto" charset="0"/>
            </a:endParaRPr>
          </a:p>
        </p:txBody>
      </p:sp>
      <p:sp>
        <p:nvSpPr>
          <p:cNvPr id="16389" name="Oval 12"/>
          <p:cNvSpPr>
            <a:spLocks noChangeAspect="1"/>
          </p:cNvSpPr>
          <p:nvPr/>
        </p:nvSpPr>
        <p:spPr bwMode="auto">
          <a:xfrm>
            <a:off x="2998788" y="939800"/>
            <a:ext cx="3133725" cy="3133725"/>
          </a:xfrm>
          <a:prstGeom prst="ellipse">
            <a:avLst/>
          </a:prstGeom>
          <a:solidFill>
            <a:srgbClr val="3E3B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ru-RU" altLang="x-none" sz="2000" b="1">
              <a:latin typeface="Robot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10085"/>
            <a:ext cx="26277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600" b="1" dirty="0">
                <a:ln w="9000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" charset="0"/>
                <a:ea typeface="Roboto" charset="0"/>
                <a:cs typeface="Roboto" charset="0"/>
              </a:rPr>
              <a:t>ПАО</a:t>
            </a:r>
            <a:r>
              <a:rPr lang="ru-RU" sz="1600" b="1" dirty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" charset="0"/>
                <a:ea typeface="Roboto" charset="0"/>
                <a:cs typeface="Roboto" charset="0"/>
              </a:rPr>
              <a:t> </a:t>
            </a:r>
            <a:br>
              <a:rPr lang="en-US" sz="16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 charset="0"/>
                <a:ea typeface="Roboto" charset="0"/>
                <a:cs typeface="Roboto" charset="0"/>
              </a:rPr>
            </a:br>
            <a:r>
              <a:rPr lang="ru-RU" sz="24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 charset="0"/>
                <a:ea typeface="Roboto" charset="0"/>
                <a:cs typeface="Roboto" charset="0"/>
              </a:rPr>
              <a:t>«ФАРМИМЭКС»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66768" y="2110085"/>
            <a:ext cx="2677232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ln w="9000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Roboto" charset="0"/>
                <a:ea typeface="Roboto" charset="0"/>
                <a:cs typeface="Roboto" charset="0"/>
              </a:rPr>
              <a:t>ООО</a:t>
            </a:r>
            <a:br>
              <a:rPr lang="en-US" sz="16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 charset="0"/>
                <a:ea typeface="Roboto" charset="0"/>
                <a:cs typeface="Roboto" charset="0"/>
              </a:rPr>
            </a:br>
            <a:r>
              <a:rPr lang="ru-RU" sz="2200" b="1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Roboto" charset="0"/>
                <a:ea typeface="Roboto" charset="0"/>
                <a:cs typeface="Roboto" charset="0"/>
              </a:rPr>
              <a:t>«СКОПИНФАРМ»</a:t>
            </a:r>
          </a:p>
        </p:txBody>
      </p:sp>
      <p:pic>
        <p:nvPicPr>
          <p:cNvPr id="1639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90650"/>
            <a:ext cx="14001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2867025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8906" t="28447" r="33398" b="-4716"/>
          <a:stretch/>
        </p:blipFill>
        <p:spPr>
          <a:xfrm>
            <a:off x="1" y="699542"/>
            <a:ext cx="2912711" cy="4752528"/>
          </a:xfrm>
          <a:custGeom>
            <a:avLst/>
            <a:gdLst>
              <a:gd name="connsiteX0" fmla="*/ 908552 w 2912711"/>
              <a:gd name="connsiteY0" fmla="*/ 0 h 4752528"/>
              <a:gd name="connsiteX1" fmla="*/ 2912711 w 2912711"/>
              <a:gd name="connsiteY1" fmla="*/ 2376264 h 4752528"/>
              <a:gd name="connsiteX2" fmla="*/ 908552 w 2912711"/>
              <a:gd name="connsiteY2" fmla="*/ 4752528 h 4752528"/>
              <a:gd name="connsiteX3" fmla="*/ 128443 w 2912711"/>
              <a:gd name="connsiteY3" fmla="*/ 4565789 h 4752528"/>
              <a:gd name="connsiteX4" fmla="*/ 0 w 2912711"/>
              <a:gd name="connsiteY4" fmla="*/ 4492427 h 4752528"/>
              <a:gd name="connsiteX5" fmla="*/ 0 w 2912711"/>
              <a:gd name="connsiteY5" fmla="*/ 260101 h 4752528"/>
              <a:gd name="connsiteX6" fmla="*/ 128443 w 2912711"/>
              <a:gd name="connsiteY6" fmla="*/ 186739 h 4752528"/>
              <a:gd name="connsiteX7" fmla="*/ 908552 w 2912711"/>
              <a:gd name="connsiteY7" fmla="*/ 0 h 475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2711" h="4752528">
                <a:moveTo>
                  <a:pt x="908552" y="0"/>
                </a:moveTo>
                <a:cubicBezTo>
                  <a:pt x="2015418" y="0"/>
                  <a:pt x="2912711" y="1063890"/>
                  <a:pt x="2912711" y="2376264"/>
                </a:cubicBezTo>
                <a:cubicBezTo>
                  <a:pt x="2912711" y="3688638"/>
                  <a:pt x="2015418" y="4752528"/>
                  <a:pt x="908552" y="4752528"/>
                </a:cubicBezTo>
                <a:cubicBezTo>
                  <a:pt x="631836" y="4752528"/>
                  <a:pt x="368217" y="4686035"/>
                  <a:pt x="128443" y="4565789"/>
                </a:cubicBezTo>
                <a:lnTo>
                  <a:pt x="0" y="4492427"/>
                </a:lnTo>
                <a:lnTo>
                  <a:pt x="0" y="260101"/>
                </a:lnTo>
                <a:lnTo>
                  <a:pt x="128443" y="186739"/>
                </a:lnTo>
                <a:cubicBezTo>
                  <a:pt x="368217" y="66493"/>
                  <a:pt x="631836" y="0"/>
                  <a:pt x="908552" y="0"/>
                </a:cubicBezTo>
                <a:close/>
              </a:path>
            </a:pathLst>
          </a:custGeom>
        </p:spPr>
      </p:pic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2531" name="Parallelogram 14"/>
          <p:cNvSpPr>
            <a:spLocks noChangeArrowheads="1"/>
          </p:cNvSpPr>
          <p:nvPr/>
        </p:nvSpPr>
        <p:spPr bwMode="auto">
          <a:xfrm>
            <a:off x="2" y="100361"/>
            <a:ext cx="6534614" cy="79173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 sz="1000">
              <a:solidFill>
                <a:srgbClr val="FFFFFF"/>
              </a:solidFill>
            </a:endParaRP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582757" y="263207"/>
            <a:ext cx="568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СТРАТЕГИЧЕСКИЕ ЗАДАЧИ</a:t>
            </a:r>
            <a:endParaRPr lang="en-US" altLang="x-none" sz="2400" dirty="0">
              <a:solidFill>
                <a:srgbClr val="FFFFFF"/>
              </a:solidFill>
              <a:latin typeface="Open Sans Condensed Light" charset="0"/>
            </a:endParaRPr>
          </a:p>
        </p:txBody>
      </p:sp>
      <p:graphicFrame>
        <p:nvGraphicFramePr>
          <p:cNvPr id="16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169167"/>
              </p:ext>
            </p:extLst>
          </p:nvPr>
        </p:nvGraphicFramePr>
        <p:xfrm>
          <a:off x="2051720" y="1095004"/>
          <a:ext cx="6799508" cy="396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2268538" y="136048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400" b="1">
                <a:solidFill>
                  <a:srgbClr val="94C71F"/>
                </a:solidFill>
                <a:latin typeface="Open Sans" charset="0"/>
              </a:rPr>
              <a:t>1</a:t>
            </a:r>
          </a:p>
        </p:txBody>
      </p:sp>
      <p:sp>
        <p:nvSpPr>
          <p:cNvPr id="22535" name="TextBox 18"/>
          <p:cNvSpPr txBox="1">
            <a:spLocks noChangeArrowheads="1"/>
          </p:cNvSpPr>
          <p:nvPr/>
        </p:nvSpPr>
        <p:spPr bwMode="auto">
          <a:xfrm>
            <a:off x="2609850" y="20970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400" b="1">
                <a:solidFill>
                  <a:srgbClr val="94C71F"/>
                </a:solidFill>
                <a:latin typeface="Open Sans" charset="0"/>
              </a:rPr>
              <a:t>2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2733675" y="2833688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400" b="1">
                <a:solidFill>
                  <a:srgbClr val="94C71F"/>
                </a:solidFill>
                <a:latin typeface="Open Sans" charset="0"/>
              </a:rPr>
              <a:t>3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2606675" y="3592513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400" b="1">
                <a:solidFill>
                  <a:srgbClr val="94C71F"/>
                </a:solidFill>
                <a:latin typeface="Open Sans" charset="0"/>
              </a:rPr>
              <a:t>4</a:t>
            </a: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2271713" y="431958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400" b="1">
                <a:solidFill>
                  <a:srgbClr val="94C71F"/>
                </a:solidFill>
                <a:latin typeface="Open Sans" charset="0"/>
              </a:rPr>
              <a:t>5</a:t>
            </a:r>
          </a:p>
        </p:txBody>
      </p:sp>
      <p:pic>
        <p:nvPicPr>
          <p:cNvPr id="22539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10</a:t>
            </a:fld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180676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3554" name="Parallelogram 14"/>
          <p:cNvSpPr>
            <a:spLocks noChangeArrowheads="1"/>
          </p:cNvSpPr>
          <p:nvPr/>
        </p:nvSpPr>
        <p:spPr bwMode="auto">
          <a:xfrm>
            <a:off x="130629" y="106418"/>
            <a:ext cx="6530521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 sz="1000">
              <a:solidFill>
                <a:srgbClr val="FFFFFF"/>
              </a:solidFill>
            </a:endParaRPr>
          </a:p>
        </p:txBody>
      </p:sp>
      <p:sp>
        <p:nvSpPr>
          <p:cNvPr id="23555" name="TextBox 15"/>
          <p:cNvSpPr txBox="1">
            <a:spLocks noChangeArrowheads="1"/>
          </p:cNvSpPr>
          <p:nvPr/>
        </p:nvSpPr>
        <p:spPr bwMode="auto">
          <a:xfrm>
            <a:off x="635795" y="262879"/>
            <a:ext cx="6421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ПРЕИМУЩЕСТВА ПАО «ФАРМИМЭКС»</a:t>
            </a:r>
            <a:endParaRPr lang="en-US" altLang="x-none" sz="2400" dirty="0">
              <a:solidFill>
                <a:srgbClr val="FFFFFF"/>
              </a:solidFill>
              <a:latin typeface="Open Sans Condensed Light" charset="0"/>
            </a:endParaRPr>
          </a:p>
        </p:txBody>
      </p:sp>
      <p:sp>
        <p:nvSpPr>
          <p:cNvPr id="166" name="Rectangle 5"/>
          <p:cNvSpPr/>
          <p:nvPr/>
        </p:nvSpPr>
        <p:spPr bwMode="auto">
          <a:xfrm rot="10800000">
            <a:off x="1677988" y="2009775"/>
            <a:ext cx="1125537" cy="27003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71563" eaLnBrk="1" hangingPunct="1">
              <a:defRPr/>
            </a:pPr>
            <a:endParaRPr lang="en-US" sz="1200">
              <a:solidFill>
                <a:srgbClr val="FFFFFF"/>
              </a:solidFill>
              <a:latin typeface="Open Sans Condensed" charset="0"/>
              <a:ea typeface="ＭＳ Ｐゴシック" charset="0"/>
              <a:cs typeface="Open Sans Condensed" charset="0"/>
            </a:endParaRPr>
          </a:p>
        </p:txBody>
      </p:sp>
      <p:sp>
        <p:nvSpPr>
          <p:cNvPr id="167" name="Rectangle 6"/>
          <p:cNvSpPr/>
          <p:nvPr/>
        </p:nvSpPr>
        <p:spPr bwMode="auto">
          <a:xfrm rot="10800000">
            <a:off x="2906713" y="2009775"/>
            <a:ext cx="1123950" cy="27003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71563" eaLnBrk="1" hangingPunct="1">
              <a:defRPr/>
            </a:pPr>
            <a:endParaRPr lang="en-US" sz="1200">
              <a:solidFill>
                <a:srgbClr val="FFFFFF"/>
              </a:solidFill>
              <a:latin typeface="Open Sans Condensed" charset="0"/>
              <a:ea typeface="ＭＳ Ｐゴシック" charset="0"/>
              <a:cs typeface="Open Sans Condensed" charset="0"/>
            </a:endParaRPr>
          </a:p>
        </p:txBody>
      </p:sp>
      <p:sp>
        <p:nvSpPr>
          <p:cNvPr id="168" name="Rectangle 8"/>
          <p:cNvSpPr/>
          <p:nvPr/>
        </p:nvSpPr>
        <p:spPr bwMode="auto">
          <a:xfrm rot="10800000">
            <a:off x="4108450" y="2009775"/>
            <a:ext cx="1123950" cy="27003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71563" eaLnBrk="1" hangingPunct="1">
              <a:defRPr/>
            </a:pPr>
            <a:endParaRPr lang="en-US" sz="1200">
              <a:solidFill>
                <a:srgbClr val="FFFFFF"/>
              </a:solidFill>
              <a:latin typeface="Open Sans Condensed" charset="0"/>
              <a:ea typeface="ＭＳ Ｐゴシック" charset="0"/>
              <a:cs typeface="Open Sans Condensed" charset="0"/>
            </a:endParaRPr>
          </a:p>
        </p:txBody>
      </p:sp>
      <p:sp>
        <p:nvSpPr>
          <p:cNvPr id="169" name="Rectangle 9"/>
          <p:cNvSpPr/>
          <p:nvPr/>
        </p:nvSpPr>
        <p:spPr bwMode="auto">
          <a:xfrm rot="10800000">
            <a:off x="5303838" y="2009775"/>
            <a:ext cx="1119187" cy="27003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71563" eaLnBrk="1" hangingPunct="1">
              <a:defRPr/>
            </a:pPr>
            <a:endParaRPr lang="en-US" sz="1200">
              <a:solidFill>
                <a:srgbClr val="FFFFFF"/>
              </a:solidFill>
              <a:latin typeface="Open Sans Condensed" charset="0"/>
              <a:ea typeface="ＭＳ Ｐゴシック" charset="0"/>
              <a:cs typeface="Open Sans Condensed" charset="0"/>
            </a:endParaRPr>
          </a:p>
        </p:txBody>
      </p:sp>
      <p:sp>
        <p:nvSpPr>
          <p:cNvPr id="170" name="Rectangle 10"/>
          <p:cNvSpPr/>
          <p:nvPr/>
        </p:nvSpPr>
        <p:spPr bwMode="auto">
          <a:xfrm rot="10800000">
            <a:off x="6505575" y="2009775"/>
            <a:ext cx="1123950" cy="27003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71563" eaLnBrk="1" hangingPunct="1">
              <a:defRPr/>
            </a:pPr>
            <a:endParaRPr lang="en-US" sz="1200">
              <a:solidFill>
                <a:srgbClr val="FFFFFF"/>
              </a:solidFill>
              <a:latin typeface="Open Sans Condensed" charset="0"/>
              <a:ea typeface="ＭＳ Ｐゴシック" charset="0"/>
              <a:cs typeface="Open Sans Condensed" charset="0"/>
            </a:endParaRPr>
          </a:p>
        </p:txBody>
      </p:sp>
      <p:sp>
        <p:nvSpPr>
          <p:cNvPr id="171" name="Rectangle 11"/>
          <p:cNvSpPr/>
          <p:nvPr/>
        </p:nvSpPr>
        <p:spPr bwMode="auto">
          <a:xfrm rot="10800000">
            <a:off x="7708900" y="2009775"/>
            <a:ext cx="1123950" cy="27003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71563" eaLnBrk="1" hangingPunct="1">
              <a:defRPr/>
            </a:pPr>
            <a:endParaRPr lang="en-US" sz="1200">
              <a:solidFill>
                <a:srgbClr val="FFFFFF"/>
              </a:solidFill>
              <a:latin typeface="Open Sans Condensed" charset="0"/>
              <a:ea typeface="ＭＳ Ｐゴシック" charset="0"/>
              <a:cs typeface="Open Sans Condensed" charset="0"/>
            </a:endParaRPr>
          </a:p>
        </p:txBody>
      </p:sp>
      <p:sp>
        <p:nvSpPr>
          <p:cNvPr id="172" name="Rectangle 4"/>
          <p:cNvSpPr/>
          <p:nvPr/>
        </p:nvSpPr>
        <p:spPr bwMode="auto">
          <a:xfrm rot="10800000">
            <a:off x="520700" y="2009775"/>
            <a:ext cx="1074738" cy="270033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71563" eaLnBrk="1" hangingPunct="1">
              <a:defRPr/>
            </a:pPr>
            <a:endParaRPr lang="en-US" sz="1200">
              <a:solidFill>
                <a:srgbClr val="FFFFFF"/>
              </a:solidFill>
              <a:latin typeface="Open Sans Condensed" charset="0"/>
              <a:ea typeface="ＭＳ Ｐゴシック" charset="0"/>
              <a:cs typeface="Open Sans Condensed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95300" y="2009775"/>
            <a:ext cx="1100138" cy="2700338"/>
          </a:xfrm>
          <a:custGeom>
            <a:avLst/>
            <a:gdLst>
              <a:gd name="T0" fmla="*/ 0 w 10000"/>
              <a:gd name="T1" fmla="*/ 0 h 10000"/>
              <a:gd name="T2" fmla="*/ 1100138 w 10000"/>
              <a:gd name="T3" fmla="*/ 0 h 10000"/>
              <a:gd name="T4" fmla="*/ 880110 w 10000"/>
              <a:gd name="T5" fmla="*/ 2700338 h 10000"/>
              <a:gd name="T6" fmla="*/ 220028 w 10000"/>
              <a:gd name="T7" fmla="*/ 2700338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00" tIns="792000" rIns="63501" bIns="544405"/>
          <a:lstStyle>
            <a:lvl1pPr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x-none" sz="1000" dirty="0">
                <a:solidFill>
                  <a:srgbClr val="232260"/>
                </a:solidFill>
                <a:latin typeface="Open Sans" charset="0"/>
              </a:rPr>
              <a:t>Присутствие в основных сегментах </a:t>
            </a:r>
            <a:r>
              <a:rPr lang="ru-RU" altLang="x-none" sz="1000" dirty="0" err="1">
                <a:solidFill>
                  <a:srgbClr val="232260"/>
                </a:solidFill>
                <a:latin typeface="Open Sans" charset="0"/>
              </a:rPr>
              <a:t>фармрынка</a:t>
            </a:r>
            <a:r>
              <a:rPr lang="ru-RU" altLang="x-none" sz="1000" dirty="0">
                <a:solidFill>
                  <a:srgbClr val="232260"/>
                </a:solidFill>
                <a:latin typeface="Open Sans" charset="0"/>
              </a:rPr>
              <a:t> – производстве, дистрибуции и рознице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666875" y="2009775"/>
            <a:ext cx="1141413" cy="2700338"/>
          </a:xfrm>
          <a:custGeom>
            <a:avLst/>
            <a:gdLst>
              <a:gd name="T0" fmla="*/ 0 w 10000"/>
              <a:gd name="T1" fmla="*/ 0 h 10000"/>
              <a:gd name="T2" fmla="*/ 1141413 w 10000"/>
              <a:gd name="T3" fmla="*/ 0 h 10000"/>
              <a:gd name="T4" fmla="*/ 913130 w 10000"/>
              <a:gd name="T5" fmla="*/ 2700338 h 10000"/>
              <a:gd name="T6" fmla="*/ 228283 w 10000"/>
              <a:gd name="T7" fmla="*/ 2700338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00" tIns="792000" rIns="63501" bIns="544405"/>
          <a:lstStyle>
            <a:lvl1pPr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x-none" sz="1000" dirty="0">
                <a:solidFill>
                  <a:srgbClr val="232260"/>
                </a:solidFill>
                <a:latin typeface="Open Sans" charset="0"/>
              </a:rPr>
              <a:t>Долгосрочный успешный опыт партнерства с мировыми лидерами </a:t>
            </a:r>
            <a:r>
              <a:rPr lang="ru-RU" altLang="x-none" sz="1000" dirty="0" err="1">
                <a:solidFill>
                  <a:srgbClr val="232260"/>
                </a:solidFill>
                <a:latin typeface="Open Sans" charset="0"/>
              </a:rPr>
              <a:t>фармацевтиче-ской</a:t>
            </a:r>
            <a:r>
              <a:rPr lang="ru-RU" altLang="x-none" sz="1000" dirty="0">
                <a:solidFill>
                  <a:srgbClr val="232260"/>
                </a:solidFill>
                <a:latin typeface="Open Sans" charset="0"/>
              </a:rPr>
              <a:t> отрасли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889250" y="2009775"/>
            <a:ext cx="1136650" cy="2700338"/>
          </a:xfrm>
          <a:custGeom>
            <a:avLst/>
            <a:gdLst>
              <a:gd name="T0" fmla="*/ 0 w 10000"/>
              <a:gd name="T1" fmla="*/ 0 h 10000"/>
              <a:gd name="T2" fmla="*/ 1136650 w 10000"/>
              <a:gd name="T3" fmla="*/ 0 h 10000"/>
              <a:gd name="T4" fmla="*/ 909320 w 10000"/>
              <a:gd name="T5" fmla="*/ 2700338 h 10000"/>
              <a:gd name="T6" fmla="*/ 227330 w 10000"/>
              <a:gd name="T7" fmla="*/ 2700338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00" tIns="792000" rIns="63500" bIns="544405"/>
          <a:lstStyle>
            <a:lvl1pPr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x-none" sz="1000">
                <a:solidFill>
                  <a:srgbClr val="232260"/>
                </a:solidFill>
                <a:latin typeface="Open Sans" charset="0"/>
              </a:rPr>
              <a:t>Специализация на поставках ЛП для нужд госучрежде-ний здравоохра-нения и многолетний опыт работы в регионах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089400" y="2009775"/>
            <a:ext cx="1139825" cy="2700338"/>
          </a:xfrm>
          <a:custGeom>
            <a:avLst/>
            <a:gdLst>
              <a:gd name="T0" fmla="*/ 0 w 10000"/>
              <a:gd name="T1" fmla="*/ 0 h 10000"/>
              <a:gd name="T2" fmla="*/ 1139825 w 10000"/>
              <a:gd name="T3" fmla="*/ 0 h 10000"/>
              <a:gd name="T4" fmla="*/ 911860 w 10000"/>
              <a:gd name="T5" fmla="*/ 2700338 h 10000"/>
              <a:gd name="T6" fmla="*/ 227965 w 10000"/>
              <a:gd name="T7" fmla="*/ 2700338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00" tIns="792000" rIns="63500" bIns="544405"/>
          <a:lstStyle>
            <a:lvl1pPr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x-none" sz="1000">
                <a:solidFill>
                  <a:srgbClr val="232260"/>
                </a:solidFill>
                <a:latin typeface="Open Sans" charset="0"/>
              </a:rPr>
              <a:t>Адресная доставка лекарств от производителя до конечного потребителя 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299075" y="2009775"/>
            <a:ext cx="1123950" cy="2700338"/>
          </a:xfrm>
          <a:custGeom>
            <a:avLst/>
            <a:gdLst>
              <a:gd name="T0" fmla="*/ 0 w 10000"/>
              <a:gd name="T1" fmla="*/ 0 h 10000"/>
              <a:gd name="T2" fmla="*/ 1123950 w 10000"/>
              <a:gd name="T3" fmla="*/ 0 h 10000"/>
              <a:gd name="T4" fmla="*/ 899160 w 10000"/>
              <a:gd name="T5" fmla="*/ 2700338 h 10000"/>
              <a:gd name="T6" fmla="*/ 224790 w 10000"/>
              <a:gd name="T7" fmla="*/ 2700338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00" tIns="792000" rIns="63500" bIns="544405"/>
          <a:lstStyle>
            <a:lvl1pPr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x-none" sz="1000" dirty="0">
                <a:solidFill>
                  <a:srgbClr val="232260"/>
                </a:solidFill>
                <a:latin typeface="Open Sans" charset="0"/>
              </a:rPr>
              <a:t>Присутствие компании в большинстве субъектов РФ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endParaRPr lang="ru-RU" altLang="x-none" sz="1000" dirty="0">
              <a:solidFill>
                <a:srgbClr val="232260"/>
              </a:solidFill>
              <a:latin typeface="Open Sans" charset="0"/>
            </a:endParaRP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endParaRPr lang="ru-RU" altLang="x-none" sz="1000" dirty="0">
              <a:solidFill>
                <a:srgbClr val="232260"/>
              </a:solidFill>
              <a:latin typeface="Open Sans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484938" y="2011363"/>
            <a:ext cx="1144587" cy="2698750"/>
          </a:xfrm>
          <a:custGeom>
            <a:avLst/>
            <a:gdLst>
              <a:gd name="T0" fmla="*/ 0 w 10000"/>
              <a:gd name="T1" fmla="*/ 0 h 10000"/>
              <a:gd name="T2" fmla="*/ 1144587 w 10000"/>
              <a:gd name="T3" fmla="*/ 0 h 10000"/>
              <a:gd name="T4" fmla="*/ 915670 w 10000"/>
              <a:gd name="T5" fmla="*/ 2698750 h 10000"/>
              <a:gd name="T6" fmla="*/ 228917 w 10000"/>
              <a:gd name="T7" fmla="*/ 269875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00" tIns="792000" rIns="63500" bIns="544405"/>
          <a:lstStyle>
            <a:lvl1pPr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x-none" dirty="0">
                <a:solidFill>
                  <a:srgbClr val="232260"/>
                </a:solidFill>
                <a:latin typeface="Open Sans" charset="0"/>
              </a:rPr>
              <a:t>Высокие этические стандарты ведения бизнеса и комплаенс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x-none" dirty="0">
                <a:solidFill>
                  <a:srgbClr val="232260"/>
                </a:solidFill>
                <a:latin typeface="Open Sans" charset="0"/>
              </a:rPr>
              <a:t>Репутация надежного партнера для других участников рынка и медицинских организаций 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691438" y="2009775"/>
            <a:ext cx="1141412" cy="2700338"/>
          </a:xfrm>
          <a:custGeom>
            <a:avLst/>
            <a:gdLst>
              <a:gd name="T0" fmla="*/ 0 w 10000"/>
              <a:gd name="T1" fmla="*/ 0 h 10000"/>
              <a:gd name="T2" fmla="*/ 1141412 w 10000"/>
              <a:gd name="T3" fmla="*/ 0 h 10000"/>
              <a:gd name="T4" fmla="*/ 913130 w 10000"/>
              <a:gd name="T5" fmla="*/ 2700338 h 10000"/>
              <a:gd name="T6" fmla="*/ 228282 w 10000"/>
              <a:gd name="T7" fmla="*/ 2700338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00" tIns="792000" rIns="63500" bIns="544405"/>
          <a:lstStyle>
            <a:lvl1pPr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45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x-none" sz="1000" dirty="0">
                <a:solidFill>
                  <a:srgbClr val="232260"/>
                </a:solidFill>
                <a:latin typeface="Open Sans" charset="0"/>
              </a:rPr>
              <a:t>Многолетний опыт работы в программах ко-промоции (специально обученная команда сотрудников). Большой опыт работы в области редких заболеваний.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endParaRPr lang="ru-RU" altLang="x-none" sz="1000" dirty="0">
              <a:solidFill>
                <a:srgbClr val="232260"/>
              </a:solidFill>
              <a:latin typeface="Open Sans" charset="0"/>
            </a:endParaRPr>
          </a:p>
        </p:txBody>
      </p:sp>
      <p:sp>
        <p:nvSpPr>
          <p:cNvPr id="23571" name="TextBox 173"/>
          <p:cNvSpPr txBox="1">
            <a:spLocks noChangeArrowheads="1"/>
          </p:cNvSpPr>
          <p:nvPr/>
        </p:nvSpPr>
        <p:spPr bwMode="auto">
          <a:xfrm>
            <a:off x="1293813" y="1982788"/>
            <a:ext cx="3508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63" tIns="53630" rIns="107263" bIns="53630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800">
                <a:solidFill>
                  <a:srgbClr val="FFFFFF"/>
                </a:solidFill>
                <a:latin typeface="Open Sans Condensed" charset="0"/>
              </a:rPr>
              <a:t>1</a:t>
            </a:r>
          </a:p>
        </p:txBody>
      </p:sp>
      <p:sp>
        <p:nvSpPr>
          <p:cNvPr id="23572" name="TextBox 174"/>
          <p:cNvSpPr txBox="1">
            <a:spLocks noChangeArrowheads="1"/>
          </p:cNvSpPr>
          <p:nvPr/>
        </p:nvSpPr>
        <p:spPr bwMode="auto">
          <a:xfrm>
            <a:off x="2487613" y="1982788"/>
            <a:ext cx="382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63" tIns="53630" rIns="107263" bIns="53630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800">
                <a:solidFill>
                  <a:srgbClr val="FFFFFF"/>
                </a:solidFill>
                <a:latin typeface="Open Sans Condensed" charset="0"/>
              </a:rPr>
              <a:t>2</a:t>
            </a:r>
          </a:p>
        </p:txBody>
      </p:sp>
      <p:sp>
        <p:nvSpPr>
          <p:cNvPr id="23573" name="TextBox 175"/>
          <p:cNvSpPr txBox="1">
            <a:spLocks noChangeArrowheads="1"/>
          </p:cNvSpPr>
          <p:nvPr/>
        </p:nvSpPr>
        <p:spPr bwMode="auto">
          <a:xfrm>
            <a:off x="3706813" y="1982788"/>
            <a:ext cx="382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63" tIns="53630" rIns="107263" bIns="53630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800">
                <a:solidFill>
                  <a:srgbClr val="FFFFFF"/>
                </a:solidFill>
                <a:latin typeface="Open Sans Condensed" charset="0"/>
              </a:rPr>
              <a:t>3</a:t>
            </a:r>
          </a:p>
        </p:txBody>
      </p:sp>
      <p:sp>
        <p:nvSpPr>
          <p:cNvPr id="23574" name="TextBox 176"/>
          <p:cNvSpPr txBox="1">
            <a:spLocks noChangeArrowheads="1"/>
          </p:cNvSpPr>
          <p:nvPr/>
        </p:nvSpPr>
        <p:spPr bwMode="auto">
          <a:xfrm>
            <a:off x="4900613" y="1982788"/>
            <a:ext cx="384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63" tIns="53630" rIns="107263" bIns="53630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800">
                <a:solidFill>
                  <a:srgbClr val="FFFFFF"/>
                </a:solidFill>
                <a:latin typeface="Open Sans Condensed" charset="0"/>
              </a:rPr>
              <a:t>4</a:t>
            </a:r>
          </a:p>
        </p:txBody>
      </p:sp>
      <p:sp>
        <p:nvSpPr>
          <p:cNvPr id="23575" name="TextBox 177"/>
          <p:cNvSpPr txBox="1">
            <a:spLocks noChangeArrowheads="1"/>
          </p:cNvSpPr>
          <p:nvPr/>
        </p:nvSpPr>
        <p:spPr bwMode="auto">
          <a:xfrm>
            <a:off x="6096000" y="1982788"/>
            <a:ext cx="3825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63" tIns="53630" rIns="107263" bIns="53630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800">
                <a:solidFill>
                  <a:srgbClr val="FFFFFF"/>
                </a:solidFill>
                <a:latin typeface="Open Sans Condensed" charset="0"/>
              </a:rPr>
              <a:t>5</a:t>
            </a:r>
          </a:p>
        </p:txBody>
      </p:sp>
      <p:sp>
        <p:nvSpPr>
          <p:cNvPr id="23576" name="TextBox 178"/>
          <p:cNvSpPr txBox="1">
            <a:spLocks noChangeArrowheads="1"/>
          </p:cNvSpPr>
          <p:nvPr/>
        </p:nvSpPr>
        <p:spPr bwMode="auto">
          <a:xfrm>
            <a:off x="7289800" y="1982788"/>
            <a:ext cx="384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63" tIns="53630" rIns="107263" bIns="53630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800">
                <a:solidFill>
                  <a:srgbClr val="FFFFFF"/>
                </a:solidFill>
                <a:latin typeface="Open Sans Condensed" charset="0"/>
              </a:rPr>
              <a:t>6</a:t>
            </a:r>
          </a:p>
        </p:txBody>
      </p:sp>
      <p:sp>
        <p:nvSpPr>
          <p:cNvPr id="23577" name="TextBox 179"/>
          <p:cNvSpPr txBox="1">
            <a:spLocks noChangeArrowheads="1"/>
          </p:cNvSpPr>
          <p:nvPr/>
        </p:nvSpPr>
        <p:spPr bwMode="auto">
          <a:xfrm>
            <a:off x="8485188" y="1982788"/>
            <a:ext cx="382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63" tIns="53630" rIns="107263" bIns="53630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800">
                <a:solidFill>
                  <a:srgbClr val="FFFFFF"/>
                </a:solidFill>
                <a:latin typeface="Open Sans Condensed" charset="0"/>
              </a:rPr>
              <a:t>7</a:t>
            </a:r>
          </a:p>
        </p:txBody>
      </p:sp>
      <p:pic>
        <p:nvPicPr>
          <p:cNvPr id="23578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11</a:t>
            </a:fld>
            <a:endParaRPr lang="en-GB" altLang="x-none" dirty="0"/>
          </a:p>
        </p:txBody>
      </p:sp>
      <p:sp>
        <p:nvSpPr>
          <p:cNvPr id="30" name="Прямоугольник 28"/>
          <p:cNvSpPr>
            <a:spLocks noChangeArrowheads="1"/>
          </p:cNvSpPr>
          <p:nvPr/>
        </p:nvSpPr>
        <p:spPr bwMode="auto">
          <a:xfrm>
            <a:off x="179842" y="1131830"/>
            <a:ext cx="8894763" cy="70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62" tIns="53630" rIns="107262" bIns="53630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704"/>
              </a:spcBef>
            </a:pPr>
            <a:r>
              <a:rPr lang="ru-RU" altLang="x-none" sz="1200" b="1" dirty="0">
                <a:solidFill>
                  <a:srgbClr val="002060"/>
                </a:solidFill>
                <a:latin typeface="Open Sans" charset="0"/>
              </a:rPr>
              <a:t>ПАО «Фармимэкс»</a:t>
            </a:r>
            <a:r>
              <a:rPr lang="ru-RU" altLang="x-none" sz="1200" dirty="0">
                <a:solidFill>
                  <a:srgbClr val="002060"/>
                </a:solidFill>
                <a:latin typeface="Open Sans" charset="0"/>
              </a:rPr>
              <a:t> входит в РБК-500: рейтинг российского бизнеса 2016 и в тройку крупнейших фармацевтических дистрибьюторов на рынке государственных закупок с долей в </a:t>
            </a:r>
            <a:r>
              <a:rPr lang="ru-RU" altLang="x-none" sz="1200" b="1" dirty="0">
                <a:solidFill>
                  <a:srgbClr val="002060"/>
                </a:solidFill>
                <a:latin typeface="Open Sans" charset="0"/>
              </a:rPr>
              <a:t>5,8%</a:t>
            </a:r>
            <a:r>
              <a:rPr lang="ru-RU" altLang="x-none" sz="1200" dirty="0">
                <a:solidFill>
                  <a:srgbClr val="002060"/>
                </a:solidFill>
                <a:latin typeface="Open Sans" charset="0"/>
              </a:rPr>
              <a:t> и с оборотом более </a:t>
            </a:r>
            <a:r>
              <a:rPr lang="ru-RU" altLang="x-none" sz="1200" b="1" dirty="0">
                <a:solidFill>
                  <a:srgbClr val="002060"/>
                </a:solidFill>
                <a:latin typeface="Open Sans" charset="0"/>
              </a:rPr>
              <a:t>21 млрд. рублей* </a:t>
            </a:r>
            <a:r>
              <a:rPr lang="ru-RU" altLang="x-none" sz="1200" dirty="0">
                <a:solidFill>
                  <a:srgbClr val="002060"/>
                </a:solidFill>
                <a:latin typeface="Open Sans" charset="0"/>
              </a:rPr>
              <a:t>в год.</a:t>
            </a:r>
            <a:endParaRPr lang="en-US" altLang="x-none" sz="1200" dirty="0">
              <a:solidFill>
                <a:srgbClr val="002060"/>
              </a:solidFill>
              <a:latin typeface="Open Sans" charset="0"/>
            </a:endParaRPr>
          </a:p>
          <a:p>
            <a:pPr>
              <a:spcBef>
                <a:spcPts val="704"/>
              </a:spcBef>
            </a:pPr>
            <a:r>
              <a:rPr lang="ru-RU" altLang="x-none" dirty="0">
                <a:solidFill>
                  <a:srgbClr val="002060"/>
                </a:solidFill>
                <a:latin typeface="Open Sans" charset="0"/>
              </a:rPr>
              <a:t>(</a:t>
            </a:r>
            <a:r>
              <a:rPr lang="en-US" altLang="x-none" dirty="0">
                <a:solidFill>
                  <a:srgbClr val="002060"/>
                </a:solidFill>
                <a:latin typeface="Open Sans" charset="0"/>
              </a:rPr>
              <a:t>http://www.rbc.ru/rbc500/</a:t>
            </a:r>
            <a:r>
              <a:rPr lang="ru-RU" altLang="x-none" dirty="0">
                <a:solidFill>
                  <a:srgbClr val="002060"/>
                </a:solidFill>
                <a:latin typeface="Open Sans" charset="0"/>
              </a:rPr>
              <a:t>;  </a:t>
            </a:r>
            <a:r>
              <a:rPr lang="ru-RU" altLang="x-none" i="1" dirty="0">
                <a:solidFill>
                  <a:srgbClr val="002060"/>
                </a:solidFill>
                <a:latin typeface="Open Sans" charset="0"/>
              </a:rPr>
              <a:t>Ремедиум, «Российский Фармацевтический Рынок. Итоги 2016») *Оборот </a:t>
            </a:r>
            <a:r>
              <a:rPr lang="ru-RU" altLang="x-none" dirty="0">
                <a:solidFill>
                  <a:srgbClr val="002060"/>
                </a:solidFill>
                <a:latin typeface="Open Sans" charset="0"/>
              </a:rPr>
              <a:t>с учетом отгрузок единственному поставщику</a:t>
            </a:r>
          </a:p>
        </p:txBody>
      </p:sp>
    </p:spTree>
    <p:extLst>
      <p:ext uri="{BB962C8B-B14F-4D97-AF65-F5344CB8AC3E}">
        <p14:creationId xmlns:p14="http://schemas.microsoft.com/office/powerpoint/2010/main" val="136510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6528813" y="3844269"/>
            <a:ext cx="2615188" cy="12541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US" sz="100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4579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4580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0757" y="1262358"/>
            <a:ext cx="1515246" cy="212055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Right">
              <a:rot lat="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arallelogram 14"/>
          <p:cNvSpPr>
            <a:spLocks noChangeArrowheads="1"/>
          </p:cNvSpPr>
          <p:nvPr/>
        </p:nvSpPr>
        <p:spPr bwMode="auto">
          <a:xfrm>
            <a:off x="102637" y="106418"/>
            <a:ext cx="655851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КОМПЛАЙЕНС</a:t>
            </a:r>
            <a:endParaRPr lang="en-US" altLang="x-none" sz="2400" dirty="0">
              <a:solidFill>
                <a:srgbClr val="FFFFFF"/>
              </a:solidFill>
              <a:latin typeface="Open Sans Condensed Light" charset="0"/>
            </a:endParaRPr>
          </a:p>
        </p:txBody>
      </p:sp>
      <p:sp>
        <p:nvSpPr>
          <p:cNvPr id="13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12</a:t>
            </a:fld>
            <a:endParaRPr lang="en-GB" altLang="x-none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8608" y="2185997"/>
            <a:ext cx="415490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000" dirty="0">
                <a:solidFill>
                  <a:schemeClr val="tx1"/>
                </a:solidFill>
              </a:rPr>
              <a:t>Наши правила и принципы положены в основу Кодекса корпоративной этики и являются залогом выполнения обязательств каждого из работников – от высшего руководства до рядового персонала - перед фирмой, клиентами и обществом.</a:t>
            </a:r>
          </a:p>
          <a:p>
            <a:pPr algn="l">
              <a:spcAft>
                <a:spcPts val="600"/>
              </a:spcAft>
            </a:pPr>
            <a:r>
              <a:rPr lang="ru-RU" sz="1000" dirty="0">
                <a:solidFill>
                  <a:schemeClr val="tx1"/>
                </a:solidFill>
              </a:rPr>
              <a:t>В своей деятельности сотрудники компании всегда стремились и стремимся к росту и устойчивому развитию, открытому и ответственному ведению бизнеса, обязательному соблюдению всех стандартов, обеспечивающих высокое качество лекарственных препаратов, самому скрупулезному выполнению всех предъявляемых требований, высокопрофессиональному и этическому подходу к нашей работе. Все это нашло свое отражение в Кодексе корпоративной этики ПАО «Фармимэкс».</a:t>
            </a:r>
            <a:endParaRPr lang="en-GB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33070" y="1020517"/>
            <a:ext cx="3369468" cy="43606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spcBef>
                <a:spcPts val="30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Перечень внутренних нормативных документов ПАО «Фармимэкс»: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Антикоррупционная политика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Кодекс корпоративной этики 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Кодекс корпоративного поведения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Политика в отношении персонала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Политика о благотворительной деятельности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Политика о неприменении санкций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Политика по взаимодействию со сторонними организациями и инструкция к ней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Политика по продвижению лекарственных препаратов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Политика по организации продаж (сбытовая политика)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Политика по утверждению платежей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Политика по ценообразованию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Положение о коммерческой тайне и о защите информации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Положение об информационной политике 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Положение о порядке оповещения о служебных нарушениях</a:t>
            </a:r>
          </a:p>
          <a:p>
            <a:pPr marL="285750" indent="-285750" algn="l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Политика в области непрерывности бизнеса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608" y="987425"/>
            <a:ext cx="4248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000" dirty="0">
                <a:solidFill>
                  <a:schemeClr val="tx1"/>
                </a:solidFill>
              </a:rPr>
              <a:t>На протяжении всей своей истории компания Фармимэкс стремилась придерживаться строгих правил и стандартов ведения бизнеса, основанных на честности, прозрачности и профессионализме. Это один из краеугольных камней устойчивого развития фирмы, повышения эффективности ее деятельности и роста экономических показателей.</a:t>
            </a:r>
          </a:p>
        </p:txBody>
      </p:sp>
    </p:spTree>
    <p:extLst>
      <p:ext uri="{BB962C8B-B14F-4D97-AF65-F5344CB8AC3E}">
        <p14:creationId xmlns:p14="http://schemas.microsoft.com/office/powerpoint/2010/main" val="386139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Box 6"/>
          <p:cNvSpPr txBox="1">
            <a:spLocks noChangeArrowheads="1"/>
          </p:cNvSpPr>
          <p:nvPr/>
        </p:nvSpPr>
        <p:spPr bwMode="auto">
          <a:xfrm>
            <a:off x="727519" y="1394919"/>
            <a:ext cx="7518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ru-RU" altLang="x-none" sz="14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Компания успешно прошла комплайенс аудиты следующих международных компаний:</a:t>
            </a:r>
            <a:endParaRPr lang="en-US" altLang="x-none" sz="140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КОМПЛАЕНС</a:t>
            </a:r>
            <a:r>
              <a:rPr lang="ru-RU" altLang="x-none" sz="24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АУДИТЫ</a:t>
            </a:r>
            <a:endParaRPr lang="en-US" altLang="x-none" sz="2400" dirty="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702696"/>
            <a:ext cx="57054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13</a:t>
            </a:fld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106183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652975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КОМПЕТЕНЦИИ</a:t>
            </a:r>
            <a:endParaRPr lang="en-US" altLang="x-none" sz="2400" dirty="0">
              <a:solidFill>
                <a:srgbClr val="FFFFFF"/>
              </a:solidFill>
              <a:latin typeface="Open Sans Condensed Light" charset="0"/>
            </a:endParaRP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14</a:t>
            </a:fld>
            <a:endParaRPr lang="en-GB" altLang="x-none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992" y="1155360"/>
            <a:ext cx="62646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</a:rPr>
              <a:t>В условиях ужесточения требований Правительства РФ к локализации производства лекарственных препаратов «Фармимэкс» и «Скопинфарм» предлагают своим международным партнерам следующие компетенции высочайшего профессионального уровня: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Регистрация лекарственных препаратов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Разработка и участие в программах по выводу препаратов на рынок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Производство лекарственных препаратов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Логистические услуги и дистрибуция лекарственных препаратов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Программы по анализу рынка и потребностей пациентов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Предоставление информационных отчетов по мониторингу товарного запаса лекарственных препаратов и их движения на рынке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Ко-промоция лекарственных препаратов</a:t>
            </a:r>
          </a:p>
        </p:txBody>
      </p:sp>
      <p:pic>
        <p:nvPicPr>
          <p:cNvPr id="1026" name="Picture 2" descr="http://pharmika.ru/wp-content/uploads/2013/03/terveys51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28" y="1653802"/>
            <a:ext cx="2859350" cy="23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7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218485" y="106418"/>
            <a:ext cx="6522180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ЛИЦЕНЗИИ И СТАНДАРТЫ КАЧЕСТВА</a:t>
            </a:r>
            <a:endParaRPr lang="en-US" altLang="x-none" sz="2400" dirty="0">
              <a:solidFill>
                <a:srgbClr val="FFFFFF"/>
              </a:solidFill>
              <a:latin typeface="Open Sans Condensed Light" charset="0"/>
            </a:endParaRP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15</a:t>
            </a:fld>
            <a:endParaRPr lang="en-GB" altLang="x-none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1967" y="1046504"/>
            <a:ext cx="2880320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ПАО «ФАРМИМЭКС»: </a:t>
            </a:r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177800" indent="-1651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dirty="0">
                <a:solidFill>
                  <a:srgbClr val="000000"/>
                </a:solidFill>
                <a:latin typeface="Calibri" pitchFamily="34" charset="0"/>
              </a:rPr>
              <a:t>Лицензия Федеральной службы по надзору в сфере здравоохранения и социального развития (Росздравнадзор) на осуществление фармацевтической деятельности от 05 августа 2015 г. № ФС-99-02-004846 </a:t>
            </a:r>
          </a:p>
          <a:p>
            <a:pPr marL="177800" indent="-1651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dirty="0">
                <a:solidFill>
                  <a:srgbClr val="000000"/>
                </a:solidFill>
                <a:latin typeface="Calibri" pitchFamily="34" charset="0"/>
              </a:rPr>
              <a:t>Лицензии Росздравнадзора на осуществление деятельности по обороту наркотических средств, психотропных веществ и их </a:t>
            </a:r>
            <a:r>
              <a:rPr lang="ru-RU" sz="1050" dirty="0" err="1">
                <a:solidFill>
                  <a:srgbClr val="000000"/>
                </a:solidFill>
                <a:latin typeface="Calibri" pitchFamily="34" charset="0"/>
              </a:rPr>
              <a:t>прекурсоров</a:t>
            </a:r>
            <a:r>
              <a:rPr lang="ru-RU" sz="1050" dirty="0">
                <a:solidFill>
                  <a:srgbClr val="000000"/>
                </a:solidFill>
                <a:latin typeface="Calibri" pitchFamily="34" charset="0"/>
              </a:rPr>
              <a:t>, культивированию </a:t>
            </a:r>
            <a:r>
              <a:rPr lang="ru-RU" sz="1050" dirty="0" err="1">
                <a:solidFill>
                  <a:srgbClr val="000000"/>
                </a:solidFill>
                <a:latin typeface="Calibri" pitchFamily="34" charset="0"/>
              </a:rPr>
              <a:t>наркосодержащих</a:t>
            </a:r>
            <a:r>
              <a:rPr lang="ru-RU" sz="1050" dirty="0">
                <a:solidFill>
                  <a:srgbClr val="000000"/>
                </a:solidFill>
                <a:latin typeface="Calibri" pitchFamily="34" charset="0"/>
              </a:rPr>
              <a:t> растений от 05 августа 2015 г. № ФС-99-03-000194</a:t>
            </a:r>
          </a:p>
          <a:p>
            <a:pPr marL="177800" indent="-1651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dirty="0">
                <a:solidFill>
                  <a:srgbClr val="000000"/>
                </a:solidFill>
                <a:latin typeface="Calibri" pitchFamily="34" charset="0"/>
              </a:rPr>
              <a:t>Сертификат ГОСТ ISO 9001-2011 (ISO 9001: 2008) в отношении оптовой и розничной торговле фармацевтическими и медицинскими товарами, производству, хранению и складированию…</a:t>
            </a:r>
          </a:p>
          <a:p>
            <a:pPr marL="177800" indent="-1651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dirty="0">
                <a:solidFill>
                  <a:srgbClr val="000000"/>
                </a:solidFill>
                <a:latin typeface="Calibri" pitchFamily="34" charset="0"/>
              </a:rPr>
              <a:t>Сертификат 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GDP </a:t>
            </a:r>
            <a:r>
              <a:rPr lang="ru-RU" sz="1050" dirty="0">
                <a:solidFill>
                  <a:srgbClr val="000000"/>
                </a:solidFill>
                <a:latin typeface="Calibri" pitchFamily="34" charset="0"/>
              </a:rPr>
              <a:t>№2804377 в отношении ПАО «Фармимэкс», что оно осуществляет хранение и поставку фармацевтической продукции в соответствие с требованиями 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GDP </a:t>
            </a:r>
            <a:r>
              <a:rPr lang="ru-RU" sz="1050" dirty="0">
                <a:solidFill>
                  <a:srgbClr val="000000"/>
                </a:solidFill>
                <a:latin typeface="Calibri" pitchFamily="34" charset="0"/>
              </a:rPr>
              <a:t>– надлежащая дистрибьюторская практика для медицинских изделий, используемых человеком (2013/С 68/01)</a:t>
            </a:r>
            <a:endParaRPr lang="en-US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381647" y="1046504"/>
            <a:ext cx="37397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227282" indent="-225929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20000"/>
              <a:buFont typeface="Arial"/>
              <a:buChar char="•"/>
              <a:defRPr sz="1000">
                <a:solidFill>
                  <a:schemeClr val="tx1"/>
                </a:solidFill>
                <a:latin typeface="Calibri"/>
                <a:cs typeface="Calibri"/>
              </a:defRPr>
            </a:lvl2pPr>
            <a:lvl3pPr marL="477563" indent="-248928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20000"/>
              <a:buFont typeface="Arial"/>
              <a:buChar char="•"/>
              <a:defRPr sz="900">
                <a:solidFill>
                  <a:schemeClr val="tx1"/>
                </a:solidFill>
                <a:latin typeface="Calibri"/>
                <a:cs typeface="Calibri"/>
              </a:defRPr>
            </a:lvl3pPr>
            <a:lvl4pPr marL="745430" indent="-223224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20000"/>
              <a:buFont typeface="Arial"/>
              <a:buChar char="•"/>
              <a:defRPr sz="900">
                <a:solidFill>
                  <a:schemeClr val="tx1"/>
                </a:solidFill>
                <a:latin typeface="Calibri"/>
                <a:cs typeface="Calibri"/>
              </a:defRPr>
            </a:lvl4pPr>
            <a:lvl5pPr marL="1444862" indent="-225929" algn="l" rt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Calibri"/>
                <a:cs typeface="Calibri"/>
              </a:defRPr>
            </a:lvl5pPr>
            <a:lvl6pPr marL="1834488" indent="-2259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</a:defRPr>
            </a:lvl6pPr>
            <a:lvl7pPr marL="2224114" indent="-2259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</a:defRPr>
            </a:lvl7pPr>
            <a:lvl8pPr marL="2613740" indent="-2259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</a:defRPr>
            </a:lvl8pPr>
            <a:lvl9pPr marL="3003366" indent="-2259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</a:rPr>
              <a:t>ООО «СКОПИНФАРМ»</a:t>
            </a:r>
            <a:endParaRPr lang="ru-RU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Лицензия Министерства </a:t>
            </a:r>
            <a:b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Промышленности и Торговли </a:t>
            </a:r>
            <a:b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Российской Федерации на </a:t>
            </a:r>
            <a:b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осуществление производства лекарственных средств №00116-ЛС </a:t>
            </a:r>
            <a:b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от 26 июля 2016г.:</a:t>
            </a:r>
          </a:p>
          <a:p>
            <a:pPr marL="513032" lvl="1" indent="-28575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cs typeface="+mn-cs"/>
              </a:rPr>
              <a:t>Полный цикл производства нестерильных лекарственных препаратов: капсулы, таблетки непокрытые, таблетки покрытые оболочкой.</a:t>
            </a:r>
          </a:p>
          <a:p>
            <a:pPr marL="513032" lvl="1" indent="-28575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cs typeface="+mn-cs"/>
              </a:rPr>
              <a:t>Полный цикл производства стерильных лекарственных препаратов: препараты крови, получаемые из крови человека.</a:t>
            </a:r>
          </a:p>
          <a:p>
            <a:pPr marL="513032" lvl="1" indent="-28575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cs typeface="+mn-cs"/>
              </a:rPr>
              <a:t>Вторичная упаковка стерильных лекарственных препаратов, вакцин, 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моноклональных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+mn-cs"/>
              </a:rPr>
              <a:t> антител, 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цитостатиков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+mn-cs"/>
              </a:rPr>
              <a:t>, антибиотиков бета-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лактамного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+mn-cs"/>
              </a:rPr>
              <a:t> ряда, гормонов, препаратов крови в виде раствора для </a:t>
            </a:r>
            <a:r>
              <a:rPr lang="ru-RU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инфузий</a:t>
            </a:r>
            <a:endParaRPr lang="ru-RU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ЗАКЛЮЧЕНИЕ о соответствии </a:t>
            </a:r>
            <a:b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ООО «СКОПИНФАРМ» (производителя лекарственных средств для медицинского применения) требованиям Правил организации производства и контроля качества лекарственных средств. № GMP-0048-000115/16 от 05.08.2016 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Сертификаты ISO  9001: 2008 и ГОСТ Р ISO 9001-2011 (ISO 9001: 2008) №16.1251.026 от 23.08.2016 г. и №16.1316.026 от 23.08.2016 г. в отношении производства и поставки препаратов крови, твердых готовых ЛС (таблетки, капсулы) выданы Ассоциацией по сертификации «Русский регистр» по результатам проверки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1492" y="987424"/>
            <a:ext cx="916166" cy="130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5200" y="1042827"/>
            <a:ext cx="943692" cy="133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5510" y="2053550"/>
            <a:ext cx="1011289" cy="140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5200" y="2391677"/>
            <a:ext cx="975259" cy="127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1213" y="3675829"/>
            <a:ext cx="922550" cy="133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22919" t="11854" r="41711" b="4155"/>
          <a:stretch/>
        </p:blipFill>
        <p:spPr>
          <a:xfrm>
            <a:off x="3150008" y="3518636"/>
            <a:ext cx="1000378" cy="13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6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НАГРАДЫ</a:t>
            </a:r>
            <a:endParaRPr lang="en-US" altLang="x-none" sz="2400" dirty="0">
              <a:solidFill>
                <a:srgbClr val="FFFFFF"/>
              </a:solidFill>
              <a:latin typeface="Open Sans Condensed Light" charset="0"/>
            </a:endParaRP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>
                <a:solidFill>
                  <a:srgbClr val="000000"/>
                </a:solidFill>
              </a:rPr>
              <a:pPr/>
              <a:t>16</a:t>
            </a:fld>
            <a:endParaRPr lang="en-GB" altLang="x-none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480" y="1252464"/>
            <a:ext cx="61206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</a:rPr>
              <a:t>Компания ПАО "Фармимэкс":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Обладатель золотого приза международного клуба лидеров торговли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Награждена Российской Ассоциацией героев Орденом Золотой звезды за вклад в возрождение Российской Державы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Неоднократный призер конкурса профессионалов фармацевтической отрасли «Платиновая унция»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Награждена грамотой межрегиональной благотворительной организации инвалидов «Общество больных гемофилией»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Награждена золотой грамотой и золотым орденом международной ассоциацией меценатов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Неоднократно награждена дипломами от международных и российских партнеров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И многие другие награды…</a:t>
            </a:r>
          </a:p>
        </p:txBody>
      </p:sp>
      <p:pic>
        <p:nvPicPr>
          <p:cNvPr id="11" name="Picture 2" descr="http://www.pharmimex.com/img/istoria_uspeh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r="8889"/>
          <a:stretch/>
        </p:blipFill>
        <p:spPr bwMode="auto">
          <a:xfrm>
            <a:off x="6516689" y="1039913"/>
            <a:ext cx="883334" cy="112461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harmimex.com/img/zvezda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2383810"/>
            <a:ext cx="878607" cy="112461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pharmimex.com/img/zvezda_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60" y="2383811"/>
            <a:ext cx="878607" cy="112461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2" t="7310" r="10028" b="3989"/>
          <a:stretch/>
        </p:blipFill>
        <p:spPr>
          <a:xfrm>
            <a:off x="7892041" y="1039913"/>
            <a:ext cx="798473" cy="112461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" r="3581" b="1112"/>
          <a:stretch/>
        </p:blipFill>
        <p:spPr>
          <a:xfrm>
            <a:off x="6558211" y="3721754"/>
            <a:ext cx="800289" cy="112461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91" b="3278"/>
          <a:stretch/>
        </p:blipFill>
        <p:spPr>
          <a:xfrm>
            <a:off x="7877097" y="3678730"/>
            <a:ext cx="813417" cy="112461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33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0" y="-31750"/>
            <a:ext cx="5217022" cy="5175250"/>
          </a:xfrm>
          <a:custGeom>
            <a:avLst/>
            <a:gdLst>
              <a:gd name="connsiteX0" fmla="*/ 0 w 5217022"/>
              <a:gd name="connsiteY0" fmla="*/ 0 h 5175250"/>
              <a:gd name="connsiteX1" fmla="*/ 5217022 w 5217022"/>
              <a:gd name="connsiteY1" fmla="*/ 0 h 5175250"/>
              <a:gd name="connsiteX2" fmla="*/ 3923417 w 5217022"/>
              <a:gd name="connsiteY2" fmla="*/ 5175250 h 5175250"/>
              <a:gd name="connsiteX3" fmla="*/ 0 w 5217022"/>
              <a:gd name="connsiteY3" fmla="*/ 5175250 h 5175250"/>
              <a:gd name="connsiteX4" fmla="*/ 0 w 5217022"/>
              <a:gd name="connsiteY4" fmla="*/ 0 h 517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7022" h="5175250">
                <a:moveTo>
                  <a:pt x="0" y="0"/>
                </a:moveTo>
                <a:lnTo>
                  <a:pt x="5217022" y="0"/>
                </a:lnTo>
                <a:lnTo>
                  <a:pt x="3923417" y="5175250"/>
                </a:lnTo>
                <a:lnTo>
                  <a:pt x="0" y="5175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 sz="1000">
              <a:solidFill>
                <a:srgbClr val="FFFFFF"/>
              </a:solidFill>
            </a:endParaRPr>
          </a:p>
        </p:txBody>
      </p:sp>
      <p:pic>
        <p:nvPicPr>
          <p:cNvPr id="14" name="Picture 3" descr="Z:\ПОДРАЗДЕЛЕНИЯ\ДСП\ООО Скопинский завод\ПР-ВО Скопин ОБЩИЕ ВОПРОСЫ\презентация Скопин\ФОТО\БАГДАСАРОВА\Этикетирование флаконов.jpg"/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7"/>
          <a:stretch>
            <a:fillRect/>
          </a:stretch>
        </p:blipFill>
        <p:spPr bwMode="auto">
          <a:xfrm>
            <a:off x="1" y="0"/>
            <a:ext cx="9138982" cy="515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7"/>
          <p:cNvCxnSpPr>
            <a:cxnSpLocks noChangeShapeType="1"/>
          </p:cNvCxnSpPr>
          <p:nvPr/>
        </p:nvCxnSpPr>
        <p:spPr bwMode="auto">
          <a:xfrm flipH="1">
            <a:off x="3950197" y="-596900"/>
            <a:ext cx="1296988" cy="6048375"/>
          </a:xfrm>
          <a:prstGeom prst="line">
            <a:avLst/>
          </a:prstGeom>
          <a:noFill/>
          <a:ln w="317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2"/>
          <p:cNvSpPr>
            <a:spLocks noChangeAspect="1"/>
          </p:cNvSpPr>
          <p:nvPr/>
        </p:nvSpPr>
        <p:spPr bwMode="auto">
          <a:xfrm>
            <a:off x="2608511" y="1000125"/>
            <a:ext cx="4082221" cy="3135313"/>
          </a:xfrm>
          <a:prstGeom prst="ellipse">
            <a:avLst/>
          </a:prstGeom>
          <a:solidFill>
            <a:srgbClr val="94C71F"/>
          </a:solidFill>
          <a:ln w="254000">
            <a:solidFill>
              <a:schemeClr val="bg1"/>
            </a:solidFill>
            <a:round/>
            <a:headEnd/>
            <a:tailEnd/>
          </a:ln>
        </p:spPr>
        <p:txBody>
          <a:bodyPr lIns="0" r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ru-RU" altLang="x-none" sz="2000" dirty="0">
                <a:solidFill>
                  <a:srgbClr val="FFFFFF"/>
                </a:solidFill>
                <a:latin typeface="Open Sans Condensed" charset="0"/>
              </a:rPr>
              <a:t>ПРОИЗВОДСТВЕННАЯ ПЛОЩАДКА</a:t>
            </a: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4" y="339725"/>
            <a:ext cx="10144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1" y="1419225"/>
            <a:ext cx="9937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17</a:t>
            </a:fld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329507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pic>
        <p:nvPicPr>
          <p:cNvPr id="3687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arallelogram 14"/>
          <p:cNvSpPr>
            <a:spLocks noChangeArrowheads="1"/>
          </p:cNvSpPr>
          <p:nvPr/>
        </p:nvSpPr>
        <p:spPr bwMode="auto">
          <a:xfrm>
            <a:off x="130629" y="125080"/>
            <a:ext cx="6530521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ООО «СКОПИНФАРМ»</a:t>
            </a:r>
            <a:endParaRPr lang="en-US" altLang="x-none" sz="2400" dirty="0">
              <a:solidFill>
                <a:srgbClr val="FFFFFF"/>
              </a:solidFill>
              <a:latin typeface="Open Sans Condensed Light" charset="0"/>
            </a:endParaRPr>
          </a:p>
        </p:txBody>
      </p:sp>
      <p:sp>
        <p:nvSpPr>
          <p:cNvPr id="11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18</a:t>
            </a:fld>
            <a:endParaRPr lang="en-GB" altLang="x-none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92575" y="1340657"/>
            <a:ext cx="5400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</a:rPr>
              <a:t>ООО «СКОПИНФАРМ» - современная, динамично развивающаяся российская фармацевтическая компания, производитель лекарственных средств. Изначально спроектирована и построена с учётом требований GMP. </a:t>
            </a:r>
          </a:p>
          <a:p>
            <a:pPr algn="l"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</a:rPr>
              <a:t>Лицензированное производство: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Полный цикл производства нестерильных лекарственных препаратов: капсулы, таблетки непокрытые, таблетки покрытые оболочкой.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Полный цикл производства стерильных лекарственных препаратов: препараты крови, получаемые из крови человека.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Вторичная упаковка стерильных лекарственных препаратов, вакцин, </a:t>
            </a:r>
            <a:r>
              <a:rPr lang="ru-RU" sz="1200" dirty="0" err="1">
                <a:solidFill>
                  <a:schemeClr val="tx1"/>
                </a:solidFill>
              </a:rPr>
              <a:t>моноклональных</a:t>
            </a:r>
            <a:r>
              <a:rPr lang="ru-RU" sz="1200" dirty="0">
                <a:solidFill>
                  <a:schemeClr val="tx1"/>
                </a:solidFill>
              </a:rPr>
              <a:t> антител, </a:t>
            </a:r>
            <a:r>
              <a:rPr lang="ru-RU" sz="1200" dirty="0" err="1">
                <a:solidFill>
                  <a:schemeClr val="tx1"/>
                </a:solidFill>
              </a:rPr>
              <a:t>цитостатиков</a:t>
            </a:r>
            <a:r>
              <a:rPr lang="ru-RU" sz="1200" dirty="0">
                <a:solidFill>
                  <a:schemeClr val="tx1"/>
                </a:solidFill>
              </a:rPr>
              <a:t>, антибиотиков бета-</a:t>
            </a:r>
            <a:r>
              <a:rPr lang="ru-RU" sz="1200" dirty="0" err="1">
                <a:solidFill>
                  <a:schemeClr val="tx1"/>
                </a:solidFill>
              </a:rPr>
              <a:t>лактамного</a:t>
            </a:r>
            <a:r>
              <a:rPr lang="ru-RU" sz="1200" dirty="0">
                <a:solidFill>
                  <a:schemeClr val="tx1"/>
                </a:solidFill>
              </a:rPr>
              <a:t> ряда, гормонов, препаратов крови в виде раствора для </a:t>
            </a:r>
            <a:r>
              <a:rPr lang="ru-RU" sz="1200" dirty="0" err="1">
                <a:solidFill>
                  <a:schemeClr val="tx1"/>
                </a:solidFill>
              </a:rPr>
              <a:t>инфузий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Picture 2" descr="Z:\ПОДРАЗДЕЛЕНИЯ\ДСП\ООО Скопинский завод\ПР-ВО Скопин ОБЩИЕ ВОПРОСЫ\презентация Скопин\ФОТО\СТАДНИК\SDC176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23" b="4128"/>
          <a:stretch/>
        </p:blipFill>
        <p:spPr bwMode="auto">
          <a:xfrm>
            <a:off x="125313" y="1461772"/>
            <a:ext cx="3367262" cy="2864317"/>
          </a:xfrm>
          <a:prstGeom prst="rect">
            <a:avLst/>
          </a:prstGeom>
          <a:noFill/>
          <a:ln w="381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86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/>
          </a:p>
        </p:txBody>
      </p:sp>
      <p:sp>
        <p:nvSpPr>
          <p:cNvPr id="46082" name="Parallelogram 14"/>
          <p:cNvSpPr>
            <a:spLocks noChangeArrowheads="1"/>
          </p:cNvSpPr>
          <p:nvPr/>
        </p:nvSpPr>
        <p:spPr bwMode="auto">
          <a:xfrm>
            <a:off x="139958" y="111968"/>
            <a:ext cx="6608083" cy="946896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 sz="1000"/>
          </a:p>
        </p:txBody>
      </p:sp>
      <p:sp>
        <p:nvSpPr>
          <p:cNvPr id="46083" name="TextBox 10"/>
          <p:cNvSpPr txBox="1">
            <a:spLocks noChangeArrowheads="1"/>
          </p:cNvSpPr>
          <p:nvPr/>
        </p:nvSpPr>
        <p:spPr bwMode="auto">
          <a:xfrm>
            <a:off x="484834" y="179515"/>
            <a:ext cx="6102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400" dirty="0">
                <a:latin typeface="Open Sans Condensed Light" charset="0"/>
              </a:rPr>
              <a:t>ГЕНЕРАЛЬНЫЙ ПЛАН РАЗВИТИЯ ЗАВОДА</a:t>
            </a:r>
            <a:endParaRPr lang="en-US" altLang="x-none" sz="2400" dirty="0">
              <a:latin typeface="Open Sans Condensed Light" charset="0"/>
            </a:endParaRPr>
          </a:p>
        </p:txBody>
      </p:sp>
      <p:pic>
        <p:nvPicPr>
          <p:cNvPr id="4608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06" y="1162755"/>
            <a:ext cx="2605769" cy="377683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19</a:t>
            </a:fld>
            <a:endParaRPr lang="en-GB" altLang="x-none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8289" y="1154503"/>
            <a:ext cx="5256584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Экспликация зданий и сооружений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Существующее 2-х этажное производственное здание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Существующее 1-этажное складское здание 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Существующее 2-х этажное производственно-складское нежилое здание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Проектируемое нежилое здание - </a:t>
            </a:r>
            <a:r>
              <a:rPr lang="ru-RU" b="1" dirty="0">
                <a:solidFill>
                  <a:schemeClr val="tx1"/>
                </a:solidFill>
              </a:rPr>
              <a:t>производство альбумина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Проектируемое нежилое административно-офисное здание с </a:t>
            </a:r>
            <a:r>
              <a:rPr lang="ru-RU" dirty="0" err="1">
                <a:solidFill>
                  <a:schemeClr val="tx1"/>
                </a:solidFill>
              </a:rPr>
              <a:t>конференц</a:t>
            </a:r>
            <a:r>
              <a:rPr lang="ru-RU" dirty="0">
                <a:solidFill>
                  <a:schemeClr val="tx1"/>
                </a:solidFill>
              </a:rPr>
              <a:t> залом и заводской столовой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Проектируемое нежилое охранно-пропускное здание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Проектируемый комплекс бытовых помещений для рабочего персонала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Проектируемое нежилое производственное здание по производству </a:t>
            </a:r>
            <a:r>
              <a:rPr lang="ru-RU" b="1" dirty="0">
                <a:solidFill>
                  <a:schemeClr val="tx1"/>
                </a:solidFill>
              </a:rPr>
              <a:t>готовых форм – лиофилизации и </a:t>
            </a:r>
            <a:r>
              <a:rPr lang="ru-RU" b="1" dirty="0" err="1">
                <a:solidFill>
                  <a:schemeClr val="tx1"/>
                </a:solidFill>
              </a:rPr>
              <a:t>преднаполненых</a:t>
            </a:r>
            <a:r>
              <a:rPr lang="ru-RU" b="1" dirty="0">
                <a:solidFill>
                  <a:schemeClr val="tx1"/>
                </a:solidFill>
              </a:rPr>
              <a:t> шприцов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Проектируемое нежилое производственное здание по производству </a:t>
            </a:r>
            <a:r>
              <a:rPr lang="ru-RU" b="1" dirty="0">
                <a:solidFill>
                  <a:schemeClr val="tx1"/>
                </a:solidFill>
              </a:rPr>
              <a:t>субстанций рекомбинантных белков и </a:t>
            </a:r>
            <a:r>
              <a:rPr lang="ru-RU" b="1" dirty="0" err="1">
                <a:solidFill>
                  <a:schemeClr val="tx1"/>
                </a:solidFill>
              </a:rPr>
              <a:t>монокланальных</a:t>
            </a:r>
            <a:r>
              <a:rPr lang="ru-RU" b="1" dirty="0">
                <a:solidFill>
                  <a:schemeClr val="tx1"/>
                </a:solidFill>
              </a:rPr>
              <a:t> антител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Проектируемое нежилое производственное здание по производству </a:t>
            </a:r>
            <a:r>
              <a:rPr lang="ru-RU" b="1" dirty="0" err="1">
                <a:solidFill>
                  <a:schemeClr val="tx1"/>
                </a:solidFill>
              </a:rPr>
              <a:t>цитостатиков</a:t>
            </a:r>
            <a:endParaRPr lang="ru-RU" b="1" dirty="0">
              <a:solidFill>
                <a:schemeClr val="tx1"/>
              </a:solidFill>
            </a:endParaRP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Проектируемая </a:t>
            </a:r>
            <a:r>
              <a:rPr lang="ru-RU" dirty="0" err="1">
                <a:solidFill>
                  <a:schemeClr val="tx1"/>
                </a:solidFill>
              </a:rPr>
              <a:t>общекоридорная</a:t>
            </a:r>
            <a:r>
              <a:rPr lang="ru-RU" dirty="0">
                <a:solidFill>
                  <a:schemeClr val="tx1"/>
                </a:solidFill>
              </a:rPr>
              <a:t> система межпроизводственного сообщения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Проектируемый гаражный бокс с мастерскими заводского автотранспорта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Проектируемые КТП и помещения </a:t>
            </a:r>
            <a:r>
              <a:rPr lang="ru-RU" dirty="0" err="1">
                <a:solidFill>
                  <a:schemeClr val="tx1"/>
                </a:solidFill>
              </a:rPr>
              <a:t>дизельгенераторов</a:t>
            </a:r>
            <a:r>
              <a:rPr lang="ru-RU" dirty="0">
                <a:solidFill>
                  <a:schemeClr val="tx1"/>
                </a:solidFill>
              </a:rPr>
              <a:t> энергоснабжения производственного комплекса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Проектируемое здание котельной для производственного комплекса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Проектируемое здание насосной и водоочистки для производственного комплекса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Существующая водозаборная скважина для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спецводопользования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  <a:p>
            <a:pPr marL="228600" lvl="0" indent="-228600" algn="l">
              <a:buFont typeface="+mj-lt"/>
              <a:buAutoNum type="arabicPeriod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Существующее сооружение жижесборника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Существующий подземный пожарный резервуар для запаса воды и пожаротушения</a:t>
            </a:r>
          </a:p>
          <a:p>
            <a:pPr marL="228600" lvl="0" indent="-228600" algn="l">
              <a:buFont typeface="+mj-lt"/>
              <a:buAutoNum type="arabicPeriod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Проектируемое сооружение жижесборника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/>
          <a:stretch>
            <a:fillRect/>
          </a:stretch>
        </p:blipFill>
        <p:spPr bwMode="auto">
          <a:xfrm>
            <a:off x="563563" y="1298798"/>
            <a:ext cx="24241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3276599" y="1243806"/>
            <a:ext cx="5503507" cy="390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09" rIns="91419" bIns="45709">
            <a:spAutoFit/>
          </a:bodyPr>
          <a:lstStyle>
            <a:lvl1pPr marL="2857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x-none" sz="11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Правопреемник </a:t>
            </a:r>
            <a:r>
              <a:rPr lang="ru-RU" altLang="x-none" sz="1100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Главного аптечного управления Минздрава СССР, действующего с 1936 года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x-none" sz="11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С </a:t>
            </a:r>
            <a:r>
              <a:rPr lang="ru-RU" altLang="x-none" sz="1100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1992 года </a:t>
            </a:r>
            <a:r>
              <a:rPr lang="ru-RU" altLang="x-none" sz="11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– один из ключевых поставщиков лекарств в государственном заказе;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x-none" sz="11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С </a:t>
            </a:r>
            <a:r>
              <a:rPr lang="ru-RU" altLang="x-none" sz="1100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2000 года </a:t>
            </a:r>
            <a:r>
              <a:rPr lang="ru-RU" altLang="x-none" sz="11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первой из российских фармацевтических компаний начинает осуществлять дистрибуцию орфанных препаратов;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x-none" sz="11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С </a:t>
            </a:r>
            <a:r>
              <a:rPr lang="ru-RU" altLang="x-none" sz="1100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2010 года </a:t>
            </a:r>
            <a:r>
              <a:rPr lang="ru-RU" altLang="x-none" sz="11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запускает собственные проекты по разработке лекарственных препаратов с государственным научно-исследовательским институтом особо чистых биопрепаратов.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x-none" sz="1100" b="1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2013 год </a:t>
            </a:r>
            <a:r>
              <a:rPr lang="ru-RU" altLang="x-none" sz="11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– приобретение ООО «Скопинфарм», российского фармацевтического производителя, полностью соответствующего международным стандартам GMP;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x-none" sz="11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Завод Скопинфарм был основан в 1995 г. и именовался «Фармарус», основной вид деятельности – производство  твердых лекарственных форм и вторичная упаковка. В 1999 г. Переименовано в ЗАО «Скопинфарм», с 2010 г. входит в группу  компаний STADA, в 2012 переименовано в ООО «Скопинфарм», с 2013 г. собственником предприятия является ПАО «Фармимэкс». </a:t>
            </a: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468313" y="3364135"/>
            <a:ext cx="2808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1400" b="1" dirty="0">
                <a:solidFill>
                  <a:srgbClr val="3E3B85"/>
                </a:solidFill>
                <a:latin typeface="Open Sans" charset="0"/>
              </a:rPr>
              <a:t>АПАЗОВ Александр Дмитриевич</a:t>
            </a:r>
          </a:p>
          <a:p>
            <a:pPr eaLnBrk="1" hangingPunct="1"/>
            <a:endParaRPr lang="ru-RU" altLang="x-none" sz="1000" dirty="0">
              <a:solidFill>
                <a:srgbClr val="000000"/>
              </a:solidFill>
              <a:latin typeface="Open Sans" charset="0"/>
            </a:endParaRPr>
          </a:p>
          <a:p>
            <a:pPr eaLnBrk="1" hangingPunct="1"/>
            <a:r>
              <a:rPr lang="ru-RU" altLang="x-none" dirty="0">
                <a:solidFill>
                  <a:srgbClr val="000000"/>
                </a:solidFill>
                <a:latin typeface="Open Sans Light" charset="0"/>
              </a:rPr>
              <a:t>Кандидат фармацевтических наук, доцент, академик Международной академии</a:t>
            </a:r>
            <a:r>
              <a:rPr lang="en-US" altLang="x-none" dirty="0">
                <a:solidFill>
                  <a:srgbClr val="000000"/>
                </a:solidFill>
                <a:latin typeface="Open Sans Light" charset="0"/>
              </a:rPr>
              <a:t> </a:t>
            </a:r>
            <a:r>
              <a:rPr lang="ru-RU" altLang="x-none" dirty="0">
                <a:solidFill>
                  <a:srgbClr val="000000"/>
                </a:solidFill>
                <a:latin typeface="Open Sans Light" charset="0"/>
              </a:rPr>
              <a:t>информатизации, Президент Союза «Национальная фармацевтическая палата», </a:t>
            </a:r>
          </a:p>
          <a:p>
            <a:pPr eaLnBrk="1" hangingPunct="1"/>
            <a:r>
              <a:rPr lang="ru-RU" altLang="x-none" dirty="0">
                <a:solidFill>
                  <a:srgbClr val="000000"/>
                </a:solidFill>
                <a:latin typeface="Open Sans Light" charset="0"/>
              </a:rPr>
              <a:t>Президент ПАО «</a:t>
            </a:r>
            <a:r>
              <a:rPr lang="ru-RU" altLang="x-none" dirty="0" err="1">
                <a:solidFill>
                  <a:srgbClr val="000000"/>
                </a:solidFill>
                <a:latin typeface="Open Sans Light" charset="0"/>
              </a:rPr>
              <a:t>Фармимэкс</a:t>
            </a:r>
            <a:r>
              <a:rPr lang="ru-RU" altLang="x-none" dirty="0">
                <a:solidFill>
                  <a:srgbClr val="000000"/>
                </a:solidFill>
                <a:latin typeface="Open Sans Light" charset="0"/>
              </a:rPr>
              <a:t>» </a:t>
            </a:r>
            <a:endParaRPr lang="en-US" altLang="x-none" dirty="0">
              <a:solidFill>
                <a:srgbClr val="000000"/>
              </a:solidFill>
              <a:latin typeface="Open Sans Light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37" name="Parallelogram 14"/>
          <p:cNvSpPr>
            <a:spLocks noChangeArrowheads="1"/>
          </p:cNvSpPr>
          <p:nvPr/>
        </p:nvSpPr>
        <p:spPr bwMode="auto">
          <a:xfrm>
            <a:off x="111967" y="100361"/>
            <a:ext cx="6560801" cy="952151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 sz="1000">
              <a:solidFill>
                <a:srgbClr val="FFFFFF"/>
              </a:solidFill>
            </a:endParaRP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563563" y="250249"/>
            <a:ext cx="6121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400" dirty="0">
                <a:solidFill>
                  <a:srgbClr val="FFFFFF"/>
                </a:solidFill>
                <a:latin typeface="Open Sans Condensed Light" charset="0"/>
              </a:rPr>
              <a:t>ПАО «ФАРМИМЭКС»</a:t>
            </a:r>
            <a:endParaRPr lang="en-US" altLang="x-none" sz="3400" dirty="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3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2</a:t>
            </a:fld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3008361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000" dirty="0">
                <a:solidFill>
                  <a:srgbClr val="FFFFFF"/>
                </a:solidFill>
                <a:latin typeface="Open Sans Condensed Light" charset="0"/>
              </a:rPr>
              <a:t>Производственная площадка</a:t>
            </a:r>
            <a:endParaRPr lang="en-US" altLang="x-none" sz="2000" dirty="0">
              <a:solidFill>
                <a:srgbClr val="FFFFFF"/>
              </a:solidFill>
              <a:latin typeface="Open Sans Condensed Light" charset="0"/>
            </a:endParaRP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>
                <a:solidFill>
                  <a:srgbClr val="000000"/>
                </a:solidFill>
              </a:rPr>
              <a:pPr/>
              <a:t>20</a:t>
            </a:fld>
            <a:endParaRPr lang="en-GB" altLang="x-none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06124" y="1387007"/>
            <a:ext cx="4519887" cy="311798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spcAft>
                <a:spcPts val="1023"/>
              </a:spcAft>
            </a:pPr>
            <a:r>
              <a:rPr lang="ru-RU" sz="2000" b="1" dirty="0">
                <a:solidFill>
                  <a:schemeClr val="tx1"/>
                </a:solidFill>
              </a:rPr>
              <a:t>Вторичная вирусная </a:t>
            </a:r>
            <a:r>
              <a:rPr lang="ru-RU" sz="2000" b="1" dirty="0" err="1">
                <a:solidFill>
                  <a:schemeClr val="tx1"/>
                </a:solidFill>
              </a:rPr>
              <a:t>инактивация</a:t>
            </a:r>
            <a:endParaRPr lang="ru-RU" sz="2000" b="1" dirty="0">
              <a:solidFill>
                <a:schemeClr val="tx1"/>
              </a:solidFill>
            </a:endParaRPr>
          </a:p>
          <a:p>
            <a:pPr marL="146110" indent="-146110">
              <a:spcAft>
                <a:spcPts val="511"/>
              </a:spcAft>
              <a:buFont typeface="Arial" pitchFamily="34" charset="0"/>
              <a:buChar char="•"/>
            </a:pPr>
            <a:r>
              <a:rPr lang="ru-RU" sz="1500" dirty="0" err="1">
                <a:solidFill>
                  <a:schemeClr val="tx1"/>
                </a:solidFill>
              </a:rPr>
              <a:t>Автоклавирование</a:t>
            </a:r>
            <a:r>
              <a:rPr lang="ru-RU" sz="1500" dirty="0">
                <a:solidFill>
                  <a:schemeClr val="tx1"/>
                </a:solidFill>
              </a:rPr>
              <a:t> – термическая обработка флаконов с полупродуктом в Автоклаве (вторая вирусная </a:t>
            </a:r>
            <a:r>
              <a:rPr lang="ru-RU" sz="1500" dirty="0" err="1">
                <a:solidFill>
                  <a:schemeClr val="tx1"/>
                </a:solidFill>
              </a:rPr>
              <a:t>инактивация</a:t>
            </a:r>
            <a:r>
              <a:rPr lang="ru-RU" sz="1500" dirty="0">
                <a:solidFill>
                  <a:schemeClr val="tx1"/>
                </a:solidFill>
              </a:rPr>
              <a:t>).</a:t>
            </a:r>
          </a:p>
          <a:p>
            <a:pPr marL="146110" indent="-146110">
              <a:spcAft>
                <a:spcPts val="511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</a:rPr>
              <a:t>Флаконы с полупродуктом помещают на планшеты, которые затем размещают в автоклавную тележку. Вторая вирусная </a:t>
            </a:r>
            <a:r>
              <a:rPr lang="ru-RU" sz="1500" dirty="0" err="1">
                <a:solidFill>
                  <a:schemeClr val="tx1"/>
                </a:solidFill>
              </a:rPr>
              <a:t>инактивация</a:t>
            </a:r>
            <a:r>
              <a:rPr lang="ru-RU" sz="1500" dirty="0">
                <a:solidFill>
                  <a:schemeClr val="tx1"/>
                </a:solidFill>
              </a:rPr>
              <a:t> осуществляется с предельно допустимой загрузкой. Полностью загруженную автоклавную тележку помещают в Автоклав и запускают программу, по которой выдерживается </a:t>
            </a:r>
            <a:r>
              <a:rPr lang="ru-RU" sz="1500" b="1" dirty="0">
                <a:solidFill>
                  <a:srgbClr val="FF0000"/>
                </a:solidFill>
              </a:rPr>
              <a:t>температура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b="1" dirty="0">
                <a:solidFill>
                  <a:srgbClr val="FF0000"/>
                </a:solidFill>
              </a:rPr>
              <a:t>ровно 100°</a:t>
            </a:r>
            <a:r>
              <a:rPr lang="en-US" sz="1500" b="1" dirty="0">
                <a:solidFill>
                  <a:srgbClr val="FF0000"/>
                </a:solidFill>
              </a:rPr>
              <a:t>C</a:t>
            </a:r>
            <a:endParaRPr lang="ru-RU" sz="1500" b="1" dirty="0">
              <a:solidFill>
                <a:srgbClr val="FF0000"/>
              </a:solidFill>
            </a:endParaRPr>
          </a:p>
        </p:txBody>
      </p:sp>
      <p:pic>
        <p:nvPicPr>
          <p:cNvPr id="12" name="Picture 4" descr="Z:\ПОДРАЗДЕЛЕНИЯ\ДСП\ООО Скопинский завод\ПР-ВО Скопин ОБЩИЕ ВОПРОСЫ\презентация Скопин\ФОТО\БАГДАСАРОВА\Автоклав производство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8008"/>
            <a:ext cx="3766154" cy="2295000"/>
          </a:xfrm>
          <a:prstGeom prst="rect">
            <a:avLst/>
          </a:prstGeom>
          <a:noFill/>
          <a:ln w="381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2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000" dirty="0">
                <a:solidFill>
                  <a:srgbClr val="FFFFFF"/>
                </a:solidFill>
                <a:latin typeface="Open Sans Condensed Light" charset="0"/>
              </a:rPr>
              <a:t>Производственная площадка</a:t>
            </a: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>
                <a:solidFill>
                  <a:srgbClr val="000000"/>
                </a:solidFill>
              </a:rPr>
              <a:pPr/>
              <a:t>21</a:t>
            </a:fld>
            <a:endParaRPr lang="en-GB" altLang="x-none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1789" y="3501862"/>
            <a:ext cx="3812350" cy="94046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spcAft>
                <a:spcPts val="1023"/>
              </a:spcAft>
            </a:pPr>
            <a:r>
              <a:rPr lang="ru-RU" sz="1400" b="1" dirty="0" err="1">
                <a:solidFill>
                  <a:schemeClr val="tx1"/>
                </a:solidFill>
              </a:rPr>
              <a:t>Этикетирование</a:t>
            </a:r>
            <a:r>
              <a:rPr lang="ru-RU" sz="1400" b="1" dirty="0">
                <a:solidFill>
                  <a:schemeClr val="tx1"/>
                </a:solidFill>
              </a:rPr>
              <a:t> флаконов</a:t>
            </a:r>
            <a:r>
              <a:rPr lang="ru-RU" sz="1400" dirty="0">
                <a:solidFill>
                  <a:schemeClr val="tx1"/>
                </a:solidFill>
              </a:rPr>
              <a:t> на машине HERMA. Осуществляется нанесение этикетки на флаконы с маркировкой серии, даты производства и срока годности.</a:t>
            </a:r>
          </a:p>
        </p:txBody>
      </p:sp>
      <p:pic>
        <p:nvPicPr>
          <p:cNvPr id="12" name="Picture 3" descr="Z:\ПОДРАЗДЕЛЕНИЯ\ДСП\ООО Скопинский завод\ПР-ВО Скопин ОБЩИЕ ВОПРОСЫ\презентация Скопин\ФОТО\БАГДАСАРОВА\Этикетирование флаконов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7"/>
          <a:stretch/>
        </p:blipFill>
        <p:spPr bwMode="auto">
          <a:xfrm>
            <a:off x="408492" y="1467710"/>
            <a:ext cx="4050843" cy="1890208"/>
          </a:xfrm>
          <a:prstGeom prst="rect">
            <a:avLst/>
          </a:prstGeom>
          <a:noFill/>
          <a:ln w="381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ПОДРАЗДЕЛЕНИЯ\ДСП\ООО Скопинский завод\ПР-ВО Скопин ОБЩИЕ ВОПРОСЫ\презентация Скопин\ФОТО\БАГДАСАРОВА\Помещение упаковки факторов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b="15836"/>
          <a:stretch/>
        </p:blipFill>
        <p:spPr bwMode="auto">
          <a:xfrm>
            <a:off x="4705159" y="1467708"/>
            <a:ext cx="4050843" cy="1890211"/>
          </a:xfrm>
          <a:prstGeom prst="rect">
            <a:avLst/>
          </a:prstGeom>
          <a:noFill/>
          <a:ln w="381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05159" y="3501862"/>
            <a:ext cx="3812350" cy="72501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spcAft>
                <a:spcPts val="1023"/>
              </a:spcAft>
            </a:pPr>
            <a:r>
              <a:rPr lang="ru-RU" sz="1400" b="1" dirty="0">
                <a:solidFill>
                  <a:schemeClr val="tx1"/>
                </a:solidFill>
              </a:rPr>
              <a:t>Вторичная упаковка </a:t>
            </a:r>
            <a:r>
              <a:rPr lang="ru-RU" sz="1400" dirty="0">
                <a:solidFill>
                  <a:schemeClr val="tx1"/>
                </a:solidFill>
              </a:rPr>
              <a:t>препарата и окончательная упаковка в транспортные </a:t>
            </a:r>
            <a:r>
              <a:rPr lang="ru-RU" sz="1400" dirty="0" err="1">
                <a:solidFill>
                  <a:schemeClr val="tx1"/>
                </a:solidFill>
              </a:rPr>
              <a:t>гофрокороба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02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000" dirty="0">
                <a:solidFill>
                  <a:srgbClr val="FFFFFF"/>
                </a:solidFill>
                <a:latin typeface="Open Sans Condensed Light" charset="0"/>
              </a:rPr>
              <a:t>Производственная площадка</a:t>
            </a: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>
                <a:solidFill>
                  <a:srgbClr val="000000"/>
                </a:solidFill>
              </a:rPr>
              <a:pPr/>
              <a:t>22</a:t>
            </a:fld>
            <a:endParaRPr lang="en-GB" altLang="x-none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6108" y="2928576"/>
            <a:ext cx="3812350" cy="84812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spcAft>
                <a:spcPts val="1023"/>
              </a:spcAft>
            </a:pPr>
            <a:r>
              <a:rPr lang="ru-RU" sz="1400" b="1" dirty="0">
                <a:solidFill>
                  <a:schemeClr val="tx1"/>
                </a:solidFill>
              </a:rPr>
              <a:t>Визуальный осмотр флаконов </a:t>
            </a:r>
            <a:r>
              <a:rPr lang="ru-RU" sz="1200" dirty="0">
                <a:solidFill>
                  <a:schemeClr val="tx1"/>
                </a:solidFill>
              </a:rPr>
              <a:t>осуществляется для обнаружения механических включений. При обнаружении дефекта, флакон отбраковывается.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91572" y="2934120"/>
            <a:ext cx="4032030" cy="1094350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spcAft>
                <a:spcPts val="1023"/>
              </a:spcAft>
            </a:pPr>
            <a:r>
              <a:rPr lang="ru-RU" sz="1400" b="1" dirty="0">
                <a:solidFill>
                  <a:schemeClr val="tx1"/>
                </a:solidFill>
              </a:rPr>
              <a:t>Физико-химическая лаборатория,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в которой выполняются все процедуры входного и выпускающего контроля твердых ЛФ</a:t>
            </a:r>
            <a:r>
              <a:rPr lang="ru-RU" sz="1400" dirty="0">
                <a:solidFill>
                  <a:schemeClr val="tx1"/>
                </a:solidFill>
              </a:rPr>
              <a:t> и</a:t>
            </a:r>
            <a:r>
              <a:rPr lang="ru-RU" sz="1400" b="1" dirty="0">
                <a:solidFill>
                  <a:schemeClr val="tx1"/>
                </a:solidFill>
              </a:rPr>
              <a:t> Биохимическая лаборатория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200" dirty="0">
                <a:solidFill>
                  <a:schemeClr val="tx1"/>
                </a:solidFill>
              </a:rPr>
              <a:t>в которой проводится входной контроль препаратов крови</a:t>
            </a:r>
          </a:p>
        </p:txBody>
      </p:sp>
      <p:pic>
        <p:nvPicPr>
          <p:cNvPr id="13" name="Picture 2" descr="Z:\ПОДРАЗДЕЛЕНИЯ\ДСП\ООО Скопинский завод\ПР-ВО Скопин ОБЩИЕ ВОПРОСЫ\презентация Скопин\ФОТО\БАГДАСАРОВА\Визуальный контроль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3"/>
          <a:stretch/>
        </p:blipFill>
        <p:spPr bwMode="auto">
          <a:xfrm>
            <a:off x="437561" y="1078356"/>
            <a:ext cx="4032030" cy="1864802"/>
          </a:xfrm>
          <a:prstGeom prst="rect">
            <a:avLst/>
          </a:prstGeom>
          <a:noFill/>
          <a:ln w="381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Z:\ПОДРАЗДЕЛЕНИЯ\ДСП\ООО Скопинский завод\ПР-ВО Скопин ОБЩИЕ ВОПРОСЫ\презентация Скопин\ФОТО\БАГДАСАРОВА\Биохим.лаб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66" b="12337"/>
          <a:stretch/>
        </p:blipFill>
        <p:spPr bwMode="auto">
          <a:xfrm>
            <a:off x="4691572" y="1078356"/>
            <a:ext cx="4032030" cy="1864802"/>
          </a:xfrm>
          <a:prstGeom prst="rect">
            <a:avLst/>
          </a:prstGeom>
          <a:noFill/>
          <a:ln w="381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2049" y="4048816"/>
            <a:ext cx="8611126" cy="84812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marL="243516" indent="-243516"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Контрольно-аналитическая лаборатория ОКК оснащена полным набором современных контрольно-измерительных приборов и лабораторным оборудованием. Лаборатория соответствует требованиям ГОСТ Р 52249-2009, предъявляемым к контрольным лабораториям отделов технического контроля.</a:t>
            </a:r>
          </a:p>
          <a:p>
            <a:pPr marL="243516" indent="-243516"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Оборудование и приборы следующих компаний: «</a:t>
            </a:r>
            <a:r>
              <a:rPr lang="ru-RU" sz="1000" dirty="0" err="1">
                <a:solidFill>
                  <a:schemeClr val="tx1"/>
                </a:solidFill>
              </a:rPr>
              <a:t>Perkin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Elmer</a:t>
            </a:r>
            <a:r>
              <a:rPr lang="ru-RU" sz="1000" dirty="0">
                <a:solidFill>
                  <a:schemeClr val="tx1"/>
                </a:solidFill>
              </a:rPr>
              <a:t>», </a:t>
            </a:r>
            <a:r>
              <a:rPr lang="ru-RU" sz="1000" dirty="0" err="1">
                <a:solidFill>
                  <a:schemeClr val="tx1"/>
                </a:solidFill>
              </a:rPr>
              <a:t>Agilent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err="1">
                <a:solidFill>
                  <a:schemeClr val="tx1"/>
                </a:solidFill>
              </a:rPr>
              <a:t>Waters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err="1">
                <a:solidFill>
                  <a:schemeClr val="tx1"/>
                </a:solidFill>
              </a:rPr>
              <a:t>Biscoff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err="1">
                <a:solidFill>
                  <a:schemeClr val="tx1"/>
                </a:solidFill>
              </a:rPr>
              <a:t>Varian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err="1">
                <a:solidFill>
                  <a:schemeClr val="tx1"/>
                </a:solidFill>
              </a:rPr>
              <a:t>Mettler-Toledo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err="1">
                <a:solidFill>
                  <a:schemeClr val="tx1"/>
                </a:solidFill>
              </a:rPr>
              <a:t>Metrohm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err="1">
                <a:solidFill>
                  <a:schemeClr val="tx1"/>
                </a:solidFill>
              </a:rPr>
              <a:t>Buchi</a:t>
            </a:r>
            <a:r>
              <a:rPr lang="ru-RU" sz="1000" dirty="0">
                <a:solidFill>
                  <a:schemeClr val="tx1"/>
                </a:solidFill>
              </a:rPr>
              <a:t> (Швейцария); </a:t>
            </a:r>
            <a:r>
              <a:rPr lang="ru-RU" sz="1000" dirty="0" err="1">
                <a:solidFill>
                  <a:schemeClr val="tx1"/>
                </a:solidFill>
              </a:rPr>
              <a:t>Sotax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err="1">
                <a:solidFill>
                  <a:schemeClr val="tx1"/>
                </a:solidFill>
              </a:rPr>
              <a:t>Erweka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err="1">
                <a:solidFill>
                  <a:schemeClr val="tx1"/>
                </a:solidFill>
              </a:rPr>
              <a:t>Sartorius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err="1">
                <a:solidFill>
                  <a:schemeClr val="tx1"/>
                </a:solidFill>
              </a:rPr>
              <a:t>Eppendorf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err="1">
                <a:solidFill>
                  <a:schemeClr val="tx1"/>
                </a:solidFill>
              </a:rPr>
              <a:t>Binder</a:t>
            </a:r>
            <a:r>
              <a:rPr lang="ru-RU" sz="1000" dirty="0">
                <a:solidFill>
                  <a:schemeClr val="tx1"/>
                </a:solidFill>
              </a:rPr>
              <a:t> (Германия); климатические камеры: KBF240 , KBF115 и др.</a:t>
            </a:r>
          </a:p>
        </p:txBody>
      </p:sp>
    </p:spTree>
    <p:extLst>
      <p:ext uri="{BB962C8B-B14F-4D97-AF65-F5344CB8AC3E}">
        <p14:creationId xmlns:p14="http://schemas.microsoft.com/office/powerpoint/2010/main" val="370402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000" dirty="0">
                <a:solidFill>
                  <a:srgbClr val="FFFFFF"/>
                </a:solidFill>
                <a:latin typeface="Open Sans Condensed Light" charset="0"/>
              </a:rPr>
              <a:t>Производственная площадка</a:t>
            </a: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>
                <a:solidFill>
                  <a:srgbClr val="000000"/>
                </a:solidFill>
              </a:rPr>
              <a:pPr/>
              <a:t>23</a:t>
            </a:fld>
            <a:endParaRPr lang="en-GB" altLang="x-none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288" y="3292141"/>
            <a:ext cx="3812350" cy="115590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spcAft>
                <a:spcPts val="1023"/>
              </a:spcAft>
            </a:pPr>
            <a:r>
              <a:rPr lang="ru-RU" sz="1400" b="1" dirty="0">
                <a:solidFill>
                  <a:schemeClr val="tx1"/>
                </a:solidFill>
              </a:rPr>
              <a:t>Холодильные склады </a:t>
            </a:r>
            <a:r>
              <a:rPr lang="ru-RU" sz="1400" dirty="0">
                <a:solidFill>
                  <a:schemeClr val="tx1"/>
                </a:solidFill>
              </a:rPr>
              <a:t>1и 2 предназначены для хранения </a:t>
            </a:r>
            <a:r>
              <a:rPr lang="ru-RU" sz="1400" dirty="0" err="1">
                <a:solidFill>
                  <a:schemeClr val="tx1"/>
                </a:solidFill>
              </a:rPr>
              <a:t>инбалк</a:t>
            </a:r>
            <a:r>
              <a:rPr lang="ru-RU" sz="1400" dirty="0">
                <a:solidFill>
                  <a:schemeClr val="tx1"/>
                </a:solidFill>
              </a:rPr>
              <a:t> продукта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полупродукта при температуре 2-8 °С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(2 х 40 паллета мест)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5474" y="3294111"/>
            <a:ext cx="3812350" cy="115590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>
              <a:spcAft>
                <a:spcPts val="1023"/>
              </a:spcAft>
            </a:pPr>
            <a:r>
              <a:rPr lang="ru-RU" sz="1400" b="1" dirty="0">
                <a:solidFill>
                  <a:schemeClr val="tx1"/>
                </a:solidFill>
              </a:rPr>
              <a:t>Склад готовой продукции </a:t>
            </a:r>
            <a:r>
              <a:rPr lang="ru-RU" sz="1400" dirty="0">
                <a:solidFill>
                  <a:schemeClr val="tx1"/>
                </a:solidFill>
              </a:rPr>
              <a:t>предназначен для хранения готовой продукции препаратов крови при температуре 20-25 гр. С, влажность не более 70%. – 128 паллета мест.</a:t>
            </a:r>
          </a:p>
        </p:txBody>
      </p:sp>
      <p:pic>
        <p:nvPicPr>
          <p:cNvPr id="13" name="Picture 5" descr="Z:\ПОДРАЗДЕЛЕНИЯ\ДСП\ООО Скопинский завод\ПР-ВО Скопин ОБЩИЕ ВОПРОСЫ\презентация Скопин\ФОТО\СТАДНИК\SDC176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 b="13718"/>
          <a:stretch/>
        </p:blipFill>
        <p:spPr bwMode="auto">
          <a:xfrm>
            <a:off x="416009" y="1254500"/>
            <a:ext cx="3964514" cy="1828161"/>
          </a:xfrm>
          <a:prstGeom prst="rect">
            <a:avLst/>
          </a:prstGeom>
          <a:noFill/>
          <a:ln w="381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Z:\ПОДРАЗДЕЛЕНИЯ\ДСП\ООО Скопинский завод\ПР-ВО Скопин ОБЩИЕ ВОПРОСЫ\презентация Скопин\ФОТО\СТАДНИК\SDC176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 b="12561"/>
          <a:stretch/>
        </p:blipFill>
        <p:spPr bwMode="auto">
          <a:xfrm>
            <a:off x="4645474" y="1254500"/>
            <a:ext cx="3964514" cy="1828161"/>
          </a:xfrm>
          <a:prstGeom prst="rect">
            <a:avLst/>
          </a:prstGeom>
          <a:noFill/>
          <a:ln w="381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878" y="1275850"/>
            <a:ext cx="8338291" cy="3824382"/>
          </a:xfrm>
          <a:prstGeom prst="rect">
            <a:avLst/>
          </a:prstGeom>
          <a:noFill/>
        </p:spPr>
      </p:sp>
      <p:sp>
        <p:nvSpPr>
          <p:cNvPr id="4" name="Freeform 3"/>
          <p:cNvSpPr/>
          <p:nvPr/>
        </p:nvSpPr>
        <p:spPr>
          <a:xfrm>
            <a:off x="4467023" y="2205927"/>
            <a:ext cx="1970572" cy="342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1000"/>
                </a:lnTo>
                <a:lnTo>
                  <a:pt x="1970572" y="171000"/>
                </a:lnTo>
                <a:lnTo>
                  <a:pt x="1970572" y="34200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1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4421303" y="2205927"/>
            <a:ext cx="91440" cy="342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200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1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496450" y="2205927"/>
            <a:ext cx="1970572" cy="342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970572" y="0"/>
                </a:moveTo>
                <a:lnTo>
                  <a:pt x="1970572" y="171000"/>
                </a:lnTo>
                <a:lnTo>
                  <a:pt x="0" y="171000"/>
                </a:lnTo>
                <a:lnTo>
                  <a:pt x="0" y="34200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1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5222" y="1277265"/>
            <a:ext cx="8143207" cy="928993"/>
          </a:xfrm>
          <a:custGeom>
            <a:avLst/>
            <a:gdLst>
              <a:gd name="connsiteX0" fmla="*/ 0 w 5743177"/>
              <a:gd name="connsiteY0" fmla="*/ 0 h 1137207"/>
              <a:gd name="connsiteX1" fmla="*/ 5743177 w 5743177"/>
              <a:gd name="connsiteY1" fmla="*/ 0 h 1137207"/>
              <a:gd name="connsiteX2" fmla="*/ 5743177 w 5743177"/>
              <a:gd name="connsiteY2" fmla="*/ 1137207 h 1137207"/>
              <a:gd name="connsiteX3" fmla="*/ 0 w 5743177"/>
              <a:gd name="connsiteY3" fmla="*/ 1137207 h 1137207"/>
              <a:gd name="connsiteX4" fmla="*/ 0 w 5743177"/>
              <a:gd name="connsiteY4" fmla="*/ 0 h 113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177" h="1137207">
                <a:moveTo>
                  <a:pt x="0" y="0"/>
                </a:moveTo>
                <a:lnTo>
                  <a:pt x="5743177" y="0"/>
                </a:lnTo>
                <a:lnTo>
                  <a:pt x="5743177" y="1137207"/>
                </a:lnTo>
                <a:lnTo>
                  <a:pt x="0" y="1137207"/>
                </a:lnTo>
                <a:lnTo>
                  <a:pt x="0" y="0"/>
                </a:lnTo>
                <a:close/>
              </a:path>
            </a:pathLst>
          </a:custGeom>
          <a:solidFill>
            <a:srgbClr val="3E3B85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ru-RU" sz="1800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ПАО «ФАРМИМЭКС»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srgbClr val="FFFFFF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65222" y="2547927"/>
            <a:ext cx="2520000" cy="2509871"/>
          </a:xfrm>
          <a:custGeom>
            <a:avLst/>
            <a:gdLst>
              <a:gd name="connsiteX0" fmla="*/ 0 w 1628572"/>
              <a:gd name="connsiteY0" fmla="*/ 0 h 2342343"/>
              <a:gd name="connsiteX1" fmla="*/ 1628572 w 1628572"/>
              <a:gd name="connsiteY1" fmla="*/ 0 h 2342343"/>
              <a:gd name="connsiteX2" fmla="*/ 1628572 w 1628572"/>
              <a:gd name="connsiteY2" fmla="*/ 2342343 h 2342343"/>
              <a:gd name="connsiteX3" fmla="*/ 0 w 1628572"/>
              <a:gd name="connsiteY3" fmla="*/ 2342343 h 2342343"/>
              <a:gd name="connsiteX4" fmla="*/ 0 w 1628572"/>
              <a:gd name="connsiteY4" fmla="*/ 0 h 234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572" h="2342343">
                <a:moveTo>
                  <a:pt x="0" y="0"/>
                </a:moveTo>
                <a:lnTo>
                  <a:pt x="1628572" y="0"/>
                </a:lnTo>
                <a:lnTo>
                  <a:pt x="1628572" y="2342343"/>
                </a:lnTo>
                <a:lnTo>
                  <a:pt x="0" y="2342343"/>
                </a:lnTo>
                <a:lnTo>
                  <a:pt x="0" y="0"/>
                </a:lnTo>
                <a:close/>
              </a:path>
            </a:pathLst>
          </a:custGeom>
          <a:solidFill>
            <a:srgbClr val="3E3B85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936000" rIns="8890" bIns="889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ПРОИЗВОДСТВО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</a:rPr>
              <a:t>Предприятие</a:t>
            </a:r>
            <a:br>
              <a:rPr lang="en-US" sz="1400" dirty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</a:rPr>
            </a:br>
            <a:r>
              <a:rPr lang="ru-RU" sz="1400" dirty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</a:rPr>
              <a:t>«Скопинфарм» 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</a:rPr>
              <a:t>(Рязанская область)</a:t>
            </a:r>
          </a:p>
        </p:txBody>
      </p:sp>
      <p:sp>
        <p:nvSpPr>
          <p:cNvPr id="22" name="Freeform 21"/>
          <p:cNvSpPr/>
          <p:nvPr/>
        </p:nvSpPr>
        <p:spPr>
          <a:xfrm>
            <a:off x="3103308" y="2547927"/>
            <a:ext cx="2939400" cy="2509871"/>
          </a:xfrm>
          <a:custGeom>
            <a:avLst/>
            <a:gdLst>
              <a:gd name="connsiteX0" fmla="*/ 0 w 1628572"/>
              <a:gd name="connsiteY0" fmla="*/ 0 h 2331000"/>
              <a:gd name="connsiteX1" fmla="*/ 1628572 w 1628572"/>
              <a:gd name="connsiteY1" fmla="*/ 0 h 2331000"/>
              <a:gd name="connsiteX2" fmla="*/ 1628572 w 1628572"/>
              <a:gd name="connsiteY2" fmla="*/ 2331000 h 2331000"/>
              <a:gd name="connsiteX3" fmla="*/ 0 w 1628572"/>
              <a:gd name="connsiteY3" fmla="*/ 2331000 h 2331000"/>
              <a:gd name="connsiteX4" fmla="*/ 0 w 1628572"/>
              <a:gd name="connsiteY4" fmla="*/ 0 h 23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572" h="2331000">
                <a:moveTo>
                  <a:pt x="0" y="0"/>
                </a:moveTo>
                <a:lnTo>
                  <a:pt x="1628572" y="0"/>
                </a:lnTo>
                <a:lnTo>
                  <a:pt x="1628572" y="2331000"/>
                </a:lnTo>
                <a:lnTo>
                  <a:pt x="0" y="2331000"/>
                </a:lnTo>
                <a:lnTo>
                  <a:pt x="0" y="0"/>
                </a:lnTo>
                <a:close/>
              </a:path>
            </a:pathLst>
          </a:custGeom>
          <a:solidFill>
            <a:srgbClr val="3E3B85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936000" rIns="8890" bIns="889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ДИСТРИБУЦИЯ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17 Складов общей площадью 25 тыс. м3</a:t>
            </a:r>
            <a:endParaRPr lang="en-US" sz="12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10 филиалов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4 представительства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3 дочерних организации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Присутствие</a:t>
            </a:r>
            <a:r>
              <a:rPr lang="en-US" sz="12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в 85 субъектах РФ</a:t>
            </a:r>
            <a:endParaRPr lang="ru-RU" sz="1200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088429" y="2547927"/>
            <a:ext cx="2520000" cy="2509871"/>
          </a:xfrm>
          <a:custGeom>
            <a:avLst/>
            <a:gdLst>
              <a:gd name="connsiteX0" fmla="*/ 0 w 1628572"/>
              <a:gd name="connsiteY0" fmla="*/ 0 h 2338149"/>
              <a:gd name="connsiteX1" fmla="*/ 1628572 w 1628572"/>
              <a:gd name="connsiteY1" fmla="*/ 0 h 2338149"/>
              <a:gd name="connsiteX2" fmla="*/ 1628572 w 1628572"/>
              <a:gd name="connsiteY2" fmla="*/ 2338149 h 2338149"/>
              <a:gd name="connsiteX3" fmla="*/ 0 w 1628572"/>
              <a:gd name="connsiteY3" fmla="*/ 2338149 h 2338149"/>
              <a:gd name="connsiteX4" fmla="*/ 0 w 1628572"/>
              <a:gd name="connsiteY4" fmla="*/ 0 h 233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572" h="2338149">
                <a:moveTo>
                  <a:pt x="0" y="0"/>
                </a:moveTo>
                <a:lnTo>
                  <a:pt x="1628572" y="0"/>
                </a:lnTo>
                <a:lnTo>
                  <a:pt x="1628572" y="2338149"/>
                </a:lnTo>
                <a:lnTo>
                  <a:pt x="0" y="2338149"/>
                </a:lnTo>
                <a:lnTo>
                  <a:pt x="0" y="0"/>
                </a:lnTo>
                <a:close/>
              </a:path>
            </a:pathLst>
          </a:custGeom>
          <a:solidFill>
            <a:srgbClr val="3E3B85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936000" rIns="8890" bIns="889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РОЗНИЦА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</a:rPr>
              <a:t>244 аптеки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17" name="Parallelogram 14"/>
          <p:cNvSpPr>
            <a:spLocks noChangeArrowheads="1"/>
          </p:cNvSpPr>
          <p:nvPr/>
        </p:nvSpPr>
        <p:spPr bwMode="auto">
          <a:xfrm>
            <a:off x="121298" y="93306"/>
            <a:ext cx="6316297" cy="947904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 sz="1000">
              <a:solidFill>
                <a:srgbClr val="FFFFFF"/>
              </a:solidFill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544864" y="293985"/>
            <a:ext cx="626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ОРГАНИЗАЦИОННАЯ СТРУКТУРА</a:t>
            </a: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899" y="2746389"/>
            <a:ext cx="511060" cy="560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292" y="2787604"/>
            <a:ext cx="659432" cy="478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4963" y="2738146"/>
            <a:ext cx="560518" cy="577004"/>
          </a:xfrm>
          <a:prstGeom prst="rect">
            <a:avLst/>
          </a:prstGeom>
        </p:spPr>
      </p:pic>
      <p:sp>
        <p:nvSpPr>
          <p:cNvPr id="26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3</a:t>
            </a:fld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56217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2400" dirty="0">
                <a:solidFill>
                  <a:srgbClr val="FFFFFF"/>
                </a:solidFill>
                <a:latin typeface="Open Sans Condensed Light" charset="0"/>
              </a:rPr>
              <a:t>ГЕОГРАФИЯ ПРИСУТСТВИЯ</a:t>
            </a:r>
            <a:endParaRPr lang="en-US" altLang="x-none" sz="2400" dirty="0">
              <a:solidFill>
                <a:srgbClr val="FFFFFF"/>
              </a:solidFill>
              <a:latin typeface="Open Sans Condensed Light" charset="0"/>
            </a:endParaRP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4</a:t>
            </a:fld>
            <a:endParaRPr lang="en-GB" altLang="x-none" dirty="0"/>
          </a:p>
        </p:txBody>
      </p:sp>
      <p:sp>
        <p:nvSpPr>
          <p:cNvPr id="13" name="Oval 157"/>
          <p:cNvSpPr>
            <a:spLocks noChangeAspect="1"/>
          </p:cNvSpPr>
          <p:nvPr/>
        </p:nvSpPr>
        <p:spPr bwMode="auto">
          <a:xfrm>
            <a:off x="855063" y="4403581"/>
            <a:ext cx="107157" cy="108000"/>
          </a:xfrm>
          <a:prstGeom prst="ellipse">
            <a:avLst/>
          </a:prstGeom>
          <a:solidFill>
            <a:srgbClr val="3E3B85"/>
          </a:solidFill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TextBox 158"/>
          <p:cNvSpPr txBox="1">
            <a:spLocks noChangeArrowheads="1"/>
          </p:cNvSpPr>
          <p:nvPr/>
        </p:nvSpPr>
        <p:spPr bwMode="auto">
          <a:xfrm>
            <a:off x="992379" y="4383804"/>
            <a:ext cx="1613980" cy="20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>
                <a:solidFill>
                  <a:srgbClr val="3E3B85"/>
                </a:solidFill>
                <a:latin typeface="Open Sans" charset="0"/>
              </a:rPr>
              <a:t>Филиалы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3E3B85"/>
              </a:solidFill>
              <a:effectLst/>
              <a:uLnTx/>
              <a:uFillTx/>
              <a:latin typeface="Open Sans" charset="0"/>
              <a:ea typeface="ＭＳ Ｐゴシック" pitchFamily="34" charset="-128"/>
            </a:endParaRPr>
          </a:p>
        </p:txBody>
      </p:sp>
      <p:sp>
        <p:nvSpPr>
          <p:cNvPr id="15" name="Oval 159"/>
          <p:cNvSpPr>
            <a:spLocks noChangeAspect="1"/>
          </p:cNvSpPr>
          <p:nvPr/>
        </p:nvSpPr>
        <p:spPr bwMode="auto">
          <a:xfrm>
            <a:off x="855063" y="4818537"/>
            <a:ext cx="107157" cy="1080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extBox 160"/>
          <p:cNvSpPr txBox="1">
            <a:spLocks noChangeArrowheads="1"/>
          </p:cNvSpPr>
          <p:nvPr/>
        </p:nvSpPr>
        <p:spPr bwMode="auto">
          <a:xfrm>
            <a:off x="992379" y="4793204"/>
            <a:ext cx="2392080" cy="22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>
                <a:solidFill>
                  <a:srgbClr val="3E3B85"/>
                </a:solidFill>
                <a:latin typeface="Open Sans" charset="0"/>
              </a:rPr>
              <a:t>Представительства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3E3B85"/>
              </a:solidFill>
              <a:effectLst/>
              <a:uLnTx/>
              <a:uFillTx/>
              <a:latin typeface="Open Sans" charset="0"/>
              <a:ea typeface="ＭＳ Ｐゴシック" pitchFamily="34" charset="-128"/>
            </a:endParaRPr>
          </a:p>
        </p:txBody>
      </p:sp>
      <p:sp>
        <p:nvSpPr>
          <p:cNvPr id="17" name="Oval 163"/>
          <p:cNvSpPr>
            <a:spLocks noChangeAspect="1"/>
          </p:cNvSpPr>
          <p:nvPr/>
        </p:nvSpPr>
        <p:spPr bwMode="auto">
          <a:xfrm>
            <a:off x="855063" y="4611676"/>
            <a:ext cx="107157" cy="108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TextBox 164"/>
          <p:cNvSpPr txBox="1">
            <a:spLocks noChangeArrowheads="1"/>
          </p:cNvSpPr>
          <p:nvPr/>
        </p:nvSpPr>
        <p:spPr bwMode="auto">
          <a:xfrm>
            <a:off x="992379" y="4585549"/>
            <a:ext cx="1918585" cy="20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3E3B85"/>
                </a:solidFill>
                <a:effectLst/>
                <a:uLnTx/>
                <a:uFillTx/>
                <a:latin typeface="Open Sans" charset="0"/>
                <a:ea typeface="ＭＳ Ｐゴシック" pitchFamily="34" charset="-128"/>
              </a:rPr>
              <a:t>Территориальные представительства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3E3B85"/>
              </a:solidFill>
              <a:effectLst/>
              <a:uLnTx/>
              <a:uFillTx/>
              <a:latin typeface="Open Sans" charset="0"/>
              <a:ea typeface="ＭＳ Ｐゴシック" pitchFamily="34" charset="-128"/>
            </a:endParaRPr>
          </a:p>
        </p:txBody>
      </p:sp>
      <p:grpSp>
        <p:nvGrpSpPr>
          <p:cNvPr id="19" name="Group 147"/>
          <p:cNvGrpSpPr>
            <a:grpSpLocks/>
          </p:cNvGrpSpPr>
          <p:nvPr/>
        </p:nvGrpSpPr>
        <p:grpSpPr bwMode="auto">
          <a:xfrm>
            <a:off x="1403542" y="1012458"/>
            <a:ext cx="6973896" cy="3706811"/>
            <a:chOff x="1187624" y="1151903"/>
            <a:chExt cx="6973945" cy="3707998"/>
          </a:xfrm>
        </p:grpSpPr>
        <p:pic>
          <p:nvPicPr>
            <p:cNvPr id="20" name="Picture 148" descr="Russia_Map.gif"/>
            <p:cNvPicPr>
              <a:picLocks noChangeAspect="1"/>
            </p:cNvPicPr>
            <p:nvPr/>
          </p:nvPicPr>
          <p:blipFill>
            <a:blip r:embed="rId5">
              <a:duotone>
                <a:srgbClr val="3E3B8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648" y="1151903"/>
              <a:ext cx="6757921" cy="3707998"/>
            </a:xfrm>
            <a:prstGeom prst="rect">
              <a:avLst/>
            </a:prstGeom>
          </p:spPr>
        </p:pic>
        <p:pic>
          <p:nvPicPr>
            <p:cNvPr id="21" name="Picture 149" descr="крым-01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000068"/>
              <a:ext cx="286595" cy="27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1351154" y="1779221"/>
            <a:ext cx="6848475" cy="2940050"/>
            <a:chOff x="2082070" y="1918577"/>
            <a:chExt cx="6847828" cy="2940243"/>
          </a:xfrm>
        </p:grpSpPr>
        <p:sp>
          <p:nvSpPr>
            <p:cNvPr id="23" name="Oval 21"/>
            <p:cNvSpPr>
              <a:spLocks noChangeAspect="1"/>
            </p:cNvSpPr>
            <p:nvPr/>
          </p:nvSpPr>
          <p:spPr bwMode="auto">
            <a:xfrm>
              <a:off x="4009886" y="3399239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>
              <a:off x="4085587" y="3380767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Bashkiria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Oval 23"/>
            <p:cNvSpPr>
              <a:spLocks noChangeAspect="1"/>
            </p:cNvSpPr>
            <p:nvPr/>
          </p:nvSpPr>
          <p:spPr bwMode="auto">
            <a:xfrm>
              <a:off x="4271707" y="3668440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9"/>
            <p:cNvSpPr txBox="1">
              <a:spLocks noChangeArrowheads="1"/>
            </p:cNvSpPr>
            <p:nvPr/>
          </p:nvSpPr>
          <p:spPr bwMode="auto">
            <a:xfrm>
              <a:off x="4748620" y="3603801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Tyumen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Oval 30"/>
            <p:cNvSpPr>
              <a:spLocks noChangeAspect="1"/>
            </p:cNvSpPr>
            <p:nvPr/>
          </p:nvSpPr>
          <p:spPr bwMode="auto">
            <a:xfrm>
              <a:off x="3266628" y="3371070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31"/>
            <p:cNvSpPr txBox="1">
              <a:spLocks noChangeArrowheads="1"/>
            </p:cNvSpPr>
            <p:nvPr/>
          </p:nvSpPr>
          <p:spPr bwMode="auto">
            <a:xfrm>
              <a:off x="3348755" y="3361847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Saratov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Oval 32"/>
            <p:cNvSpPr>
              <a:spLocks noChangeAspect="1"/>
            </p:cNvSpPr>
            <p:nvPr/>
          </p:nvSpPr>
          <p:spPr bwMode="auto">
            <a:xfrm>
              <a:off x="3226379" y="3136300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33"/>
            <p:cNvSpPr txBox="1">
              <a:spLocks noChangeArrowheads="1"/>
            </p:cNvSpPr>
            <p:nvPr/>
          </p:nvSpPr>
          <p:spPr bwMode="auto">
            <a:xfrm>
              <a:off x="3337156" y="3117828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Penza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Oval 34"/>
            <p:cNvSpPr>
              <a:spLocks noChangeAspect="1"/>
            </p:cNvSpPr>
            <p:nvPr/>
          </p:nvSpPr>
          <p:spPr bwMode="auto">
            <a:xfrm>
              <a:off x="3637844" y="3332002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5"/>
            <p:cNvSpPr txBox="1">
              <a:spLocks noChangeArrowheads="1"/>
            </p:cNvSpPr>
            <p:nvPr/>
          </p:nvSpPr>
          <p:spPr bwMode="auto">
            <a:xfrm>
              <a:off x="3722409" y="3325925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Syzran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3" name="TextBox 36"/>
            <p:cNvSpPr txBox="1">
              <a:spLocks noChangeArrowheads="1"/>
            </p:cNvSpPr>
            <p:nvPr/>
          </p:nvSpPr>
          <p:spPr bwMode="auto">
            <a:xfrm>
              <a:off x="3935647" y="2798454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Kirov</a:t>
              </a: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4" name="Oval 37"/>
            <p:cNvSpPr>
              <a:spLocks noChangeAspect="1"/>
            </p:cNvSpPr>
            <p:nvPr/>
          </p:nvSpPr>
          <p:spPr bwMode="auto">
            <a:xfrm flipH="1">
              <a:off x="3524187" y="3242038"/>
              <a:ext cx="46471" cy="46471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38"/>
            <p:cNvSpPr txBox="1">
              <a:spLocks noChangeArrowheads="1"/>
            </p:cNvSpPr>
            <p:nvPr/>
          </p:nvSpPr>
          <p:spPr bwMode="auto">
            <a:xfrm>
              <a:off x="3585691" y="3214848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Ulyanovsk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6" name="Oval 39"/>
            <p:cNvSpPr>
              <a:spLocks noChangeAspect="1"/>
            </p:cNvSpPr>
            <p:nvPr/>
          </p:nvSpPr>
          <p:spPr bwMode="auto">
            <a:xfrm>
              <a:off x="2405859" y="3319342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40"/>
            <p:cNvSpPr txBox="1">
              <a:spLocks noChangeArrowheads="1"/>
            </p:cNvSpPr>
            <p:nvPr/>
          </p:nvSpPr>
          <p:spPr bwMode="auto">
            <a:xfrm>
              <a:off x="2082070" y="3304555"/>
              <a:ext cx="358741" cy="9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Krasnodar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8" name="Oval 41"/>
            <p:cNvSpPr>
              <a:spLocks noChangeAspect="1"/>
            </p:cNvSpPr>
            <p:nvPr/>
          </p:nvSpPr>
          <p:spPr bwMode="auto">
            <a:xfrm>
              <a:off x="2419712" y="3448618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42"/>
            <p:cNvSpPr txBox="1">
              <a:spLocks noChangeArrowheads="1"/>
            </p:cNvSpPr>
            <p:nvPr/>
          </p:nvSpPr>
          <p:spPr bwMode="auto">
            <a:xfrm>
              <a:off x="2124928" y="3466491"/>
              <a:ext cx="360329" cy="9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Adygeya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0" name="Oval 43"/>
            <p:cNvSpPr>
              <a:spLocks noChangeAspect="1"/>
            </p:cNvSpPr>
            <p:nvPr/>
          </p:nvSpPr>
          <p:spPr bwMode="auto">
            <a:xfrm>
              <a:off x="2582618" y="3513568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Box 44"/>
            <p:cNvSpPr txBox="1">
              <a:spLocks noChangeArrowheads="1"/>
            </p:cNvSpPr>
            <p:nvPr/>
          </p:nvSpPr>
          <p:spPr bwMode="auto">
            <a:xfrm>
              <a:off x="2659696" y="3481769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Stavropol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2" name="Oval 45"/>
            <p:cNvSpPr>
              <a:spLocks noChangeAspect="1"/>
            </p:cNvSpPr>
            <p:nvPr/>
          </p:nvSpPr>
          <p:spPr bwMode="auto">
            <a:xfrm>
              <a:off x="2468866" y="3585158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TextBox 46"/>
            <p:cNvSpPr txBox="1">
              <a:spLocks noChangeArrowheads="1"/>
            </p:cNvSpPr>
            <p:nvPr/>
          </p:nvSpPr>
          <p:spPr bwMode="auto">
            <a:xfrm>
              <a:off x="2115404" y="3606200"/>
              <a:ext cx="358741" cy="9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Karachaevo-</a:t>
              </a:r>
            </a:p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Cherkessia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4" name="Oval 47"/>
            <p:cNvSpPr>
              <a:spLocks noChangeAspect="1"/>
            </p:cNvSpPr>
            <p:nvPr/>
          </p:nvSpPr>
          <p:spPr bwMode="auto">
            <a:xfrm>
              <a:off x="2527134" y="3693235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Box 48"/>
            <p:cNvSpPr txBox="1">
              <a:spLocks noChangeArrowheads="1"/>
            </p:cNvSpPr>
            <p:nvPr/>
          </p:nvSpPr>
          <p:spPr bwMode="auto">
            <a:xfrm>
              <a:off x="2595713" y="3660685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Kabardino-</a:t>
              </a:r>
            </a:p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Balkariya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6" name="Oval 49"/>
            <p:cNvSpPr>
              <a:spLocks noChangeAspect="1"/>
            </p:cNvSpPr>
            <p:nvPr/>
          </p:nvSpPr>
          <p:spPr bwMode="auto">
            <a:xfrm>
              <a:off x="5246981" y="4468676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Box 50"/>
            <p:cNvSpPr txBox="1">
              <a:spLocks noChangeArrowheads="1"/>
            </p:cNvSpPr>
            <p:nvPr/>
          </p:nvSpPr>
          <p:spPr bwMode="auto">
            <a:xfrm>
              <a:off x="5357758" y="4450204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Altai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8" name="Oval 51"/>
            <p:cNvSpPr>
              <a:spLocks noChangeAspect="1"/>
            </p:cNvSpPr>
            <p:nvPr/>
          </p:nvSpPr>
          <p:spPr bwMode="auto">
            <a:xfrm>
              <a:off x="2866906" y="2601261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52"/>
            <p:cNvSpPr txBox="1">
              <a:spLocks noChangeArrowheads="1"/>
            </p:cNvSpPr>
            <p:nvPr/>
          </p:nvSpPr>
          <p:spPr bwMode="auto">
            <a:xfrm>
              <a:off x="2936200" y="2583744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Kaluga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0" name="Oval 53"/>
            <p:cNvSpPr>
              <a:spLocks noChangeAspect="1"/>
            </p:cNvSpPr>
            <p:nvPr/>
          </p:nvSpPr>
          <p:spPr bwMode="auto">
            <a:xfrm>
              <a:off x="2924900" y="2686448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Box 54"/>
            <p:cNvSpPr txBox="1">
              <a:spLocks noChangeArrowheads="1"/>
            </p:cNvSpPr>
            <p:nvPr/>
          </p:nvSpPr>
          <p:spPr bwMode="auto">
            <a:xfrm>
              <a:off x="2999679" y="2662712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Tula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3" name="Oval 55"/>
            <p:cNvSpPr>
              <a:spLocks noChangeAspect="1"/>
            </p:cNvSpPr>
            <p:nvPr/>
          </p:nvSpPr>
          <p:spPr bwMode="auto">
            <a:xfrm>
              <a:off x="2697891" y="1928887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6"/>
            <p:cNvSpPr txBox="1">
              <a:spLocks noChangeArrowheads="1"/>
            </p:cNvSpPr>
            <p:nvPr/>
          </p:nvSpPr>
          <p:spPr bwMode="auto">
            <a:xfrm>
              <a:off x="2777781" y="1918577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Kaliningrad</a:t>
              </a: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5" name="Oval 57"/>
            <p:cNvSpPr>
              <a:spLocks noChangeAspect="1"/>
            </p:cNvSpPr>
            <p:nvPr/>
          </p:nvSpPr>
          <p:spPr bwMode="auto">
            <a:xfrm>
              <a:off x="3350498" y="2876784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58"/>
            <p:cNvSpPr txBox="1">
              <a:spLocks noChangeArrowheads="1"/>
            </p:cNvSpPr>
            <p:nvPr/>
          </p:nvSpPr>
          <p:spPr bwMode="auto">
            <a:xfrm>
              <a:off x="3461275" y="2872018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Nizhny Novgorod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7" name="Oval 59"/>
            <p:cNvSpPr>
              <a:spLocks noChangeAspect="1"/>
            </p:cNvSpPr>
            <p:nvPr/>
          </p:nvSpPr>
          <p:spPr bwMode="auto">
            <a:xfrm>
              <a:off x="3703881" y="3146452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Box 60"/>
            <p:cNvSpPr txBox="1">
              <a:spLocks noChangeArrowheads="1"/>
            </p:cNvSpPr>
            <p:nvPr/>
          </p:nvSpPr>
          <p:spPr bwMode="auto">
            <a:xfrm>
              <a:off x="3774622" y="3128828"/>
              <a:ext cx="359073" cy="69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Tatarstan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9" name="Oval 61"/>
            <p:cNvSpPr>
              <a:spLocks noChangeAspect="1"/>
            </p:cNvSpPr>
            <p:nvPr/>
          </p:nvSpPr>
          <p:spPr bwMode="auto">
            <a:xfrm>
              <a:off x="3054337" y="3289076"/>
              <a:ext cx="45719" cy="457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62"/>
            <p:cNvSpPr txBox="1">
              <a:spLocks noChangeArrowheads="1"/>
            </p:cNvSpPr>
            <p:nvPr/>
          </p:nvSpPr>
          <p:spPr bwMode="auto">
            <a:xfrm>
              <a:off x="3165114" y="3284187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Volgograd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1" name="Oval 63"/>
            <p:cNvSpPr>
              <a:spLocks noChangeAspect="1"/>
            </p:cNvSpPr>
            <p:nvPr/>
          </p:nvSpPr>
          <p:spPr bwMode="auto">
            <a:xfrm>
              <a:off x="5300487" y="3844605"/>
              <a:ext cx="45719" cy="457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Box 64"/>
            <p:cNvSpPr txBox="1">
              <a:spLocks noChangeArrowheads="1"/>
            </p:cNvSpPr>
            <p:nvPr/>
          </p:nvSpPr>
          <p:spPr bwMode="auto">
            <a:xfrm>
              <a:off x="5373483" y="3829133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Tomsk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3" name="TextBox 65"/>
            <p:cNvSpPr txBox="1">
              <a:spLocks noChangeArrowheads="1"/>
            </p:cNvSpPr>
            <p:nvPr/>
          </p:nvSpPr>
          <p:spPr bwMode="auto">
            <a:xfrm>
              <a:off x="3439862" y="2234140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St Petersburg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4" name="Oval 66"/>
            <p:cNvSpPr>
              <a:spLocks noChangeAspect="1"/>
            </p:cNvSpPr>
            <p:nvPr/>
          </p:nvSpPr>
          <p:spPr bwMode="auto">
            <a:xfrm>
              <a:off x="3070018" y="3402899"/>
              <a:ext cx="45719" cy="457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Box 67"/>
            <p:cNvSpPr txBox="1">
              <a:spLocks noChangeArrowheads="1"/>
            </p:cNvSpPr>
            <p:nvPr/>
          </p:nvSpPr>
          <p:spPr bwMode="auto">
            <a:xfrm>
              <a:off x="3099234" y="3447560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Astrakhan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6" name="Oval 68"/>
            <p:cNvSpPr>
              <a:spLocks noChangeAspect="1"/>
            </p:cNvSpPr>
            <p:nvPr/>
          </p:nvSpPr>
          <p:spPr bwMode="auto">
            <a:xfrm>
              <a:off x="5444503" y="3988621"/>
              <a:ext cx="45719" cy="457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Box 69"/>
            <p:cNvSpPr txBox="1">
              <a:spLocks noChangeArrowheads="1"/>
            </p:cNvSpPr>
            <p:nvPr/>
          </p:nvSpPr>
          <p:spPr bwMode="auto">
            <a:xfrm>
              <a:off x="5541967" y="3966679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Kemerovo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8" name="Oval 70"/>
            <p:cNvSpPr>
              <a:spLocks noChangeAspect="1"/>
            </p:cNvSpPr>
            <p:nvPr/>
          </p:nvSpPr>
          <p:spPr bwMode="auto">
            <a:xfrm>
              <a:off x="5174971" y="4073023"/>
              <a:ext cx="45719" cy="457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Box 71"/>
            <p:cNvSpPr txBox="1">
              <a:spLocks noChangeArrowheads="1"/>
            </p:cNvSpPr>
            <p:nvPr/>
          </p:nvSpPr>
          <p:spPr bwMode="auto">
            <a:xfrm>
              <a:off x="5251338" y="4057104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Novosibirsk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0" name="TextBox 72"/>
            <p:cNvSpPr txBox="1">
              <a:spLocks noChangeArrowheads="1"/>
            </p:cNvSpPr>
            <p:nvPr/>
          </p:nvSpPr>
          <p:spPr bwMode="auto">
            <a:xfrm>
              <a:off x="3084309" y="2310429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Leningrad region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1" name="TextBox 73"/>
            <p:cNvSpPr txBox="1">
              <a:spLocks noChangeArrowheads="1"/>
            </p:cNvSpPr>
            <p:nvPr/>
          </p:nvSpPr>
          <p:spPr bwMode="auto">
            <a:xfrm>
              <a:off x="3652201" y="2461678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Novgorod region</a:t>
              </a: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2" name="TextBox 74"/>
            <p:cNvSpPr txBox="1">
              <a:spLocks noChangeArrowheads="1"/>
            </p:cNvSpPr>
            <p:nvPr/>
          </p:nvSpPr>
          <p:spPr bwMode="auto">
            <a:xfrm>
              <a:off x="4226436" y="1982461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Murmansk region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3" name="Oval 75"/>
            <p:cNvSpPr>
              <a:spLocks noChangeAspect="1"/>
            </p:cNvSpPr>
            <p:nvPr/>
          </p:nvSpPr>
          <p:spPr bwMode="auto">
            <a:xfrm>
              <a:off x="4249846" y="2692404"/>
              <a:ext cx="45719" cy="457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Box 76"/>
            <p:cNvSpPr txBox="1">
              <a:spLocks noChangeArrowheads="1"/>
            </p:cNvSpPr>
            <p:nvPr/>
          </p:nvSpPr>
          <p:spPr bwMode="auto">
            <a:xfrm>
              <a:off x="4335948" y="2670181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Komi Republic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5" name="TextBox 77"/>
            <p:cNvSpPr txBox="1">
              <a:spLocks noChangeArrowheads="1"/>
            </p:cNvSpPr>
            <p:nvPr/>
          </p:nvSpPr>
          <p:spPr bwMode="auto">
            <a:xfrm>
              <a:off x="2710945" y="4019601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Makhachkala</a:t>
              </a: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6" name="Oval 78"/>
            <p:cNvSpPr>
              <a:spLocks noChangeAspect="1"/>
            </p:cNvSpPr>
            <p:nvPr/>
          </p:nvSpPr>
          <p:spPr bwMode="auto">
            <a:xfrm>
              <a:off x="2668963" y="3350410"/>
              <a:ext cx="52512" cy="52512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Box 79"/>
            <p:cNvSpPr txBox="1">
              <a:spLocks noChangeArrowheads="1"/>
            </p:cNvSpPr>
            <p:nvPr/>
          </p:nvSpPr>
          <p:spPr bwMode="auto">
            <a:xfrm>
              <a:off x="2741187" y="3354459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Rostov on Don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8" name="Oval 80"/>
            <p:cNvSpPr>
              <a:spLocks noChangeAspect="1"/>
            </p:cNvSpPr>
            <p:nvPr/>
          </p:nvSpPr>
          <p:spPr bwMode="auto">
            <a:xfrm>
              <a:off x="2769330" y="3221042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TextBox 81"/>
            <p:cNvSpPr txBox="1">
              <a:spLocks noChangeArrowheads="1"/>
            </p:cNvSpPr>
            <p:nvPr/>
          </p:nvSpPr>
          <p:spPr bwMode="auto">
            <a:xfrm>
              <a:off x="2851457" y="3223768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Voronezh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0" name="Oval 82"/>
            <p:cNvSpPr>
              <a:spLocks noChangeAspect="1"/>
            </p:cNvSpPr>
            <p:nvPr/>
          </p:nvSpPr>
          <p:spPr bwMode="auto">
            <a:xfrm>
              <a:off x="3112493" y="2812433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83"/>
            <p:cNvSpPr txBox="1">
              <a:spLocks noChangeArrowheads="1"/>
            </p:cNvSpPr>
            <p:nvPr/>
          </p:nvSpPr>
          <p:spPr bwMode="auto">
            <a:xfrm>
              <a:off x="3483701" y="2765819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Vladimir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2" name="Oval 84"/>
            <p:cNvSpPr>
              <a:spLocks noChangeAspect="1"/>
            </p:cNvSpPr>
            <p:nvPr/>
          </p:nvSpPr>
          <p:spPr bwMode="auto">
            <a:xfrm>
              <a:off x="3519395" y="2644434"/>
              <a:ext cx="46584" cy="46584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TextBox 85"/>
            <p:cNvSpPr txBox="1">
              <a:spLocks noChangeArrowheads="1"/>
            </p:cNvSpPr>
            <p:nvPr/>
          </p:nvSpPr>
          <p:spPr bwMode="auto">
            <a:xfrm>
              <a:off x="3585691" y="2652179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Kostroma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4" name="Oval 86"/>
            <p:cNvSpPr>
              <a:spLocks noChangeAspect="1"/>
            </p:cNvSpPr>
            <p:nvPr/>
          </p:nvSpPr>
          <p:spPr bwMode="auto">
            <a:xfrm>
              <a:off x="3538765" y="2552045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TextBox 87"/>
            <p:cNvSpPr txBox="1">
              <a:spLocks noChangeArrowheads="1"/>
            </p:cNvSpPr>
            <p:nvPr/>
          </p:nvSpPr>
          <p:spPr bwMode="auto">
            <a:xfrm>
              <a:off x="3617584" y="2558718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Ivanovo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6" name="Oval 88"/>
            <p:cNvSpPr>
              <a:spLocks noChangeAspect="1"/>
            </p:cNvSpPr>
            <p:nvPr/>
          </p:nvSpPr>
          <p:spPr bwMode="auto">
            <a:xfrm>
              <a:off x="3205795" y="2658655"/>
              <a:ext cx="61757" cy="61757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Box 89"/>
            <p:cNvSpPr txBox="1">
              <a:spLocks noChangeArrowheads="1"/>
            </p:cNvSpPr>
            <p:nvPr/>
          </p:nvSpPr>
          <p:spPr bwMode="auto">
            <a:xfrm>
              <a:off x="3179423" y="2800269"/>
              <a:ext cx="192627" cy="5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Рязань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8" name="TextBox 90"/>
            <p:cNvSpPr txBox="1">
              <a:spLocks noChangeArrowheads="1"/>
            </p:cNvSpPr>
            <p:nvPr/>
          </p:nvSpPr>
          <p:spPr bwMode="auto">
            <a:xfrm>
              <a:off x="3831738" y="2976292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Mari El</a:t>
              </a: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89" name="Oval 91"/>
            <p:cNvSpPr>
              <a:spLocks noChangeAspect="1"/>
            </p:cNvSpPr>
            <p:nvPr/>
          </p:nvSpPr>
          <p:spPr bwMode="auto">
            <a:xfrm>
              <a:off x="3988414" y="3060430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Box 92"/>
            <p:cNvSpPr txBox="1">
              <a:spLocks noChangeArrowheads="1"/>
            </p:cNvSpPr>
            <p:nvPr/>
          </p:nvSpPr>
          <p:spPr bwMode="auto">
            <a:xfrm>
              <a:off x="4066916" y="3055998"/>
              <a:ext cx="238461" cy="5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Izhevsk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91" name="Oval 93"/>
            <p:cNvSpPr>
              <a:spLocks noChangeAspect="1"/>
            </p:cNvSpPr>
            <p:nvPr/>
          </p:nvSpPr>
          <p:spPr bwMode="auto">
            <a:xfrm>
              <a:off x="2552054" y="3785176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Box 94"/>
            <p:cNvSpPr txBox="1">
              <a:spLocks noChangeArrowheads="1"/>
            </p:cNvSpPr>
            <p:nvPr/>
          </p:nvSpPr>
          <p:spPr bwMode="auto">
            <a:xfrm>
              <a:off x="2192198" y="3878404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Vladikavkaz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93" name="Oval 95"/>
            <p:cNvSpPr>
              <a:spLocks noChangeAspect="1"/>
            </p:cNvSpPr>
            <p:nvPr/>
          </p:nvSpPr>
          <p:spPr bwMode="auto">
            <a:xfrm>
              <a:off x="2575067" y="3859359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6"/>
            <p:cNvSpPr txBox="1">
              <a:spLocks noChangeArrowheads="1"/>
            </p:cNvSpPr>
            <p:nvPr/>
          </p:nvSpPr>
          <p:spPr bwMode="auto">
            <a:xfrm>
              <a:off x="2236640" y="3792052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Ingushetia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95" name="Oval 90"/>
            <p:cNvSpPr>
              <a:spLocks noChangeAspect="1"/>
            </p:cNvSpPr>
            <p:nvPr/>
          </p:nvSpPr>
          <p:spPr bwMode="auto">
            <a:xfrm>
              <a:off x="4296661" y="3265274"/>
              <a:ext cx="45719" cy="457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TextBox 98"/>
            <p:cNvSpPr txBox="1">
              <a:spLocks noChangeArrowheads="1"/>
            </p:cNvSpPr>
            <p:nvPr/>
          </p:nvSpPr>
          <p:spPr bwMode="auto">
            <a:xfrm>
              <a:off x="4402418" y="3253306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Ekaterinburg</a:t>
              </a:r>
            </a:p>
          </p:txBody>
        </p:sp>
        <p:sp>
          <p:nvSpPr>
            <p:cNvPr id="97" name="Oval 90"/>
            <p:cNvSpPr>
              <a:spLocks noChangeAspect="1"/>
            </p:cNvSpPr>
            <p:nvPr/>
          </p:nvSpPr>
          <p:spPr bwMode="auto">
            <a:xfrm>
              <a:off x="4162829" y="3492996"/>
              <a:ext cx="45719" cy="457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TextBox 100"/>
            <p:cNvSpPr txBox="1">
              <a:spLocks noChangeArrowheads="1"/>
            </p:cNvSpPr>
            <p:nvPr/>
          </p:nvSpPr>
          <p:spPr bwMode="auto">
            <a:xfrm>
              <a:off x="4251930" y="3483974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Chelyabinsk</a:t>
              </a:r>
            </a:p>
          </p:txBody>
        </p:sp>
        <p:sp>
          <p:nvSpPr>
            <p:cNvPr id="99" name="Oval 90"/>
            <p:cNvSpPr>
              <a:spLocks noChangeAspect="1"/>
            </p:cNvSpPr>
            <p:nvPr/>
          </p:nvSpPr>
          <p:spPr bwMode="auto">
            <a:xfrm>
              <a:off x="4263654" y="3144954"/>
              <a:ext cx="45719" cy="457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TextBox 102"/>
            <p:cNvSpPr txBox="1">
              <a:spLocks noChangeArrowheads="1"/>
            </p:cNvSpPr>
            <p:nvPr/>
          </p:nvSpPr>
          <p:spPr bwMode="auto">
            <a:xfrm>
              <a:off x="4353833" y="3109826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Perm</a:t>
              </a:r>
            </a:p>
          </p:txBody>
        </p:sp>
        <p:sp>
          <p:nvSpPr>
            <p:cNvPr id="101" name="Oval 37"/>
            <p:cNvSpPr>
              <a:spLocks noChangeAspect="1"/>
            </p:cNvSpPr>
            <p:nvPr/>
          </p:nvSpPr>
          <p:spPr bwMode="auto">
            <a:xfrm>
              <a:off x="4838381" y="3178049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TextBox 104"/>
            <p:cNvSpPr txBox="1">
              <a:spLocks noChangeArrowheads="1"/>
            </p:cNvSpPr>
            <p:nvPr/>
          </p:nvSpPr>
          <p:spPr bwMode="auto">
            <a:xfrm>
              <a:off x="4941733" y="3154821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Khanty-Mansiysk</a:t>
              </a:r>
              <a:endPara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03" name="Oval 4"/>
            <p:cNvSpPr>
              <a:spLocks noChangeAspect="1"/>
            </p:cNvSpPr>
            <p:nvPr/>
          </p:nvSpPr>
          <p:spPr bwMode="auto">
            <a:xfrm>
              <a:off x="4654584" y="3615585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TextBox 106"/>
            <p:cNvSpPr txBox="1">
              <a:spLocks noChangeArrowheads="1"/>
            </p:cNvSpPr>
            <p:nvPr/>
          </p:nvSpPr>
          <p:spPr bwMode="auto">
            <a:xfrm>
              <a:off x="4332213" y="3649968"/>
              <a:ext cx="261061" cy="8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Kurgan</a:t>
              </a:r>
            </a:p>
          </p:txBody>
        </p:sp>
        <p:sp>
          <p:nvSpPr>
            <p:cNvPr id="105" name="Oval 4"/>
            <p:cNvSpPr>
              <a:spLocks noChangeAspect="1"/>
            </p:cNvSpPr>
            <p:nvPr/>
          </p:nvSpPr>
          <p:spPr bwMode="auto">
            <a:xfrm>
              <a:off x="3643442" y="3631817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TextBox 108"/>
            <p:cNvSpPr txBox="1">
              <a:spLocks noChangeArrowheads="1"/>
            </p:cNvSpPr>
            <p:nvPr/>
          </p:nvSpPr>
          <p:spPr bwMode="auto">
            <a:xfrm>
              <a:off x="3725348" y="3608509"/>
              <a:ext cx="258549" cy="7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Orenburg</a:t>
              </a:r>
            </a:p>
          </p:txBody>
        </p:sp>
        <p:sp>
          <p:nvSpPr>
            <p:cNvPr id="107" name="Oval 37"/>
            <p:cNvSpPr>
              <a:spLocks noChangeAspect="1"/>
            </p:cNvSpPr>
            <p:nvPr/>
          </p:nvSpPr>
          <p:spPr bwMode="auto">
            <a:xfrm>
              <a:off x="5143324" y="2985999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TextBox 110"/>
            <p:cNvSpPr txBox="1">
              <a:spLocks noChangeArrowheads="1"/>
            </p:cNvSpPr>
            <p:nvPr/>
          </p:nvSpPr>
          <p:spPr bwMode="auto">
            <a:xfrm>
              <a:off x="5231728" y="2964447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YNAD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09" name="Oval 37"/>
            <p:cNvSpPr>
              <a:spLocks noChangeAspect="1"/>
            </p:cNvSpPr>
            <p:nvPr/>
          </p:nvSpPr>
          <p:spPr bwMode="auto">
            <a:xfrm>
              <a:off x="4690559" y="3861715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TextBox 112"/>
            <p:cNvSpPr txBox="1">
              <a:spLocks noChangeArrowheads="1"/>
            </p:cNvSpPr>
            <p:nvPr/>
          </p:nvSpPr>
          <p:spPr bwMode="auto">
            <a:xfrm>
              <a:off x="4801336" y="3843243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Omsk</a:t>
              </a:r>
            </a:p>
          </p:txBody>
        </p:sp>
        <p:sp>
          <p:nvSpPr>
            <p:cNvPr id="111" name="Oval 41"/>
            <p:cNvSpPr>
              <a:spLocks noChangeAspect="1"/>
            </p:cNvSpPr>
            <p:nvPr/>
          </p:nvSpPr>
          <p:spPr bwMode="auto">
            <a:xfrm>
              <a:off x="3303089" y="3018900"/>
              <a:ext cx="49343" cy="49343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TextBox 114"/>
            <p:cNvSpPr txBox="1">
              <a:spLocks noChangeArrowheads="1"/>
            </p:cNvSpPr>
            <p:nvPr/>
          </p:nvSpPr>
          <p:spPr bwMode="auto">
            <a:xfrm>
              <a:off x="3383404" y="3000621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Saransk</a:t>
              </a: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13" name="Oval 44"/>
            <p:cNvSpPr>
              <a:spLocks noChangeAspect="1"/>
            </p:cNvSpPr>
            <p:nvPr/>
          </p:nvSpPr>
          <p:spPr bwMode="auto">
            <a:xfrm>
              <a:off x="3574490" y="3461114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TextBox 116"/>
            <p:cNvSpPr txBox="1">
              <a:spLocks noChangeArrowheads="1"/>
            </p:cNvSpPr>
            <p:nvPr/>
          </p:nvSpPr>
          <p:spPr bwMode="auto">
            <a:xfrm>
              <a:off x="3739287" y="3455732"/>
              <a:ext cx="4571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Samara</a:t>
              </a:r>
            </a:p>
          </p:txBody>
        </p:sp>
        <p:sp>
          <p:nvSpPr>
            <p:cNvPr id="115" name="Oval 46"/>
            <p:cNvSpPr>
              <a:spLocks noChangeAspect="1"/>
            </p:cNvSpPr>
            <p:nvPr/>
          </p:nvSpPr>
          <p:spPr bwMode="auto">
            <a:xfrm>
              <a:off x="3762146" y="2974188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54"/>
            <p:cNvSpPr>
              <a:spLocks noChangeAspect="1"/>
            </p:cNvSpPr>
            <p:nvPr/>
          </p:nvSpPr>
          <p:spPr bwMode="auto">
            <a:xfrm>
              <a:off x="2611313" y="4019601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val 54"/>
            <p:cNvSpPr>
              <a:spLocks noChangeAspect="1"/>
            </p:cNvSpPr>
            <p:nvPr/>
          </p:nvSpPr>
          <p:spPr bwMode="auto">
            <a:xfrm>
              <a:off x="2587487" y="3932049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TextBox 120"/>
            <p:cNvSpPr txBox="1">
              <a:spLocks noChangeArrowheads="1"/>
            </p:cNvSpPr>
            <p:nvPr/>
          </p:nvSpPr>
          <p:spPr bwMode="auto">
            <a:xfrm>
              <a:off x="2685332" y="3927268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Grozny</a:t>
              </a:r>
            </a:p>
          </p:txBody>
        </p:sp>
        <p:sp>
          <p:nvSpPr>
            <p:cNvPr id="119" name="Oval 66"/>
            <p:cNvSpPr>
              <a:spLocks noChangeAspect="1"/>
            </p:cNvSpPr>
            <p:nvPr/>
          </p:nvSpPr>
          <p:spPr bwMode="auto">
            <a:xfrm>
              <a:off x="3374616" y="2243596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val 66"/>
            <p:cNvSpPr>
              <a:spLocks noChangeAspect="1"/>
            </p:cNvSpPr>
            <p:nvPr/>
          </p:nvSpPr>
          <p:spPr bwMode="auto">
            <a:xfrm>
              <a:off x="3551631" y="2461678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val 66"/>
            <p:cNvSpPr>
              <a:spLocks noChangeAspect="1"/>
            </p:cNvSpPr>
            <p:nvPr/>
          </p:nvSpPr>
          <p:spPr bwMode="auto">
            <a:xfrm>
              <a:off x="3446903" y="2329346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val 66"/>
            <p:cNvSpPr>
              <a:spLocks noChangeAspect="1"/>
            </p:cNvSpPr>
            <p:nvPr/>
          </p:nvSpPr>
          <p:spPr bwMode="auto">
            <a:xfrm>
              <a:off x="4152308" y="1991423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Oval 66"/>
            <p:cNvSpPr>
              <a:spLocks noChangeAspect="1"/>
            </p:cNvSpPr>
            <p:nvPr/>
          </p:nvSpPr>
          <p:spPr bwMode="auto">
            <a:xfrm>
              <a:off x="3641733" y="2145002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TextBox 126"/>
            <p:cNvSpPr txBox="1">
              <a:spLocks noChangeArrowheads="1"/>
            </p:cNvSpPr>
            <p:nvPr/>
          </p:nvSpPr>
          <p:spPr bwMode="auto">
            <a:xfrm>
              <a:off x="3729180" y="2141807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Karelia</a:t>
              </a:r>
            </a:p>
          </p:txBody>
        </p:sp>
        <p:sp>
          <p:nvSpPr>
            <p:cNvPr id="125" name="Oval 66"/>
            <p:cNvSpPr>
              <a:spLocks noChangeAspect="1"/>
            </p:cNvSpPr>
            <p:nvPr/>
          </p:nvSpPr>
          <p:spPr bwMode="auto">
            <a:xfrm>
              <a:off x="4096691" y="2299149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TextBox 128"/>
            <p:cNvSpPr txBox="1">
              <a:spLocks noChangeArrowheads="1"/>
            </p:cNvSpPr>
            <p:nvPr/>
          </p:nvSpPr>
          <p:spPr bwMode="auto">
            <a:xfrm>
              <a:off x="4146561" y="2334418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Arkhangelsk</a:t>
              </a:r>
            </a:p>
          </p:txBody>
        </p:sp>
        <p:sp>
          <p:nvSpPr>
            <p:cNvPr id="127" name="Oval 66"/>
            <p:cNvSpPr>
              <a:spLocks noChangeAspect="1"/>
            </p:cNvSpPr>
            <p:nvPr/>
          </p:nvSpPr>
          <p:spPr bwMode="auto">
            <a:xfrm>
              <a:off x="3631057" y="2374613"/>
              <a:ext cx="45719" cy="45719"/>
            </a:xfrm>
            <a:prstGeom prst="ellipse">
              <a:avLst/>
            </a:prstGeom>
            <a:solidFill>
              <a:srgbClr val="3E3B85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TextBox 130"/>
            <p:cNvSpPr txBox="1">
              <a:spLocks noChangeArrowheads="1"/>
            </p:cNvSpPr>
            <p:nvPr/>
          </p:nvSpPr>
          <p:spPr bwMode="auto">
            <a:xfrm>
              <a:off x="3711836" y="2374613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Vologda</a:t>
              </a:r>
            </a:p>
          </p:txBody>
        </p:sp>
        <p:sp>
          <p:nvSpPr>
            <p:cNvPr id="129" name="Oval 116"/>
            <p:cNvSpPr>
              <a:spLocks noChangeAspect="1"/>
            </p:cNvSpPr>
            <p:nvPr/>
          </p:nvSpPr>
          <p:spPr bwMode="auto">
            <a:xfrm>
              <a:off x="3410342" y="2762962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TextBox 132"/>
            <p:cNvSpPr txBox="1">
              <a:spLocks noChangeArrowheads="1"/>
            </p:cNvSpPr>
            <p:nvPr/>
          </p:nvSpPr>
          <p:spPr bwMode="auto">
            <a:xfrm>
              <a:off x="3285079" y="2653217"/>
              <a:ext cx="4571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Moscow</a:t>
              </a:r>
            </a:p>
          </p:txBody>
        </p:sp>
        <p:sp>
          <p:nvSpPr>
            <p:cNvPr id="131" name="Oval 116"/>
            <p:cNvSpPr>
              <a:spLocks noChangeAspect="1"/>
            </p:cNvSpPr>
            <p:nvPr/>
          </p:nvSpPr>
          <p:spPr bwMode="auto">
            <a:xfrm>
              <a:off x="3119395" y="2541214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TextBox 134"/>
            <p:cNvSpPr txBox="1">
              <a:spLocks noChangeArrowheads="1"/>
            </p:cNvSpPr>
            <p:nvPr/>
          </p:nvSpPr>
          <p:spPr bwMode="auto">
            <a:xfrm>
              <a:off x="3193323" y="2506065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Moscow region</a:t>
              </a:r>
            </a:p>
          </p:txBody>
        </p:sp>
        <p:sp>
          <p:nvSpPr>
            <p:cNvPr id="133" name="Oval 108"/>
            <p:cNvSpPr>
              <a:spLocks noChangeAspect="1"/>
            </p:cNvSpPr>
            <p:nvPr/>
          </p:nvSpPr>
          <p:spPr bwMode="auto">
            <a:xfrm>
              <a:off x="2835353" y="3043884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TextBox 136"/>
            <p:cNvSpPr txBox="1">
              <a:spLocks noChangeArrowheads="1"/>
            </p:cNvSpPr>
            <p:nvPr/>
          </p:nvSpPr>
          <p:spPr bwMode="auto">
            <a:xfrm>
              <a:off x="2909913" y="3042724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Belgorod</a:t>
              </a:r>
            </a:p>
          </p:txBody>
        </p:sp>
        <p:sp>
          <p:nvSpPr>
            <p:cNvPr id="135" name="Oval 108"/>
            <p:cNvSpPr>
              <a:spLocks noChangeAspect="1"/>
            </p:cNvSpPr>
            <p:nvPr/>
          </p:nvSpPr>
          <p:spPr bwMode="auto">
            <a:xfrm>
              <a:off x="2802953" y="2801705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TextBox 138"/>
            <p:cNvSpPr txBox="1">
              <a:spLocks noChangeArrowheads="1"/>
            </p:cNvSpPr>
            <p:nvPr/>
          </p:nvSpPr>
          <p:spPr bwMode="auto">
            <a:xfrm>
              <a:off x="2886623" y="2798454"/>
              <a:ext cx="183396" cy="6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Kursk</a:t>
              </a:r>
            </a:p>
          </p:txBody>
        </p:sp>
        <p:sp>
          <p:nvSpPr>
            <p:cNvPr id="137" name="Oval 108"/>
            <p:cNvSpPr>
              <a:spLocks noChangeAspect="1"/>
            </p:cNvSpPr>
            <p:nvPr/>
          </p:nvSpPr>
          <p:spPr bwMode="auto">
            <a:xfrm>
              <a:off x="2942486" y="2937743"/>
              <a:ext cx="45719" cy="45719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TextBox 140"/>
            <p:cNvSpPr txBox="1">
              <a:spLocks noChangeArrowheads="1"/>
            </p:cNvSpPr>
            <p:nvPr/>
          </p:nvSpPr>
          <p:spPr bwMode="auto">
            <a:xfrm>
              <a:off x="3010964" y="2932994"/>
              <a:ext cx="4571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Lipetsk</a:t>
              </a:r>
            </a:p>
          </p:txBody>
        </p:sp>
        <p:sp>
          <p:nvSpPr>
            <p:cNvPr id="139" name="Oval 120"/>
            <p:cNvSpPr>
              <a:spLocks noChangeAspect="1"/>
            </p:cNvSpPr>
            <p:nvPr/>
          </p:nvSpPr>
          <p:spPr bwMode="auto">
            <a:xfrm>
              <a:off x="3842913" y="2818635"/>
              <a:ext cx="54040" cy="5404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val 142"/>
            <p:cNvSpPr>
              <a:spLocks noChangeAspect="1"/>
            </p:cNvSpPr>
            <p:nvPr/>
          </p:nvSpPr>
          <p:spPr bwMode="auto">
            <a:xfrm flipH="1">
              <a:off x="6255855" y="4454160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TextBox 143"/>
            <p:cNvSpPr txBox="1">
              <a:spLocks noChangeArrowheads="1"/>
            </p:cNvSpPr>
            <p:nvPr/>
          </p:nvSpPr>
          <p:spPr bwMode="auto">
            <a:xfrm>
              <a:off x="6022482" y="4404037"/>
              <a:ext cx="219888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Irkutsk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42" name="TextBox 144"/>
            <p:cNvSpPr txBox="1">
              <a:spLocks noChangeArrowheads="1"/>
            </p:cNvSpPr>
            <p:nvPr/>
          </p:nvSpPr>
          <p:spPr bwMode="auto">
            <a:xfrm>
              <a:off x="6022482" y="3950127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Krasnoyarsk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43" name="Oval 145"/>
            <p:cNvSpPr>
              <a:spLocks noChangeAspect="1"/>
            </p:cNvSpPr>
            <p:nvPr/>
          </p:nvSpPr>
          <p:spPr bwMode="auto">
            <a:xfrm flipH="1">
              <a:off x="5951524" y="3970455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TextBox 146"/>
            <p:cNvSpPr txBox="1">
              <a:spLocks noChangeArrowheads="1"/>
            </p:cNvSpPr>
            <p:nvPr/>
          </p:nvSpPr>
          <p:spPr bwMode="auto">
            <a:xfrm>
              <a:off x="7860096" y="4168812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Khabarovsk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45" name="Oval 147"/>
            <p:cNvSpPr>
              <a:spLocks noChangeAspect="1"/>
            </p:cNvSpPr>
            <p:nvPr/>
          </p:nvSpPr>
          <p:spPr bwMode="auto">
            <a:xfrm flipH="1">
              <a:off x="8173450" y="4196991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TextBox 148"/>
            <p:cNvSpPr txBox="1">
              <a:spLocks noChangeArrowheads="1"/>
            </p:cNvSpPr>
            <p:nvPr/>
          </p:nvSpPr>
          <p:spPr bwMode="auto">
            <a:xfrm>
              <a:off x="7434614" y="4330147"/>
              <a:ext cx="358741" cy="9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Blagoveschensk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47" name="Oval 149"/>
            <p:cNvSpPr>
              <a:spLocks noChangeAspect="1"/>
            </p:cNvSpPr>
            <p:nvPr/>
          </p:nvSpPr>
          <p:spPr bwMode="auto">
            <a:xfrm flipH="1">
              <a:off x="7837236" y="4292764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TextBox 150"/>
            <p:cNvSpPr txBox="1">
              <a:spLocks noChangeArrowheads="1"/>
            </p:cNvSpPr>
            <p:nvPr/>
          </p:nvSpPr>
          <p:spPr bwMode="auto">
            <a:xfrm>
              <a:off x="7882247" y="4766739"/>
              <a:ext cx="360328" cy="9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Vladivostok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49" name="Oval 151"/>
            <p:cNvSpPr>
              <a:spLocks noChangeAspect="1"/>
            </p:cNvSpPr>
            <p:nvPr/>
          </p:nvSpPr>
          <p:spPr bwMode="auto">
            <a:xfrm flipH="1">
              <a:off x="8255374" y="4769482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TextBox 152"/>
            <p:cNvSpPr txBox="1">
              <a:spLocks noChangeArrowheads="1"/>
            </p:cNvSpPr>
            <p:nvPr/>
          </p:nvSpPr>
          <p:spPr bwMode="auto">
            <a:xfrm>
              <a:off x="7194200" y="3117828"/>
              <a:ext cx="35907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Yakutsk</a:t>
              </a: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1" name="Oval 153"/>
            <p:cNvSpPr>
              <a:spLocks noChangeAspect="1"/>
            </p:cNvSpPr>
            <p:nvPr/>
          </p:nvSpPr>
          <p:spPr bwMode="auto">
            <a:xfrm flipH="1">
              <a:off x="7123242" y="3138156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TextBox 154"/>
            <p:cNvSpPr txBox="1">
              <a:spLocks noChangeArrowheads="1"/>
            </p:cNvSpPr>
            <p:nvPr/>
          </p:nvSpPr>
          <p:spPr bwMode="auto">
            <a:xfrm>
              <a:off x="8723542" y="4103120"/>
              <a:ext cx="206356" cy="80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E457C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</a:rPr>
                <a:t>Yuzhno-Sakhalinsk</a:t>
              </a:r>
              <a:endParaRPr kumimoji="0" lang="ru-RU" sz="500" b="0" i="0" u="none" strike="noStrike" kern="0" cap="none" spc="0" normalizeH="0" baseline="0" noProof="0">
                <a:ln>
                  <a:noFill/>
                </a:ln>
                <a:solidFill>
                  <a:srgbClr val="0E457C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3" name="Oval 155"/>
            <p:cNvSpPr>
              <a:spLocks noChangeAspect="1"/>
            </p:cNvSpPr>
            <p:nvPr/>
          </p:nvSpPr>
          <p:spPr bwMode="auto">
            <a:xfrm flipH="1">
              <a:off x="8652267" y="4084043"/>
              <a:ext cx="45719" cy="4571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92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sz="2000" dirty="0"/>
              <a:t>Складской потенциал: Москва</a:t>
            </a:r>
            <a:endParaRPr lang="en-US" altLang="x-none" sz="2000" dirty="0">
              <a:solidFill>
                <a:srgbClr val="FFFFFF"/>
              </a:solidFill>
              <a:latin typeface="Open Sans Condensed Light" charset="0"/>
            </a:endParaRP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>
                <a:solidFill>
                  <a:srgbClr val="000000"/>
                </a:solidFill>
              </a:rPr>
              <a:pPr/>
              <a:t>5</a:t>
            </a:fld>
            <a:endParaRPr lang="en-GB" altLang="x-none" dirty="0">
              <a:solidFill>
                <a:srgbClr val="000000"/>
              </a:solidFill>
            </a:endParaRPr>
          </a:p>
        </p:txBody>
      </p:sp>
      <p:pic>
        <p:nvPicPr>
          <p:cNvPr id="11" name="Picture 6" descr="IMG_432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74"/>
          <a:stretch/>
        </p:blipFill>
        <p:spPr>
          <a:xfrm>
            <a:off x="246717" y="2025629"/>
            <a:ext cx="2899668" cy="2026280"/>
          </a:xfrm>
          <a:prstGeom prst="rect">
            <a:avLst/>
          </a:prstGeom>
          <a:ln w="38100">
            <a:solidFill>
              <a:srgbClr val="0099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555618" y="1226734"/>
            <a:ext cx="5270393" cy="362406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marL="146110" indent="-146110">
              <a:lnSpc>
                <a:spcPct val="80000"/>
              </a:lnSpc>
              <a:spcAft>
                <a:spcPts val="511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</a:rPr>
              <a:t>2 современных лицензированных складских комплекса в Москве  общей площадью более </a:t>
            </a:r>
            <a:r>
              <a:rPr lang="ru-RU" sz="1500" b="1" dirty="0">
                <a:solidFill>
                  <a:schemeClr val="tx1"/>
                </a:solidFill>
              </a:rPr>
              <a:t>9000 м</a:t>
            </a:r>
            <a:r>
              <a:rPr lang="ru-RU" sz="1500" b="1" baseline="30000" dirty="0">
                <a:solidFill>
                  <a:schemeClr val="tx1"/>
                </a:solidFill>
              </a:rPr>
              <a:t>2</a:t>
            </a:r>
            <a:r>
              <a:rPr lang="ru-RU" sz="1500" dirty="0">
                <a:solidFill>
                  <a:schemeClr val="tx1"/>
                </a:solidFill>
              </a:rPr>
              <a:t>, оснащенных всем необходимым техническим оборудованием для обеспечения требований, предъявляемых к условиям хранения товара.  </a:t>
            </a:r>
          </a:p>
          <a:p>
            <a:pPr marL="146110" indent="-146110">
              <a:lnSpc>
                <a:spcPct val="80000"/>
              </a:lnSpc>
              <a:spcAft>
                <a:spcPts val="511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</a:rPr>
              <a:t>Линии </a:t>
            </a:r>
            <a:r>
              <a:rPr lang="ru-RU" sz="1500" dirty="0" err="1">
                <a:solidFill>
                  <a:schemeClr val="tx1"/>
                </a:solidFill>
              </a:rPr>
              <a:t>паллетного</a:t>
            </a:r>
            <a:r>
              <a:rPr lang="ru-RU" sz="1500" dirty="0">
                <a:solidFill>
                  <a:schemeClr val="tx1"/>
                </a:solidFill>
              </a:rPr>
              <a:t> хранения, коробочного набора и розничного </a:t>
            </a:r>
            <a:r>
              <a:rPr lang="ru-RU" sz="1500" dirty="0" err="1">
                <a:solidFill>
                  <a:schemeClr val="tx1"/>
                </a:solidFill>
              </a:rPr>
              <a:t>комиссионирования</a:t>
            </a:r>
            <a:r>
              <a:rPr lang="ru-RU" sz="1500" dirty="0">
                <a:solidFill>
                  <a:schemeClr val="tx1"/>
                </a:solidFill>
              </a:rPr>
              <a:t>.</a:t>
            </a:r>
          </a:p>
          <a:p>
            <a:pPr marL="146110" indent="-146110">
              <a:lnSpc>
                <a:spcPct val="80000"/>
              </a:lnSpc>
              <a:spcAft>
                <a:spcPts val="511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</a:rPr>
              <a:t>Отдельные зоны приемки, экспедиции и хранения по каждому виду товара. </a:t>
            </a:r>
          </a:p>
          <a:p>
            <a:pPr marL="146110" indent="-146110">
              <a:lnSpc>
                <a:spcPct val="80000"/>
              </a:lnSpc>
              <a:spcAft>
                <a:spcPts val="511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</a:rPr>
              <a:t>5 холодильных </a:t>
            </a:r>
            <a:r>
              <a:rPr lang="ru-RU" sz="1500" dirty="0" err="1">
                <a:solidFill>
                  <a:schemeClr val="tx1"/>
                </a:solidFill>
              </a:rPr>
              <a:t>валидированных</a:t>
            </a:r>
            <a:r>
              <a:rPr lang="ru-RU" sz="1500" dirty="0">
                <a:solidFill>
                  <a:schemeClr val="tx1"/>
                </a:solidFill>
              </a:rPr>
              <a:t> помещений объемом более 700 куб. м., обеспечивающих сохранение </a:t>
            </a:r>
            <a:r>
              <a:rPr lang="ru-RU" sz="1500" dirty="0" err="1">
                <a:solidFill>
                  <a:schemeClr val="tx1"/>
                </a:solidFill>
              </a:rPr>
              <a:t>холодовой</a:t>
            </a:r>
            <a:r>
              <a:rPr lang="ru-RU" sz="1500" dirty="0">
                <a:solidFill>
                  <a:schemeClr val="tx1"/>
                </a:solidFill>
              </a:rPr>
              <a:t> цепи на всех этапах движения товара по складскому комплексу (приемка, хранение, сборка, контроль, экспедиция). </a:t>
            </a:r>
          </a:p>
          <a:p>
            <a:pPr marL="146110" indent="-146110">
              <a:lnSpc>
                <a:spcPct val="80000"/>
              </a:lnSpc>
              <a:spcAft>
                <a:spcPts val="511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</a:rPr>
              <a:t>Для </a:t>
            </a:r>
            <a:r>
              <a:rPr lang="ru-RU" sz="1500" dirty="0" err="1">
                <a:solidFill>
                  <a:schemeClr val="tx1"/>
                </a:solidFill>
              </a:rPr>
              <a:t>паллетного</a:t>
            </a:r>
            <a:r>
              <a:rPr lang="ru-RU" sz="1500" dirty="0">
                <a:solidFill>
                  <a:schemeClr val="tx1"/>
                </a:solidFill>
              </a:rPr>
              <a:t> хранения термолабильных препаратов в отдельных холодильных комнатах оборудованы специальные въезды для </a:t>
            </a:r>
            <a:r>
              <a:rPr lang="ru-RU" sz="1500" dirty="0" err="1">
                <a:solidFill>
                  <a:schemeClr val="tx1"/>
                </a:solidFill>
              </a:rPr>
              <a:t>электропогрузчиков</a:t>
            </a:r>
            <a:r>
              <a:rPr lang="ru-RU" sz="1500" dirty="0">
                <a:solidFill>
                  <a:schemeClr val="tx1"/>
                </a:solidFill>
              </a:rPr>
              <a:t> и штабелеров.</a:t>
            </a:r>
          </a:p>
        </p:txBody>
      </p:sp>
    </p:spTree>
    <p:extLst>
      <p:ext uri="{BB962C8B-B14F-4D97-AF65-F5344CB8AC3E}">
        <p14:creationId xmlns:p14="http://schemas.microsoft.com/office/powerpoint/2010/main" val="352258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000" dirty="0">
                <a:solidFill>
                  <a:srgbClr val="FFFFFF"/>
                </a:solidFill>
                <a:latin typeface="Open Sans Condensed Light" charset="0"/>
              </a:rPr>
              <a:t>Логистический потенциал</a:t>
            </a:r>
            <a:endParaRPr lang="en-US" altLang="x-none" sz="2000" dirty="0">
              <a:solidFill>
                <a:srgbClr val="FFFFFF"/>
              </a:solidFill>
              <a:latin typeface="Open Sans Condensed Light" charset="0"/>
            </a:endParaRP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>
                <a:solidFill>
                  <a:srgbClr val="000000"/>
                </a:solidFill>
              </a:rPr>
              <a:pPr/>
              <a:t>6</a:t>
            </a:fld>
            <a:endParaRPr lang="en-GB" altLang="x-none" dirty="0">
              <a:solidFill>
                <a:srgbClr val="000000"/>
              </a:solidFill>
            </a:endParaRPr>
          </a:p>
        </p:txBody>
      </p:sp>
      <p:pic>
        <p:nvPicPr>
          <p:cNvPr id="11" name="Picture 4" descr="shutterstock_3536063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83" y="1763449"/>
            <a:ext cx="2373403" cy="2389057"/>
          </a:xfrm>
          <a:prstGeom prst="rect">
            <a:avLst/>
          </a:prstGeom>
          <a:ln w="38100">
            <a:solidFill>
              <a:srgbClr val="0099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890929" y="940143"/>
            <a:ext cx="5935082" cy="403566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marL="146110" indent="-146110">
              <a:lnSpc>
                <a:spcPct val="80000"/>
              </a:lnSpc>
              <a:spcAft>
                <a:spcPts val="256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Четко отлаженная логистика поставок по всем регионам РФ и странам СНГ с соблюдением международных и федеральных требований, предъявляемых к перевозкам специальных лекарственных препаратов (термолабильные, взрывоопасные, ядовитые и др.).  Контролируемое соблюдение </a:t>
            </a:r>
            <a:r>
              <a:rPr lang="ru-RU" sz="1400" dirty="0" err="1">
                <a:solidFill>
                  <a:schemeClr val="tx1"/>
                </a:solidFill>
              </a:rPr>
              <a:t>холодовой</a:t>
            </a:r>
            <a:r>
              <a:rPr lang="ru-RU" sz="1400" dirty="0">
                <a:solidFill>
                  <a:schemeClr val="tx1"/>
                </a:solidFill>
              </a:rPr>
              <a:t> цепи на всем протяжении процессов хранения и  доставки.</a:t>
            </a:r>
          </a:p>
          <a:p>
            <a:pPr marL="146110" indent="-146110">
              <a:lnSpc>
                <a:spcPct val="80000"/>
              </a:lnSpc>
              <a:spcAft>
                <a:spcPts val="256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Доставка товара до региональных площадок из центрального складского комплекса в кратчайшие сроки обеспечивается: </a:t>
            </a:r>
          </a:p>
          <a:p>
            <a:pPr marL="478149" lvl="1" indent="-146110">
              <a:lnSpc>
                <a:spcPct val="80000"/>
              </a:lnSpc>
              <a:spcAft>
                <a:spcPts val="256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автотранспортом; </a:t>
            </a:r>
          </a:p>
          <a:p>
            <a:pPr marL="478149" lvl="1" indent="-146110">
              <a:lnSpc>
                <a:spcPct val="80000"/>
              </a:lnSpc>
              <a:spcAft>
                <a:spcPts val="256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ж/д транспортом; </a:t>
            </a:r>
          </a:p>
          <a:p>
            <a:pPr marL="478149" lvl="1" indent="-146110">
              <a:lnSpc>
                <a:spcPct val="80000"/>
              </a:lnSpc>
              <a:spcAft>
                <a:spcPts val="256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авиа доставкой;</a:t>
            </a:r>
          </a:p>
          <a:p>
            <a:pPr marL="478149" lvl="1" indent="-146110">
              <a:lnSpc>
                <a:spcPct val="80000"/>
              </a:lnSpc>
              <a:spcAft>
                <a:spcPts val="511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смешанными видами транспорта.</a:t>
            </a:r>
          </a:p>
          <a:p>
            <a:pPr marL="146110" indent="-146110">
              <a:lnSpc>
                <a:spcPct val="80000"/>
              </a:lnSpc>
              <a:spcAft>
                <a:spcPts val="256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Московский логистический центр ПАО «Фармимэкс»: </a:t>
            </a:r>
          </a:p>
          <a:p>
            <a:pPr marL="478149" lvl="1" indent="-146110">
              <a:lnSpc>
                <a:spcPct val="80000"/>
              </a:lnSpc>
              <a:spcAft>
                <a:spcPts val="256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Собственный парк специализированного автотранспорта (25 единиц техники); </a:t>
            </a:r>
          </a:p>
          <a:p>
            <a:pPr marL="478149" lvl="1" indent="-146110">
              <a:lnSpc>
                <a:spcPct val="80000"/>
              </a:lnSpc>
              <a:spcAft>
                <a:spcPts val="256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11 автомобилей оборудованы рефрижераторными </a:t>
            </a:r>
            <a:r>
              <a:rPr lang="ru-RU" sz="1200" dirty="0" err="1">
                <a:solidFill>
                  <a:schemeClr val="tx1"/>
                </a:solidFill>
              </a:rPr>
              <a:t>кунгами</a:t>
            </a:r>
            <a:r>
              <a:rPr lang="ru-RU" sz="1200" dirty="0">
                <a:solidFill>
                  <a:schemeClr val="tx1"/>
                </a:solidFill>
              </a:rPr>
              <a:t> для перевозки термолабильных препаратов и 2 автомобиля со специальным подогревом </a:t>
            </a:r>
            <a:r>
              <a:rPr lang="ru-RU" sz="1200" dirty="0" err="1">
                <a:solidFill>
                  <a:schemeClr val="tx1"/>
                </a:solidFill>
              </a:rPr>
              <a:t>кунга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  <a:p>
            <a:pPr marL="478149" lvl="1" indent="-146110">
              <a:lnSpc>
                <a:spcPct val="80000"/>
              </a:lnSpc>
              <a:spcAft>
                <a:spcPts val="511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Полностью загруженная товаром техника позволяет одновременно перевозить в регионы более 200 куб. м. груза.</a:t>
            </a:r>
          </a:p>
          <a:p>
            <a:pPr marL="146110" indent="-146110">
              <a:lnSpc>
                <a:spcPct val="80000"/>
              </a:lnSpc>
              <a:spcAft>
                <a:spcPts val="256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Грузы больших объемов доставляются в территории в течение 3-5 суток. </a:t>
            </a:r>
          </a:p>
        </p:txBody>
      </p:sp>
    </p:spTree>
    <p:extLst>
      <p:ext uri="{BB962C8B-B14F-4D97-AF65-F5344CB8AC3E}">
        <p14:creationId xmlns:p14="http://schemas.microsoft.com/office/powerpoint/2010/main" val="352258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1506" name="Parallelogram 14"/>
          <p:cNvSpPr>
            <a:spLocks noChangeArrowheads="1"/>
          </p:cNvSpPr>
          <p:nvPr/>
        </p:nvSpPr>
        <p:spPr bwMode="auto">
          <a:xfrm>
            <a:off x="111968" y="78059"/>
            <a:ext cx="6549182" cy="1046734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 sz="1000">
              <a:solidFill>
                <a:srgbClr val="FFFFFF"/>
              </a:solidFill>
            </a:endParaRPr>
          </a:p>
        </p:txBody>
      </p:sp>
      <p:sp>
        <p:nvSpPr>
          <p:cNvPr id="21507" name="TextBox 15"/>
          <p:cNvSpPr txBox="1">
            <a:spLocks noChangeArrowheads="1"/>
          </p:cNvSpPr>
          <p:nvPr/>
        </p:nvSpPr>
        <p:spPr bwMode="auto">
          <a:xfrm>
            <a:off x="664142" y="176527"/>
            <a:ext cx="5894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2000" dirty="0">
                <a:solidFill>
                  <a:srgbClr val="FFFFFF"/>
                </a:solidFill>
                <a:latin typeface="Open Sans Condensed Light" charset="0"/>
              </a:rPr>
              <a:t>УЧАСТИЕ В ГОСУДАРСТВЕННЫХ ПРОГРАММАХ</a:t>
            </a:r>
            <a:endParaRPr lang="en-US" altLang="x-none" sz="2000" dirty="0">
              <a:solidFill>
                <a:srgbClr val="FFFFFF"/>
              </a:solidFill>
              <a:latin typeface="Open Sans Condensed Ligh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9451" y="1383549"/>
            <a:ext cx="8345096" cy="3348871"/>
            <a:chOff x="399451" y="1383549"/>
            <a:chExt cx="8345096" cy="3348871"/>
          </a:xfrm>
        </p:grpSpPr>
        <p:sp>
          <p:nvSpPr>
            <p:cNvPr id="3" name="Freeform 2"/>
            <p:cNvSpPr/>
            <p:nvPr/>
          </p:nvSpPr>
          <p:spPr>
            <a:xfrm>
              <a:off x="399451" y="1383549"/>
              <a:ext cx="1500916" cy="1033645"/>
            </a:xfrm>
            <a:custGeom>
              <a:avLst/>
              <a:gdLst>
                <a:gd name="connsiteX0" fmla="*/ 0 w 1500916"/>
                <a:gd name="connsiteY0" fmla="*/ 0 h 1033645"/>
                <a:gd name="connsiteX1" fmla="*/ 1500916 w 1500916"/>
                <a:gd name="connsiteY1" fmla="*/ 0 h 1033645"/>
                <a:gd name="connsiteX2" fmla="*/ 1500916 w 1500916"/>
                <a:gd name="connsiteY2" fmla="*/ 1033645 h 1033645"/>
                <a:gd name="connsiteX3" fmla="*/ 0 w 1500916"/>
                <a:gd name="connsiteY3" fmla="*/ 1033645 h 1033645"/>
                <a:gd name="connsiteX4" fmla="*/ 0 w 1500916"/>
                <a:gd name="connsiteY4" fmla="*/ 0 h 103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16" h="1033645">
                  <a:moveTo>
                    <a:pt x="0" y="0"/>
                  </a:moveTo>
                  <a:lnTo>
                    <a:pt x="1500916" y="0"/>
                  </a:lnTo>
                  <a:lnTo>
                    <a:pt x="1500916" y="1033645"/>
                  </a:lnTo>
                  <a:lnTo>
                    <a:pt x="0" y="103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>
                  <a:solidFill>
                    <a:srgbClr val="B2B2B2">
                      <a:lumMod val="40000"/>
                      <a:lumOff val="60000"/>
                    </a:srgbClr>
                  </a:solidFill>
                  <a:latin typeface="Open Sans Condensed" charset="0"/>
                  <a:ea typeface="Open Sans Condensed" charset="0"/>
                  <a:cs typeface="Open Sans Condensed" charset="0"/>
                </a:rPr>
                <a:t>7 </a:t>
              </a:r>
              <a:r>
                <a:rPr lang="ru-RU" sz="1100" dirty="0" err="1">
                  <a:solidFill>
                    <a:srgbClr val="B2B2B2">
                      <a:lumMod val="40000"/>
                      <a:lumOff val="60000"/>
                    </a:srgbClr>
                  </a:solidFill>
                  <a:latin typeface="Open Sans Condensed" charset="0"/>
                  <a:ea typeface="Open Sans Condensed" charset="0"/>
                  <a:cs typeface="Open Sans Condensed" charset="0"/>
                </a:rPr>
                <a:t>высокозатратных</a:t>
              </a:r>
              <a:r>
                <a:rPr lang="ru-RU" sz="1100" dirty="0">
                  <a:solidFill>
                    <a:srgbClr val="B2B2B2">
                      <a:lumMod val="40000"/>
                      <a:lumOff val="60000"/>
                    </a:srgbClr>
                  </a:solidFill>
                  <a:latin typeface="Open Sans Condensed" charset="0"/>
                  <a:ea typeface="Open Sans Condensed" charset="0"/>
                  <a:cs typeface="Open Sans Condensed" charset="0"/>
                </a:rPr>
                <a:t> нозологий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399451" y="2417193"/>
              <a:ext cx="1500916" cy="2315227"/>
            </a:xfrm>
            <a:custGeom>
              <a:avLst/>
              <a:gdLst>
                <a:gd name="connsiteX0" fmla="*/ 0 w 1500916"/>
                <a:gd name="connsiteY0" fmla="*/ 0 h 3131592"/>
                <a:gd name="connsiteX1" fmla="*/ 1500916 w 1500916"/>
                <a:gd name="connsiteY1" fmla="*/ 0 h 3131592"/>
                <a:gd name="connsiteX2" fmla="*/ 1500916 w 1500916"/>
                <a:gd name="connsiteY2" fmla="*/ 3131592 h 3131592"/>
                <a:gd name="connsiteX3" fmla="*/ 0 w 1500916"/>
                <a:gd name="connsiteY3" fmla="*/ 3131592 h 3131592"/>
                <a:gd name="connsiteX4" fmla="*/ 0 w 1500916"/>
                <a:gd name="connsiteY4" fmla="*/ 0 h 31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16" h="3131592">
                  <a:moveTo>
                    <a:pt x="0" y="0"/>
                  </a:moveTo>
                  <a:lnTo>
                    <a:pt x="1500916" y="0"/>
                  </a:lnTo>
                  <a:lnTo>
                    <a:pt x="1500916" y="3131592"/>
                  </a:lnTo>
                  <a:lnTo>
                    <a:pt x="0" y="3131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Aft>
                  <a:spcPts val="816"/>
                </a:spcAft>
                <a:buFontTx/>
                <a:buChar char="•"/>
              </a:pPr>
              <a:r>
                <a:rPr lang="ru-RU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20% доля в поставках по Программе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ts val="816"/>
                </a:spcAft>
                <a:buFontTx/>
                <a:buChar char="•"/>
              </a:pPr>
              <a:r>
                <a:rPr lang="ru-RU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Поставки препаратов для лечения гемофилии, рассеянного склероза и болезни Гоше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2110496" y="1383549"/>
              <a:ext cx="1500916" cy="1033645"/>
            </a:xfrm>
            <a:custGeom>
              <a:avLst/>
              <a:gdLst>
                <a:gd name="connsiteX0" fmla="*/ 0 w 1500916"/>
                <a:gd name="connsiteY0" fmla="*/ 0 h 1033645"/>
                <a:gd name="connsiteX1" fmla="*/ 1500916 w 1500916"/>
                <a:gd name="connsiteY1" fmla="*/ 0 h 1033645"/>
                <a:gd name="connsiteX2" fmla="*/ 1500916 w 1500916"/>
                <a:gd name="connsiteY2" fmla="*/ 1033645 h 1033645"/>
                <a:gd name="connsiteX3" fmla="*/ 0 w 1500916"/>
                <a:gd name="connsiteY3" fmla="*/ 1033645 h 1033645"/>
                <a:gd name="connsiteX4" fmla="*/ 0 w 1500916"/>
                <a:gd name="connsiteY4" fmla="*/ 0 h 103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16" h="1033645">
                  <a:moveTo>
                    <a:pt x="0" y="0"/>
                  </a:moveTo>
                  <a:lnTo>
                    <a:pt x="1500916" y="0"/>
                  </a:lnTo>
                  <a:lnTo>
                    <a:pt x="1500916" y="1033645"/>
                  </a:lnTo>
                  <a:lnTo>
                    <a:pt x="0" y="103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>
                  <a:solidFill>
                    <a:srgbClr val="E0E0E0"/>
                  </a:solidFill>
                  <a:latin typeface="Open Sans Condensed" charset="0"/>
                  <a:ea typeface="Open Sans Condensed" charset="0"/>
                  <a:cs typeface="Open Sans Condensed" charset="0"/>
                </a:rPr>
                <a:t>Национальный календарь профилактических прививок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110496" y="2417193"/>
              <a:ext cx="1500916" cy="2315227"/>
            </a:xfrm>
            <a:custGeom>
              <a:avLst/>
              <a:gdLst>
                <a:gd name="connsiteX0" fmla="*/ 0 w 1500916"/>
                <a:gd name="connsiteY0" fmla="*/ 0 h 3131592"/>
                <a:gd name="connsiteX1" fmla="*/ 1500916 w 1500916"/>
                <a:gd name="connsiteY1" fmla="*/ 0 h 3131592"/>
                <a:gd name="connsiteX2" fmla="*/ 1500916 w 1500916"/>
                <a:gd name="connsiteY2" fmla="*/ 3131592 h 3131592"/>
                <a:gd name="connsiteX3" fmla="*/ 0 w 1500916"/>
                <a:gd name="connsiteY3" fmla="*/ 3131592 h 3131592"/>
                <a:gd name="connsiteX4" fmla="*/ 0 w 1500916"/>
                <a:gd name="connsiteY4" fmla="*/ 0 h 31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16" h="3131592">
                  <a:moveTo>
                    <a:pt x="0" y="0"/>
                  </a:moveTo>
                  <a:lnTo>
                    <a:pt x="1500916" y="0"/>
                  </a:lnTo>
                  <a:lnTo>
                    <a:pt x="1500916" y="3131592"/>
                  </a:lnTo>
                  <a:lnTo>
                    <a:pt x="0" y="3131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Aft>
                  <a:spcPts val="816"/>
                </a:spcAft>
                <a:buFontTx/>
                <a:buChar char="•"/>
              </a:pPr>
              <a:r>
                <a:rPr lang="ru-RU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100% доля в поставках вакцин для профилактики полиомиелита и гемофильной инфекции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ts val="816"/>
                </a:spcAft>
                <a:buFontTx/>
                <a:buChar char="•"/>
              </a:pPr>
              <a:r>
                <a:rPr lang="ru-RU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6,8% доля в поставках в рамках всего Календаря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821541" y="1383549"/>
              <a:ext cx="1500916" cy="1033645"/>
            </a:xfrm>
            <a:custGeom>
              <a:avLst/>
              <a:gdLst>
                <a:gd name="connsiteX0" fmla="*/ 0 w 1500916"/>
                <a:gd name="connsiteY0" fmla="*/ 0 h 1033645"/>
                <a:gd name="connsiteX1" fmla="*/ 1500916 w 1500916"/>
                <a:gd name="connsiteY1" fmla="*/ 0 h 1033645"/>
                <a:gd name="connsiteX2" fmla="*/ 1500916 w 1500916"/>
                <a:gd name="connsiteY2" fmla="*/ 1033645 h 1033645"/>
                <a:gd name="connsiteX3" fmla="*/ 0 w 1500916"/>
                <a:gd name="connsiteY3" fmla="*/ 1033645 h 1033645"/>
                <a:gd name="connsiteX4" fmla="*/ 0 w 1500916"/>
                <a:gd name="connsiteY4" fmla="*/ 0 h 103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16" h="1033645">
                  <a:moveTo>
                    <a:pt x="0" y="0"/>
                  </a:moveTo>
                  <a:lnTo>
                    <a:pt x="1500916" y="0"/>
                  </a:lnTo>
                  <a:lnTo>
                    <a:pt x="1500916" y="1033645"/>
                  </a:lnTo>
                  <a:lnTo>
                    <a:pt x="0" y="103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>
                  <a:solidFill>
                    <a:srgbClr val="E0E0E0"/>
                  </a:solidFill>
                  <a:latin typeface="Open Sans Condensed" charset="0"/>
                  <a:ea typeface="Open Sans Condensed" charset="0"/>
                  <a:cs typeface="Open Sans Condensed" charset="0"/>
                </a:rPr>
                <a:t>Профилактика и лечение ВИЧ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821541" y="2417193"/>
              <a:ext cx="1500916" cy="2315227"/>
            </a:xfrm>
            <a:custGeom>
              <a:avLst/>
              <a:gdLst>
                <a:gd name="connsiteX0" fmla="*/ 0 w 1500916"/>
                <a:gd name="connsiteY0" fmla="*/ 0 h 3131592"/>
                <a:gd name="connsiteX1" fmla="*/ 1500916 w 1500916"/>
                <a:gd name="connsiteY1" fmla="*/ 0 h 3131592"/>
                <a:gd name="connsiteX2" fmla="*/ 1500916 w 1500916"/>
                <a:gd name="connsiteY2" fmla="*/ 3131592 h 3131592"/>
                <a:gd name="connsiteX3" fmla="*/ 0 w 1500916"/>
                <a:gd name="connsiteY3" fmla="*/ 3131592 h 3131592"/>
                <a:gd name="connsiteX4" fmla="*/ 0 w 1500916"/>
                <a:gd name="connsiteY4" fmla="*/ 0 h 31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16" h="3131592">
                  <a:moveTo>
                    <a:pt x="0" y="0"/>
                  </a:moveTo>
                  <a:lnTo>
                    <a:pt x="1500916" y="0"/>
                  </a:lnTo>
                  <a:lnTo>
                    <a:pt x="1500916" y="3131592"/>
                  </a:lnTo>
                  <a:lnTo>
                    <a:pt x="0" y="3131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171450" lvl="1" indent="-171450" defTabSz="488950">
                <a:lnSpc>
                  <a:spcPct val="90000"/>
                </a:lnSpc>
                <a:spcAft>
                  <a:spcPts val="816"/>
                </a:spcAft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20% доля в поставках по Программе.</a:t>
              </a:r>
            </a:p>
            <a:p>
              <a:pPr marL="171450" lvl="1" indent="-171450" defTabSz="488950">
                <a:lnSpc>
                  <a:spcPct val="90000"/>
                </a:lnSpc>
                <a:spcAft>
                  <a:spcPts val="816"/>
                </a:spcAft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Стратегический партнер </a:t>
              </a:r>
              <a:r>
                <a:rPr lang="en-US" sz="1100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ViiV</a:t>
              </a:r>
              <a:r>
                <a:rPr lang="en-US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 Healthcare</a:t>
              </a:r>
              <a:r>
                <a:rPr lang="ru-RU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. С конца 2016 г. – программа по локализации 5 препаратов для лечения ВИЧ инфекций.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32586" y="1383549"/>
              <a:ext cx="1500916" cy="1033645"/>
            </a:xfrm>
            <a:custGeom>
              <a:avLst/>
              <a:gdLst>
                <a:gd name="connsiteX0" fmla="*/ 0 w 1500916"/>
                <a:gd name="connsiteY0" fmla="*/ 0 h 1033645"/>
                <a:gd name="connsiteX1" fmla="*/ 1500916 w 1500916"/>
                <a:gd name="connsiteY1" fmla="*/ 0 h 1033645"/>
                <a:gd name="connsiteX2" fmla="*/ 1500916 w 1500916"/>
                <a:gd name="connsiteY2" fmla="*/ 1033645 h 1033645"/>
                <a:gd name="connsiteX3" fmla="*/ 0 w 1500916"/>
                <a:gd name="connsiteY3" fmla="*/ 1033645 h 1033645"/>
                <a:gd name="connsiteX4" fmla="*/ 0 w 1500916"/>
                <a:gd name="connsiteY4" fmla="*/ 0 h 103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16" h="1033645">
                  <a:moveTo>
                    <a:pt x="0" y="0"/>
                  </a:moveTo>
                  <a:lnTo>
                    <a:pt x="1500916" y="0"/>
                  </a:lnTo>
                  <a:lnTo>
                    <a:pt x="1500916" y="1033645"/>
                  </a:lnTo>
                  <a:lnTo>
                    <a:pt x="0" y="103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>
                  <a:solidFill>
                    <a:srgbClr val="E0E0E0"/>
                  </a:solidFill>
                  <a:latin typeface="Open Sans Condensed" charset="0"/>
                  <a:ea typeface="Open Sans Condensed" charset="0"/>
                  <a:cs typeface="Open Sans Condensed" charset="0"/>
                </a:rPr>
                <a:t>Обеспечение необходимыми лекарственными средствами (ОНЛС)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532586" y="2417193"/>
              <a:ext cx="1500916" cy="2315227"/>
            </a:xfrm>
            <a:custGeom>
              <a:avLst/>
              <a:gdLst>
                <a:gd name="connsiteX0" fmla="*/ 0 w 1500916"/>
                <a:gd name="connsiteY0" fmla="*/ 0 h 3131592"/>
                <a:gd name="connsiteX1" fmla="*/ 1500916 w 1500916"/>
                <a:gd name="connsiteY1" fmla="*/ 0 h 3131592"/>
                <a:gd name="connsiteX2" fmla="*/ 1500916 w 1500916"/>
                <a:gd name="connsiteY2" fmla="*/ 3131592 h 3131592"/>
                <a:gd name="connsiteX3" fmla="*/ 0 w 1500916"/>
                <a:gd name="connsiteY3" fmla="*/ 3131592 h 3131592"/>
                <a:gd name="connsiteX4" fmla="*/ 0 w 1500916"/>
                <a:gd name="connsiteY4" fmla="*/ 0 h 31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16" h="3131592">
                  <a:moveTo>
                    <a:pt x="0" y="0"/>
                  </a:moveTo>
                  <a:lnTo>
                    <a:pt x="1500916" y="0"/>
                  </a:lnTo>
                  <a:lnTo>
                    <a:pt x="1500916" y="3131592"/>
                  </a:lnTo>
                  <a:lnTo>
                    <a:pt x="0" y="3131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Aft>
                  <a:spcPts val="816"/>
                </a:spcAft>
                <a:buFontTx/>
                <a:buChar char="•"/>
              </a:pPr>
              <a:r>
                <a:rPr lang="ru-RU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Обеспечение медикаментами граждан льготной категории в 16 субъектах РФ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ts val="816"/>
                </a:spcAft>
                <a:buFontTx/>
                <a:buChar char="•"/>
              </a:pPr>
              <a:r>
                <a:rPr lang="ru-RU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Доля в поставках по Программе – около 10</a:t>
              </a:r>
              <a:r>
                <a:rPr lang="en-US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%</a:t>
              </a:r>
              <a:endParaRPr lang="ru-RU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243631" y="1383549"/>
              <a:ext cx="1500916" cy="1033645"/>
            </a:xfrm>
            <a:custGeom>
              <a:avLst/>
              <a:gdLst>
                <a:gd name="connsiteX0" fmla="*/ 0 w 1500916"/>
                <a:gd name="connsiteY0" fmla="*/ 0 h 1033645"/>
                <a:gd name="connsiteX1" fmla="*/ 1500916 w 1500916"/>
                <a:gd name="connsiteY1" fmla="*/ 0 h 1033645"/>
                <a:gd name="connsiteX2" fmla="*/ 1500916 w 1500916"/>
                <a:gd name="connsiteY2" fmla="*/ 1033645 h 1033645"/>
                <a:gd name="connsiteX3" fmla="*/ 0 w 1500916"/>
                <a:gd name="connsiteY3" fmla="*/ 1033645 h 1033645"/>
                <a:gd name="connsiteX4" fmla="*/ 0 w 1500916"/>
                <a:gd name="connsiteY4" fmla="*/ 0 h 103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16" h="1033645">
                  <a:moveTo>
                    <a:pt x="0" y="0"/>
                  </a:moveTo>
                  <a:lnTo>
                    <a:pt x="1500916" y="0"/>
                  </a:lnTo>
                  <a:lnTo>
                    <a:pt x="1500916" y="1033645"/>
                  </a:lnTo>
                  <a:lnTo>
                    <a:pt x="0" y="103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B85"/>
            </a:solidFill>
            <a:ln>
              <a:noFill/>
            </a:ln>
            <a:effectLst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>
                  <a:solidFill>
                    <a:srgbClr val="E0E0E0"/>
                  </a:solidFill>
                  <a:latin typeface="Open Sans Condensed" charset="0"/>
                  <a:ea typeface="Open Sans Condensed" charset="0"/>
                  <a:cs typeface="Open Sans Condensed" charset="0"/>
                </a:rPr>
                <a:t>Лечение </a:t>
              </a:r>
              <a:r>
                <a:rPr lang="ru-RU" sz="1100" dirty="0" err="1">
                  <a:solidFill>
                    <a:srgbClr val="E0E0E0"/>
                  </a:solidFill>
                  <a:latin typeface="Open Sans Condensed" charset="0"/>
                  <a:ea typeface="Open Sans Condensed" charset="0"/>
                  <a:cs typeface="Open Sans Condensed" charset="0"/>
                </a:rPr>
                <a:t>орфанных</a:t>
              </a:r>
              <a:r>
                <a:rPr lang="ru-RU" sz="1100" dirty="0">
                  <a:solidFill>
                    <a:srgbClr val="E0E0E0"/>
                  </a:solidFill>
                  <a:latin typeface="Open Sans Condensed" charset="0"/>
                  <a:ea typeface="Open Sans Condensed" charset="0"/>
                  <a:cs typeface="Open Sans Condensed" charset="0"/>
                </a:rPr>
                <a:t> заболеваний</a:t>
              </a:r>
              <a:endParaRPr lang="en-US" sz="1100" dirty="0">
                <a:solidFill>
                  <a:srgbClr val="E0E0E0"/>
                </a:solidFill>
                <a:latin typeface="Open Sans Condensed" charset="0"/>
                <a:ea typeface="Open Sans Condensed" charset="0"/>
                <a:cs typeface="Open Sans Condensed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243631" y="2417193"/>
              <a:ext cx="1500916" cy="2315227"/>
            </a:xfrm>
            <a:custGeom>
              <a:avLst/>
              <a:gdLst>
                <a:gd name="connsiteX0" fmla="*/ 0 w 1500916"/>
                <a:gd name="connsiteY0" fmla="*/ 0 h 3131592"/>
                <a:gd name="connsiteX1" fmla="*/ 1500916 w 1500916"/>
                <a:gd name="connsiteY1" fmla="*/ 0 h 3131592"/>
                <a:gd name="connsiteX2" fmla="*/ 1500916 w 1500916"/>
                <a:gd name="connsiteY2" fmla="*/ 3131592 h 3131592"/>
                <a:gd name="connsiteX3" fmla="*/ 0 w 1500916"/>
                <a:gd name="connsiteY3" fmla="*/ 3131592 h 3131592"/>
                <a:gd name="connsiteX4" fmla="*/ 0 w 1500916"/>
                <a:gd name="connsiteY4" fmla="*/ 0 h 31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16" h="3131592">
                  <a:moveTo>
                    <a:pt x="0" y="0"/>
                  </a:moveTo>
                  <a:lnTo>
                    <a:pt x="1500916" y="0"/>
                  </a:lnTo>
                  <a:lnTo>
                    <a:pt x="1500916" y="3131592"/>
                  </a:lnTo>
                  <a:lnTo>
                    <a:pt x="0" y="3131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Aft>
                  <a:spcPts val="816"/>
                </a:spcAft>
                <a:buFontTx/>
                <a:buChar char="•"/>
              </a:pPr>
              <a:r>
                <a:rPr lang="ru-RU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Поставка препаратов для лечения 14 из 24  </a:t>
              </a:r>
              <a:r>
                <a:rPr lang="ru-RU" spc="-2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жизнеугрожающих </a:t>
              </a:r>
              <a:r>
                <a:rPr lang="ru-RU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и хронических прогрессирующих редких (орфанных) заболеваний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ts val="816"/>
                </a:spcAft>
                <a:buFontTx/>
                <a:buChar char="•"/>
              </a:pPr>
              <a:r>
                <a:rPr lang="ru-RU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Доля в поставках по региональным программам – около 68%</a:t>
              </a:r>
              <a:endParaRPr 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Open Sans" charset="0"/>
                <a:ea typeface="Open Sans" charset="0"/>
                <a:cs typeface="Open Sans" charset="0"/>
              </a:endParaRPr>
            </a:p>
            <a:p>
              <a:pPr marL="57150" lvl="1" indent="-57150" defTabSz="488950">
                <a:lnSpc>
                  <a:spcPct val="90000"/>
                </a:lnSpc>
                <a:spcAft>
                  <a:spcPts val="816"/>
                </a:spcAft>
                <a:buFontTx/>
                <a:buChar char="•"/>
              </a:pPr>
              <a:r>
                <a:rPr lang="ru-RU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Open Sans" charset="0"/>
                  <a:ea typeface="Open Sans" charset="0"/>
                  <a:cs typeface="Open Sans" charset="0"/>
                </a:rPr>
                <a:t>Огромный опыт работы по выводу препаратов на российский фармацевтический рынок.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ts val="816"/>
                </a:spcAft>
                <a:buFontTx/>
                <a:buChar char="•"/>
              </a:pPr>
              <a:endParaRPr lang="en-US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pic>
        <p:nvPicPr>
          <p:cNvPr id="2150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/>
              <a:pPr/>
              <a:t>7</a:t>
            </a:fld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117256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1600" dirty="0">
                <a:solidFill>
                  <a:srgbClr val="FFFFFF"/>
                </a:solidFill>
                <a:latin typeface="Open Sans Condensed Light" charset="0"/>
              </a:rPr>
              <a:t>Перечень </a:t>
            </a:r>
            <a:r>
              <a:rPr lang="ru-RU" altLang="x-none" sz="1600" dirty="0" err="1">
                <a:solidFill>
                  <a:srgbClr val="FFFFFF"/>
                </a:solidFill>
                <a:latin typeface="Open Sans Condensed Light" charset="0"/>
              </a:rPr>
              <a:t>жизнеугрожающих</a:t>
            </a:r>
            <a:r>
              <a:rPr lang="ru-RU" altLang="x-none" sz="1600" dirty="0">
                <a:solidFill>
                  <a:srgbClr val="FFFFFF"/>
                </a:solidFill>
                <a:latin typeface="Open Sans Condensed Light" charset="0"/>
              </a:rPr>
              <a:t> и хронических прогрессирующих редких (орфанных) заболеваний</a:t>
            </a: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>
                <a:solidFill>
                  <a:srgbClr val="000000"/>
                </a:solidFill>
              </a:rPr>
              <a:pPr/>
              <a:t>8</a:t>
            </a:fld>
            <a:endParaRPr lang="en-GB" altLang="x-none" dirty="0">
              <a:solidFill>
                <a:srgbClr val="00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93066"/>
              </p:ext>
            </p:extLst>
          </p:nvPr>
        </p:nvGraphicFramePr>
        <p:xfrm>
          <a:off x="448710" y="1127406"/>
          <a:ext cx="8246579" cy="3687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60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6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Гемалитико-уремический синдром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Гомоцистинурия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Пароксизмальная ночная гемоглобинурия (</a:t>
                      </a:r>
                      <a:r>
                        <a:rPr lang="ru-RU" sz="10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Маркиафавы-Микели</a:t>
                      </a:r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Глютарикацидурия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Апластическая</a:t>
                      </a:r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анемия неуточненная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Галактоземия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Наследственный дефицит факторов II (фибриногена), VII (лабильного), X (Стюарта-</a:t>
                      </a:r>
                      <a:r>
                        <a:rPr lang="ru-RU" sz="10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Прауэра</a:t>
                      </a:r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Другие </a:t>
                      </a:r>
                      <a:r>
                        <a:rPr lang="ru-RU" sz="10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сфинголипидозы</a:t>
                      </a:r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: болезнь Фабри (Фабри-Андерсона),</a:t>
                      </a:r>
                      <a:r>
                        <a:rPr lang="ru-RU" sz="10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Нимана</a:t>
                      </a:r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-Пика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Идиопатическая тромбоцитопеническая пурпура (синдром Эванса)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Мукополисахаридоз</a:t>
                      </a:r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, тип </a:t>
                      </a:r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Дефект в системе комплимента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Мукополисахаридоз, тип </a:t>
                      </a:r>
                      <a:r>
                        <a:rPr lang="en-US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II</a:t>
                      </a:r>
                      <a:endParaRPr lang="en-US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Преждевременная половая зрелость центрального происхождения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Мукополисахаридоз, тип </a:t>
                      </a:r>
                      <a:r>
                        <a:rPr lang="en-US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VI   </a:t>
                      </a:r>
                      <a:endParaRPr lang="en-US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Нарушения обмена ароматических аминокислот (классическая фенилкетонурия, другие виды гиперфенилаланинемии)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Острая перемежающая (печеночная) порфирия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Тирозинемия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Нарушения обмена меди (болезнь Вильсона)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Болезнь "кленового сиропа"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Незавершенный остеогенез 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9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Другие виды нарушений обмена аминокислот с разветвленной цепью (изовалериановая ацидемия, метилмалоновая ацидемия, пропионовая ацидемия) 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Легочная (артериальная) гипертензия (идиопатическая)(первичная)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Нарушения обмена жирных кислот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Юношеский артрит с системным началом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59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987425"/>
          </a:xfrm>
          <a:prstGeom prst="rect">
            <a:avLst/>
          </a:prstGeom>
          <a:solidFill>
            <a:srgbClr val="94C7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 anchor="ctr"/>
          <a:lstStyle>
            <a:lvl1pPr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777875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x-none">
              <a:solidFill>
                <a:srgbClr val="FFFFFF"/>
              </a:solidFill>
            </a:endParaRPr>
          </a:p>
        </p:txBody>
      </p:sp>
      <p:sp>
        <p:nvSpPr>
          <p:cNvPr id="25603" name="TextBox 15"/>
          <p:cNvSpPr txBox="1">
            <a:spLocks noChangeArrowheads="1"/>
          </p:cNvSpPr>
          <p:nvPr/>
        </p:nvSpPr>
        <p:spPr bwMode="auto">
          <a:xfrm>
            <a:off x="395288" y="177800"/>
            <a:ext cx="612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x-none" sz="3600">
                <a:solidFill>
                  <a:srgbClr val="FFFFFF"/>
                </a:solidFill>
                <a:latin typeface="Open Sans Condensed Light" charset="0"/>
              </a:rPr>
              <a:t>КОМПЛАЕНС АУДИТЫ ПАРТНЕРОВ</a:t>
            </a:r>
            <a:endParaRPr lang="en-US" altLang="x-none" sz="3600">
              <a:solidFill>
                <a:srgbClr val="FFFFFF"/>
              </a:solidFill>
              <a:latin typeface="Open Sans Condensed Light" charset="0"/>
            </a:endParaRPr>
          </a:p>
        </p:txBody>
      </p:sp>
      <p:pic>
        <p:nvPicPr>
          <p:cNvPr id="25604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79388"/>
            <a:ext cx="727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242888"/>
            <a:ext cx="1076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Parallelogram 14"/>
          <p:cNvSpPr>
            <a:spLocks noChangeArrowheads="1"/>
          </p:cNvSpPr>
          <p:nvPr/>
        </p:nvSpPr>
        <p:spPr bwMode="auto">
          <a:xfrm>
            <a:off x="111967" y="106418"/>
            <a:ext cx="6549183" cy="881007"/>
          </a:xfrm>
          <a:prstGeom prst="parallelogram">
            <a:avLst>
              <a:gd name="adj" fmla="val 25003"/>
            </a:avLst>
          </a:prstGeom>
          <a:solidFill>
            <a:srgbClr val="3E3B85"/>
          </a:solidFill>
          <a:ln w="2540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x-none" sz="1600" dirty="0">
                <a:solidFill>
                  <a:srgbClr val="FFFFFF"/>
                </a:solidFill>
                <a:latin typeface="Open Sans Condensed Light" charset="0"/>
              </a:rPr>
              <a:t>Заболевания, по которым терапия осуществляется лекарственными препаратами, поставляемыми                             ПАО «Фармимэкс»</a:t>
            </a:r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98794" y="4891088"/>
            <a:ext cx="1908175" cy="195262"/>
          </a:xfrm>
          <a:ln/>
        </p:spPr>
        <p:txBody>
          <a:bodyPr/>
          <a:lstStyle>
            <a:lvl1pPr>
              <a:defRPr/>
            </a:lvl1pPr>
          </a:lstStyle>
          <a:p>
            <a:fld id="{BD0B2160-3A49-0A46-9253-195123410BB5}" type="slidenum">
              <a:rPr lang="en-GB" altLang="x-none" smtClean="0">
                <a:solidFill>
                  <a:srgbClr val="000000"/>
                </a:solidFill>
              </a:rPr>
              <a:pPr/>
              <a:t>9</a:t>
            </a:fld>
            <a:endParaRPr lang="en-GB" altLang="x-none" dirty="0">
              <a:solidFill>
                <a:srgbClr val="00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76192"/>
              </p:ext>
            </p:extLst>
          </p:nvPr>
        </p:nvGraphicFramePr>
        <p:xfrm>
          <a:off x="719559" y="1165050"/>
          <a:ext cx="7704882" cy="3572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3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№ заб.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Название орфанного заболевания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МНН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solidFill>
                            <a:srgbClr val="002060"/>
                          </a:solidFill>
                          <a:effectLst/>
                        </a:rPr>
                        <a:t>Торговое наименование</a:t>
                      </a:r>
                      <a:endParaRPr lang="ru-RU" sz="7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solidFill>
                            <a:srgbClr val="002060"/>
                          </a:solidFill>
                          <a:effectLst/>
                        </a:rPr>
                        <a:t>Производитель/Владелец РУ</a:t>
                      </a:r>
                      <a:endParaRPr lang="ru-RU" sz="7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Гемалитико-уремический синдром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Экулизумаб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Солирис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Алексион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Пароксизмальная ночная гемоглобинурия (Маркиафавы-Микели)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Экулизумаб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Солирис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Алексион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Апластическая анемия неуточненная (талассемии)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Деферазирокс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Эксиджад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Новартис фарма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Наследственный дефицит факторов II (фибриногена), VII (лабильного), X (Стюарта-</a:t>
                      </a:r>
                      <a:r>
                        <a:rPr lang="ru-RU" sz="9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Прауэра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Факторы свертывания крови II, VII, IX и X в комбинации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Протромплекс 600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Бакстер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Идиопатическая тромбоцитопеническая пурпура (синдром Эванса)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Элтромбопаг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Револейд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ГСК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Дефект в системе комплимента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Икатибант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Фиразир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Шайер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Тирозинемия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Нитизинон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Орфадин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Сведиш Орфан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Другие </a:t>
                      </a:r>
                      <a:r>
                        <a:rPr lang="ru-RU" sz="9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сфинголипидозы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: болезнь Фабри (Фабри-Андерсона),</a:t>
                      </a:r>
                      <a:r>
                        <a:rPr lang="ru-RU" sz="9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Нимана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-Пика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Миглустат, Агалсидаза-а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Завеска, Реплагал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Актелион, Шайер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Мукополисахаридоз</a:t>
                      </a:r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, тип </a:t>
                      </a: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Ларонидаза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Альдуразим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Джензайм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Мукополисахаридоз, тип </a:t>
                      </a:r>
                      <a:r>
                        <a:rPr lang="en-US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II</a:t>
                      </a:r>
                      <a:endParaRPr lang="en-US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Идурсульфаза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Элапраза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Шайер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Мукополисахаридоз, тип </a:t>
                      </a:r>
                      <a:r>
                        <a:rPr lang="en-US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VI   </a:t>
                      </a:r>
                      <a:endParaRPr lang="en-US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Галсульфаза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Наглазим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Биомарин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Острая перемежающая (печеночная) порфирия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Гемин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Нормосанг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Орфан Юроп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rgbClr val="002060"/>
                          </a:solidFill>
                          <a:effectLst/>
                        </a:rPr>
                        <a:t>Легочная (артериальная) гипертензия (идиопатическая)(первичная)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Бозентан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Траклир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Актелион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Юношеский артрит с системным началом (совместно</a:t>
                      </a:r>
                      <a:r>
                        <a:rPr lang="ru-RU" sz="9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с </a:t>
                      </a:r>
                      <a:r>
                        <a:rPr lang="ru-RU" sz="900" b="1" u="none" strike="noStrike" baseline="0" dirty="0" err="1">
                          <a:solidFill>
                            <a:srgbClr val="002060"/>
                          </a:solidFill>
                          <a:effectLst/>
                        </a:rPr>
                        <a:t>Новартисом</a:t>
                      </a:r>
                      <a:r>
                        <a:rPr lang="ru-RU" sz="9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Cambria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Канакинумаб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Иларис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Новартис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фарма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596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DSMENUDOCLEVELBTNSTATES" val="&lt;btnStates&gt;&lt;btn tag=&quot;1001&quot; state=&quot;UP&quot;/&gt;&lt;/btnStates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9.75"/>
  <p:tag name="LTOP" val=" 100.375"/>
</p:tagLst>
</file>

<file path=ppt/theme/theme1.xml><?xml version="1.0" encoding="utf-8"?>
<a:theme xmlns:a="http://schemas.openxmlformats.org/drawingml/2006/main" name="Modèle par défaut">
  <a:themeElements>
    <a:clrScheme name="Farmimex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3E3B85"/>
      </a:accent1>
      <a:accent2>
        <a:srgbClr val="94C71F"/>
      </a:accent2>
      <a:accent3>
        <a:srgbClr val="FFFFFF"/>
      </a:accent3>
      <a:accent4>
        <a:srgbClr val="000000"/>
      </a:accent4>
      <a:accent5>
        <a:srgbClr val="FEC3AE"/>
      </a:accent5>
      <a:accent6>
        <a:srgbClr val="2D8AE7"/>
      </a:accent6>
      <a:hlink>
        <a:srgbClr val="5F5F5F"/>
      </a:hlink>
      <a:folHlink>
        <a:srgbClr val="CC00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16C6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DDBAB9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16C68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DDBAB9"/>
        </a:accent5>
        <a:accent6>
          <a:srgbClr val="00005C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16C68"/>
        </a:accent1>
        <a:accent2>
          <a:srgbClr val="0F0048"/>
        </a:accent2>
        <a:accent3>
          <a:srgbClr val="FFFFFF"/>
        </a:accent3>
        <a:accent4>
          <a:srgbClr val="000000"/>
        </a:accent4>
        <a:accent5>
          <a:srgbClr val="DDBAB9"/>
        </a:accent5>
        <a:accent6>
          <a:srgbClr val="0C004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8734"/>
        </a:accent1>
        <a:accent2>
          <a:srgbClr val="0F0048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0C004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8734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2D8AE7"/>
        </a:accent6>
        <a:hlink>
          <a:srgbClr val="5F5F5F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43197</TotalTime>
  <Words>2561</Words>
  <Application>Microsoft Office PowerPoint</Application>
  <PresentationFormat>Экран (16:9)</PresentationFormat>
  <Paragraphs>481</Paragraphs>
  <Slides>23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Calibri</vt:lpstr>
      <vt:lpstr>Cambria</vt:lpstr>
      <vt:lpstr>Open Sans</vt:lpstr>
      <vt:lpstr>Open Sans Condensed</vt:lpstr>
      <vt:lpstr>Open Sans Condensed Light</vt:lpstr>
      <vt:lpstr>Open Sans Light</vt:lpstr>
      <vt:lpstr>Roboto</vt:lpstr>
      <vt:lpstr>Times New Roman</vt:lpstr>
      <vt:lpstr>Wingdings</vt:lpstr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Nomura International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Presentation</dc:title>
  <dc:subject>Project ALEX</dc:subject>
  <dc:creator>Julian Skeels</dc:creator>
  <cp:lastModifiedBy>Манакова Виктория Владиславовна</cp:lastModifiedBy>
  <cp:revision>1726</cp:revision>
  <cp:lastPrinted>2018-02-05T14:09:29Z</cp:lastPrinted>
  <dcterms:created xsi:type="dcterms:W3CDTF">2005-10-06T13:27:00Z</dcterms:created>
  <dcterms:modified xsi:type="dcterms:W3CDTF">2020-09-01T07:51:50Z</dcterms:modified>
</cp:coreProperties>
</file>